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media/image41.jpg" ContentType="image/jpeg"/>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6" r:id="rId4"/>
    <p:sldMasterId id="2147483750" r:id="rId5"/>
  </p:sldMasterIdLst>
  <p:sldIdLst>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1" r:id="rId29"/>
    <p:sldId id="280" r:id="rId30"/>
    <p:sldId id="283" r:id="rId31"/>
    <p:sldId id="282" r:id="rId32"/>
    <p:sldId id="284" r:id="rId33"/>
    <p:sldId id="285" r:id="rId34"/>
    <p:sldId id="287" r:id="rId35"/>
    <p:sldId id="286" r:id="rId36"/>
    <p:sldId id="288" r:id="rId37"/>
    <p:sldId id="289" r:id="rId38"/>
    <p:sldId id="290" r:id="rId39"/>
    <p:sldId id="292" r:id="rId40"/>
    <p:sldId id="293" r:id="rId41"/>
    <p:sldId id="295" r:id="rId42"/>
    <p:sldId id="294" r:id="rId43"/>
    <p:sldId id="296" r:id="rId44"/>
    <p:sldId id="297" r:id="rId45"/>
    <p:sldId id="298" r:id="rId46"/>
    <p:sldId id="299" r:id="rId47"/>
    <p:sldId id="302" r:id="rId48"/>
    <p:sldId id="301" r:id="rId49"/>
    <p:sldId id="300" r:id="rId50"/>
    <p:sldId id="303" r:id="rId51"/>
    <p:sldId id="304" r:id="rId52"/>
    <p:sldId id="305" r:id="rId53"/>
    <p:sldId id="306" r:id="rId54"/>
    <p:sldId id="307" r:id="rId55"/>
    <p:sldId id="309" r:id="rId56"/>
    <p:sldId id="310" r:id="rId57"/>
    <p:sldId id="316" r:id="rId58"/>
    <p:sldId id="317" r:id="rId59"/>
    <p:sldId id="318" r:id="rId60"/>
    <p:sldId id="319" r:id="rId61"/>
    <p:sldId id="320" r:id="rId62"/>
    <p:sldId id="321" r:id="rId63"/>
    <p:sldId id="322" r:id="rId64"/>
    <p:sldId id="323" r:id="rId65"/>
    <p:sldId id="324" r:id="rId66"/>
    <p:sldId id="325" r:id="rId67"/>
    <p:sldId id="326" r:id="rId68"/>
    <p:sldId id="327" r:id="rId69"/>
    <p:sldId id="328" r:id="rId70"/>
    <p:sldId id="329" r:id="rId71"/>
    <p:sldId id="330" r:id="rId72"/>
    <p:sldId id="331" r:id="rId73"/>
    <p:sldId id="332" r:id="rId74"/>
    <p:sldId id="333" r:id="rId75"/>
    <p:sldId id="256" r:id="rId76"/>
    <p:sldId id="334" r:id="rId77"/>
    <p:sldId id="341" r:id="rId78"/>
    <p:sldId id="335" r:id="rId79"/>
    <p:sldId id="342" r:id="rId80"/>
    <p:sldId id="336" r:id="rId81"/>
    <p:sldId id="338" r:id="rId82"/>
    <p:sldId id="343" r:id="rId83"/>
    <p:sldId id="344" r:id="rId84"/>
    <p:sldId id="345" r:id="rId85"/>
    <p:sldId id="346" r:id="rId86"/>
    <p:sldId id="348" r:id="rId87"/>
    <p:sldId id="349" r:id="rId88"/>
    <p:sldId id="350" r:id="rId89"/>
    <p:sldId id="351" r:id="rId90"/>
    <p:sldId id="352" r:id="rId91"/>
    <p:sldId id="353" r:id="rId92"/>
    <p:sldId id="354" r:id="rId93"/>
    <p:sldId id="355" r:id="rId94"/>
    <p:sldId id="356" r:id="rId95"/>
    <p:sldId id="357" r:id="rId96"/>
    <p:sldId id="358" r:id="rId97"/>
    <p:sldId id="359" r:id="rId98"/>
    <p:sldId id="360" r:id="rId99"/>
    <p:sldId id="361" r:id="rId10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BFFB889-8B1E-4E0B-B91B-D1FB30470872}">
          <p14:sldIdLst>
            <p14:sldId id="257"/>
            <p14:sldId id="258"/>
            <p14:sldId id="259"/>
            <p14:sldId id="260"/>
            <p14:sldId id="261"/>
            <p14:sldId id="262"/>
            <p14:sldId id="263"/>
            <p14:sldId id="264"/>
            <p14:sldId id="265"/>
            <p14:sldId id="266"/>
            <p14:sldId id="267"/>
            <p14:sldId id="268"/>
            <p14:sldId id="269"/>
            <p14:sldId id="270"/>
            <p14:sldId id="271"/>
            <p14:sldId id="272"/>
            <p14:sldId id="273"/>
            <p14:sldId id="274"/>
            <p14:sldId id="275"/>
            <p14:sldId id="276"/>
            <p14:sldId id="277"/>
            <p14:sldId id="278"/>
            <p14:sldId id="279"/>
            <p14:sldId id="281"/>
            <p14:sldId id="280"/>
            <p14:sldId id="283"/>
            <p14:sldId id="282"/>
            <p14:sldId id="284"/>
            <p14:sldId id="285"/>
            <p14:sldId id="287"/>
            <p14:sldId id="286"/>
            <p14:sldId id="288"/>
            <p14:sldId id="289"/>
            <p14:sldId id="290"/>
            <p14:sldId id="292"/>
            <p14:sldId id="293"/>
            <p14:sldId id="295"/>
            <p14:sldId id="294"/>
            <p14:sldId id="296"/>
            <p14:sldId id="297"/>
            <p14:sldId id="298"/>
            <p14:sldId id="299"/>
            <p14:sldId id="302"/>
            <p14:sldId id="301"/>
            <p14:sldId id="300"/>
            <p14:sldId id="303"/>
            <p14:sldId id="304"/>
            <p14:sldId id="305"/>
            <p14:sldId id="306"/>
            <p14:sldId id="307"/>
            <p14:sldId id="309"/>
            <p14:sldId id="310"/>
            <p14:sldId id="316"/>
            <p14:sldId id="317"/>
            <p14:sldId id="318"/>
            <p14:sldId id="319"/>
            <p14:sldId id="320"/>
            <p14:sldId id="321"/>
            <p14:sldId id="322"/>
            <p14:sldId id="323"/>
            <p14:sldId id="324"/>
            <p14:sldId id="325"/>
            <p14:sldId id="326"/>
            <p14:sldId id="327"/>
            <p14:sldId id="328"/>
            <p14:sldId id="329"/>
            <p14:sldId id="330"/>
            <p14:sldId id="331"/>
            <p14:sldId id="332"/>
            <p14:sldId id="333"/>
            <p14:sldId id="256"/>
            <p14:sldId id="334"/>
            <p14:sldId id="341"/>
            <p14:sldId id="335"/>
            <p14:sldId id="342"/>
            <p14:sldId id="336"/>
            <p14:sldId id="338"/>
            <p14:sldId id="343"/>
            <p14:sldId id="344"/>
            <p14:sldId id="345"/>
            <p14:sldId id="346"/>
            <p14:sldId id="348"/>
            <p14:sldId id="349"/>
            <p14:sldId id="350"/>
            <p14:sldId id="351"/>
            <p14:sldId id="352"/>
            <p14:sldId id="353"/>
            <p14:sldId id="354"/>
            <p14:sldId id="355"/>
            <p14:sldId id="356"/>
            <p14:sldId id="357"/>
            <p14:sldId id="358"/>
            <p14:sldId id="359"/>
            <p14:sldId id="360"/>
            <p14:sldId id="36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BA8B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066" autoAdjust="0"/>
    <p:restoredTop sz="94660"/>
  </p:normalViewPr>
  <p:slideViewPr>
    <p:cSldViewPr snapToGrid="0">
      <p:cViewPr varScale="1">
        <p:scale>
          <a:sx n="82" d="100"/>
          <a:sy n="82" d="100"/>
        </p:scale>
        <p:origin x="317"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slide" Target="slides/slide79.xml"/><Relationship Id="rId89" Type="http://schemas.openxmlformats.org/officeDocument/2006/relationships/slide" Target="slides/slide84.xml"/><Relationship Id="rId16" Type="http://schemas.openxmlformats.org/officeDocument/2006/relationships/slide" Target="slides/slide11.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102" Type="http://schemas.openxmlformats.org/officeDocument/2006/relationships/viewProps" Target="viewProps.xml"/><Relationship Id="rId5" Type="http://schemas.openxmlformats.org/officeDocument/2006/relationships/slideMaster" Target="slideMasters/slideMaster2.xml"/><Relationship Id="rId90" Type="http://schemas.openxmlformats.org/officeDocument/2006/relationships/slide" Target="slides/slide85.xml"/><Relationship Id="rId95" Type="http://schemas.openxmlformats.org/officeDocument/2006/relationships/slide" Target="slides/slide90.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80" Type="http://schemas.openxmlformats.org/officeDocument/2006/relationships/slide" Target="slides/slide75.xml"/><Relationship Id="rId85" Type="http://schemas.openxmlformats.org/officeDocument/2006/relationships/slide" Target="slides/slide80.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103" Type="http://schemas.openxmlformats.org/officeDocument/2006/relationships/theme" Target="theme/theme1.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83" Type="http://schemas.openxmlformats.org/officeDocument/2006/relationships/slide" Target="slides/slide78.xml"/><Relationship Id="rId88" Type="http://schemas.openxmlformats.org/officeDocument/2006/relationships/slide" Target="slides/slide83.xml"/><Relationship Id="rId91" Type="http://schemas.openxmlformats.org/officeDocument/2006/relationships/slide" Target="slides/slide86.xml"/><Relationship Id="rId96" Type="http://schemas.openxmlformats.org/officeDocument/2006/relationships/slide" Target="slides/slide91.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slide" Target="slides/slide81.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tableStyles" Target="tableStyles.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61" Type="http://schemas.openxmlformats.org/officeDocument/2006/relationships/slide" Target="slides/slide56.xml"/><Relationship Id="rId82" Type="http://schemas.openxmlformats.org/officeDocument/2006/relationships/slide" Target="slides/slide77.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3" Type="http://schemas.openxmlformats.org/officeDocument/2006/relationships/customXml" Target="../customXml/item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2/25/2024</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583314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7D5506EE-1026-4F35-9ACC-BD05BE0F9B36}"/>
              </a:ext>
            </a:extLst>
          </p:cNvPr>
          <p:cNvSpPr>
            <a:spLocks noGrp="1"/>
          </p:cNvSpPr>
          <p:nvPr>
            <p:ph type="dt" sz="half" idx="10"/>
          </p:nvPr>
        </p:nvSpPr>
        <p:spPr/>
        <p:txBody>
          <a:bodyPr/>
          <a:lstStyle/>
          <a:p>
            <a:fld id="{B612A279-0833-481D-8C56-F67FD0AC6C50}" type="datetime1">
              <a:rPr lang="en-US" smtClean="0"/>
              <a:t>2/25/2024</a:t>
            </a:fld>
            <a:endParaRPr lang="en-US" dirty="0"/>
          </a:p>
        </p:txBody>
      </p:sp>
      <p:sp>
        <p:nvSpPr>
          <p:cNvPr id="8" name="Footer Placeholder 7">
            <a:extLst>
              <a:ext uri="{FF2B5EF4-FFF2-40B4-BE49-F238E27FC236}">
                <a16:creationId xmlns:a16="http://schemas.microsoft.com/office/drawing/2014/main" id="{B7696E5F-8D95-4450-AE52-5438E6EDE2B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722698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AF33D6B0-F070-45C4-A472-19F432BE3932}"/>
              </a:ext>
            </a:extLst>
          </p:cNvPr>
          <p:cNvSpPr>
            <a:spLocks noGrp="1"/>
          </p:cNvSpPr>
          <p:nvPr>
            <p:ph type="dt" sz="half" idx="10"/>
          </p:nvPr>
        </p:nvSpPr>
        <p:spPr/>
        <p:txBody>
          <a:bodyPr/>
          <a:lstStyle/>
          <a:p>
            <a:fld id="{6587DA83-5663-4C9C-B9AA-0B40A3DAFF81}" type="datetime1">
              <a:rPr lang="en-US" smtClean="0"/>
              <a:t>2/25/2024</a:t>
            </a:fld>
            <a:endParaRPr lang="en-US" dirty="0"/>
          </a:p>
        </p:txBody>
      </p:sp>
      <p:sp>
        <p:nvSpPr>
          <p:cNvPr id="8" name="Footer Placeholder 7">
            <a:extLst>
              <a:ext uri="{FF2B5EF4-FFF2-40B4-BE49-F238E27FC236}">
                <a16:creationId xmlns:a16="http://schemas.microsoft.com/office/drawing/2014/main" id="{9975399F-DAB2-410D-967F-ED17E6F796E7}"/>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618272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400" b="0" i="0">
                <a:solidFill>
                  <a:srgbClr val="F5BE68"/>
                </a:solidFill>
                <a:latin typeface="Times New Roman"/>
                <a:cs typeface="Times New Roman"/>
              </a:defRPr>
            </a:lvl1pPr>
          </a:lstStyle>
          <a:p>
            <a:endParaRPr/>
          </a:p>
        </p:txBody>
      </p:sp>
      <p:sp>
        <p:nvSpPr>
          <p:cNvPr id="3" name="Holder 3"/>
          <p:cNvSpPr>
            <a:spLocks noGrp="1"/>
          </p:cNvSpPr>
          <p:nvPr>
            <p:ph type="body" idx="1"/>
          </p:nvPr>
        </p:nvSpPr>
        <p:spPr/>
        <p:txBody>
          <a:bodyPr lIns="0" tIns="0" rIns="0" bIns="0"/>
          <a:lstStyle>
            <a:lvl1pPr>
              <a:defRPr sz="2400" b="0" i="0">
                <a:solidFill>
                  <a:schemeClr val="bg1"/>
                </a:solidFill>
                <a:latin typeface="Georgia"/>
                <a:cs typeface="Georgia"/>
              </a:defRPr>
            </a:lvl1pPr>
          </a:lstStyle>
          <a:p>
            <a:endParaRPr/>
          </a:p>
        </p:txBody>
      </p:sp>
      <p:sp>
        <p:nvSpPr>
          <p:cNvPr id="4" name="Holder 4"/>
          <p:cNvSpPr>
            <a:spLocks noGrp="1"/>
          </p:cNvSpPr>
          <p:nvPr>
            <p:ph type="ftr" sz="quarter" idx="5"/>
          </p:nvPr>
        </p:nvSpPr>
        <p:spPr/>
        <p:txBody>
          <a:bodyPr lIns="0" tIns="0" rIns="0" bIns="0"/>
          <a:lstStyle>
            <a:lvl1pPr>
              <a:defRPr sz="1400" b="0" i="0">
                <a:solidFill>
                  <a:srgbClr val="F5BE68"/>
                </a:solidFill>
                <a:latin typeface="Times New Roman"/>
                <a:cs typeface="Times New Roman"/>
              </a:defRPr>
            </a:lvl1pPr>
          </a:lstStyle>
          <a:p>
            <a:pPr marL="101600">
              <a:lnSpc>
                <a:spcPts val="1630"/>
              </a:lnSpc>
            </a:pPr>
            <a:r>
              <a:rPr lang="en-IN" kern="0" spc="-25"/>
              <a:t>Ch2</a:t>
            </a:r>
            <a:endParaRPr lang="en-IN" kern="0" spc="-25" dirty="0"/>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kern="0" smtClean="0">
                <a:solidFill>
                  <a:prstClr val="black">
                    <a:tint val="75000"/>
                  </a:prstClr>
                </a:solidFill>
              </a:rPr>
              <a:pPr/>
              <a:t>2/25/2024</a:t>
            </a:fld>
            <a:endParaRPr lang="en-US" kern="0">
              <a:solidFill>
                <a:prstClr val="black">
                  <a:tint val="75000"/>
                </a:prstClr>
              </a:solidFill>
            </a:endParaRP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lang="en-IN" kern="0" smtClean="0">
                <a:solidFill>
                  <a:prstClr val="black">
                    <a:tint val="75000"/>
                  </a:prstClr>
                </a:solidFill>
              </a:rPr>
              <a:pPr/>
              <a:t>‹#›</a:t>
            </a:fld>
            <a:endParaRPr lang="en-IN" kern="0">
              <a:solidFill>
                <a:prstClr val="black">
                  <a:tint val="75000"/>
                </a:prstClr>
              </a:solidFill>
            </a:endParaRPr>
          </a:p>
        </p:txBody>
      </p:sp>
    </p:spTree>
    <p:extLst>
      <p:ext uri="{BB962C8B-B14F-4D97-AF65-F5344CB8AC3E}">
        <p14:creationId xmlns:p14="http://schemas.microsoft.com/office/powerpoint/2010/main" val="313034729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400" b="0" i="0">
                <a:solidFill>
                  <a:srgbClr val="F5BE68"/>
                </a:solidFill>
                <a:latin typeface="Times New Roman"/>
                <a:cs typeface="Times New Roman"/>
              </a:defRPr>
            </a:lvl1pPr>
          </a:lstStyle>
          <a:p>
            <a:endParaRPr/>
          </a:p>
        </p:txBody>
      </p:sp>
      <p:sp>
        <p:nvSpPr>
          <p:cNvPr id="3" name="Holder 3"/>
          <p:cNvSpPr>
            <a:spLocks noGrp="1"/>
          </p:cNvSpPr>
          <p:nvPr>
            <p:ph sz="half" idx="2"/>
          </p:nvPr>
        </p:nvSpPr>
        <p:spPr>
          <a:xfrm>
            <a:off x="609600" y="1577340"/>
            <a:ext cx="5303520" cy="369332"/>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369332"/>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defRPr sz="1400" b="0" i="0">
                <a:solidFill>
                  <a:srgbClr val="F5BE68"/>
                </a:solidFill>
                <a:latin typeface="Times New Roman"/>
                <a:cs typeface="Times New Roman"/>
              </a:defRPr>
            </a:lvl1pPr>
          </a:lstStyle>
          <a:p>
            <a:pPr marL="101600">
              <a:lnSpc>
                <a:spcPts val="1630"/>
              </a:lnSpc>
            </a:pPr>
            <a:r>
              <a:rPr lang="en-IN" kern="0" spc="-25"/>
              <a:t>Ch2</a:t>
            </a:r>
            <a:endParaRPr lang="en-IN" kern="0" spc="-25" dirty="0"/>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kern="0" smtClean="0">
                <a:solidFill>
                  <a:prstClr val="black">
                    <a:tint val="75000"/>
                  </a:prstClr>
                </a:solidFill>
              </a:rPr>
              <a:pPr/>
              <a:t>2/25/2024</a:t>
            </a:fld>
            <a:endParaRPr lang="en-US" kern="0">
              <a:solidFill>
                <a:prstClr val="black">
                  <a:tint val="75000"/>
                </a:prstClr>
              </a:solidFill>
            </a:endParaRPr>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lang="en-IN" kern="0" smtClean="0">
                <a:solidFill>
                  <a:prstClr val="black">
                    <a:tint val="75000"/>
                  </a:prstClr>
                </a:solidFill>
              </a:rPr>
              <a:pPr/>
              <a:t>‹#›</a:t>
            </a:fld>
            <a:endParaRPr lang="en-IN" kern="0">
              <a:solidFill>
                <a:prstClr val="black">
                  <a:tint val="75000"/>
                </a:prstClr>
              </a:solidFill>
            </a:endParaRPr>
          </a:p>
        </p:txBody>
      </p:sp>
    </p:spTree>
    <p:extLst>
      <p:ext uri="{BB962C8B-B14F-4D97-AF65-F5344CB8AC3E}">
        <p14:creationId xmlns:p14="http://schemas.microsoft.com/office/powerpoint/2010/main" val="21485950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2/25/2024</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926706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2/25/2024</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041625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2/25/2024</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566630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2/25/2024</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0681946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2/25/2024</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118605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2/25/2024</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014226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2/25/2024</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9332822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2/25/2024</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232677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2/25/2024</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4982234"/>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47" r:id="rId3"/>
    <p:sldLayoutId id="2147483743" r:id="rId4"/>
    <p:sldLayoutId id="2147483738" r:id="rId5"/>
    <p:sldLayoutId id="2147483732" r:id="rId6"/>
    <p:sldLayoutId id="2147483733" r:id="rId7"/>
    <p:sldLayoutId id="2147483734" r:id="rId8"/>
    <p:sldLayoutId id="2147483735" r:id="rId9"/>
    <p:sldLayoutId id="2147483736" r:id="rId10"/>
    <p:sldLayoutId id="2147483737" r:id="rId11"/>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12192000" cy="6858000"/>
          </a:xfrm>
          <a:custGeom>
            <a:avLst/>
            <a:gdLst/>
            <a:ahLst/>
            <a:cxnLst/>
            <a:rect l="l" t="t" r="r" b="b"/>
            <a:pathLst>
              <a:path w="9144000" h="6858000">
                <a:moveTo>
                  <a:pt x="9144000" y="0"/>
                </a:moveTo>
                <a:lnTo>
                  <a:pt x="9062720" y="0"/>
                </a:lnTo>
                <a:lnTo>
                  <a:pt x="9062720" y="81280"/>
                </a:lnTo>
                <a:lnTo>
                  <a:pt x="9062720" y="6776720"/>
                </a:lnTo>
                <a:lnTo>
                  <a:pt x="81280" y="6776720"/>
                </a:lnTo>
                <a:lnTo>
                  <a:pt x="81280" y="81280"/>
                </a:lnTo>
                <a:lnTo>
                  <a:pt x="9062720" y="81280"/>
                </a:lnTo>
                <a:lnTo>
                  <a:pt x="9062720" y="0"/>
                </a:lnTo>
                <a:lnTo>
                  <a:pt x="0" y="0"/>
                </a:lnTo>
                <a:lnTo>
                  <a:pt x="0" y="81280"/>
                </a:lnTo>
                <a:lnTo>
                  <a:pt x="0" y="6776720"/>
                </a:lnTo>
                <a:lnTo>
                  <a:pt x="0" y="6858000"/>
                </a:lnTo>
                <a:lnTo>
                  <a:pt x="9144000" y="6858000"/>
                </a:lnTo>
                <a:lnTo>
                  <a:pt x="9144000" y="6776733"/>
                </a:lnTo>
                <a:lnTo>
                  <a:pt x="9144000" y="81280"/>
                </a:lnTo>
                <a:lnTo>
                  <a:pt x="9144000" y="0"/>
                </a:lnTo>
                <a:close/>
              </a:path>
            </a:pathLst>
          </a:custGeom>
          <a:solidFill>
            <a:srgbClr val="1A523E"/>
          </a:solidFill>
        </p:spPr>
        <p:txBody>
          <a:bodyPr wrap="square" lIns="0" tIns="0" rIns="0" bIns="0" rtlCol="0"/>
          <a:lstStyle/>
          <a:p>
            <a:endParaRPr sz="1800"/>
          </a:p>
        </p:txBody>
      </p:sp>
      <p:sp>
        <p:nvSpPr>
          <p:cNvPr id="17" name="bg object 17"/>
          <p:cNvSpPr/>
          <p:nvPr/>
        </p:nvSpPr>
        <p:spPr>
          <a:xfrm>
            <a:off x="108374" y="81279"/>
            <a:ext cx="11975253" cy="6695440"/>
          </a:xfrm>
          <a:custGeom>
            <a:avLst/>
            <a:gdLst/>
            <a:ahLst/>
            <a:cxnLst/>
            <a:rect l="l" t="t" r="r" b="b"/>
            <a:pathLst>
              <a:path w="8981440" h="6695440">
                <a:moveTo>
                  <a:pt x="8981440" y="0"/>
                </a:moveTo>
                <a:lnTo>
                  <a:pt x="8900160" y="0"/>
                </a:lnTo>
                <a:lnTo>
                  <a:pt x="8900160" y="81280"/>
                </a:lnTo>
                <a:lnTo>
                  <a:pt x="8900160" y="6614160"/>
                </a:lnTo>
                <a:lnTo>
                  <a:pt x="81280" y="6614160"/>
                </a:lnTo>
                <a:lnTo>
                  <a:pt x="81280" y="81280"/>
                </a:lnTo>
                <a:lnTo>
                  <a:pt x="8900160" y="81280"/>
                </a:lnTo>
                <a:lnTo>
                  <a:pt x="8900160" y="0"/>
                </a:lnTo>
                <a:lnTo>
                  <a:pt x="0" y="0"/>
                </a:lnTo>
                <a:lnTo>
                  <a:pt x="0" y="81280"/>
                </a:lnTo>
                <a:lnTo>
                  <a:pt x="0" y="6614160"/>
                </a:lnTo>
                <a:lnTo>
                  <a:pt x="0" y="6695440"/>
                </a:lnTo>
                <a:lnTo>
                  <a:pt x="8981440" y="6695440"/>
                </a:lnTo>
                <a:lnTo>
                  <a:pt x="8981440" y="6614173"/>
                </a:lnTo>
                <a:lnTo>
                  <a:pt x="8981440" y="81280"/>
                </a:lnTo>
                <a:lnTo>
                  <a:pt x="8981440" y="0"/>
                </a:lnTo>
                <a:close/>
              </a:path>
            </a:pathLst>
          </a:custGeom>
          <a:solidFill>
            <a:srgbClr val="1A513E"/>
          </a:solidFill>
        </p:spPr>
        <p:txBody>
          <a:bodyPr wrap="square" lIns="0" tIns="0" rIns="0" bIns="0" rtlCol="0"/>
          <a:lstStyle/>
          <a:p>
            <a:endParaRPr sz="1800"/>
          </a:p>
        </p:txBody>
      </p:sp>
      <p:sp>
        <p:nvSpPr>
          <p:cNvPr id="18" name="bg object 18"/>
          <p:cNvSpPr/>
          <p:nvPr/>
        </p:nvSpPr>
        <p:spPr>
          <a:xfrm>
            <a:off x="216747" y="162559"/>
            <a:ext cx="11758507" cy="6532880"/>
          </a:xfrm>
          <a:custGeom>
            <a:avLst/>
            <a:gdLst/>
            <a:ahLst/>
            <a:cxnLst/>
            <a:rect l="l" t="t" r="r" b="b"/>
            <a:pathLst>
              <a:path w="8818880" h="6532880">
                <a:moveTo>
                  <a:pt x="8818880" y="0"/>
                </a:moveTo>
                <a:lnTo>
                  <a:pt x="0" y="0"/>
                </a:lnTo>
                <a:lnTo>
                  <a:pt x="0" y="81280"/>
                </a:lnTo>
                <a:lnTo>
                  <a:pt x="0" y="6450330"/>
                </a:lnTo>
                <a:lnTo>
                  <a:pt x="0" y="6532880"/>
                </a:lnTo>
                <a:lnTo>
                  <a:pt x="8818880" y="6532880"/>
                </a:lnTo>
                <a:lnTo>
                  <a:pt x="8818880" y="6450330"/>
                </a:lnTo>
                <a:lnTo>
                  <a:pt x="8818880" y="81292"/>
                </a:lnTo>
                <a:lnTo>
                  <a:pt x="8736330" y="81292"/>
                </a:lnTo>
                <a:lnTo>
                  <a:pt x="8736330" y="6450330"/>
                </a:lnTo>
                <a:lnTo>
                  <a:pt x="81280" y="6450330"/>
                </a:lnTo>
                <a:lnTo>
                  <a:pt x="81280" y="81280"/>
                </a:lnTo>
                <a:lnTo>
                  <a:pt x="8818880" y="81280"/>
                </a:lnTo>
                <a:lnTo>
                  <a:pt x="8818880" y="0"/>
                </a:lnTo>
                <a:close/>
              </a:path>
            </a:pathLst>
          </a:custGeom>
          <a:solidFill>
            <a:srgbClr val="1A503D"/>
          </a:solidFill>
        </p:spPr>
        <p:txBody>
          <a:bodyPr wrap="square" lIns="0" tIns="0" rIns="0" bIns="0" rtlCol="0"/>
          <a:lstStyle/>
          <a:p>
            <a:endParaRPr sz="1800"/>
          </a:p>
        </p:txBody>
      </p:sp>
      <p:sp>
        <p:nvSpPr>
          <p:cNvPr id="19" name="bg object 19"/>
          <p:cNvSpPr/>
          <p:nvPr/>
        </p:nvSpPr>
        <p:spPr>
          <a:xfrm>
            <a:off x="325120" y="243839"/>
            <a:ext cx="11540067" cy="6369050"/>
          </a:xfrm>
          <a:custGeom>
            <a:avLst/>
            <a:gdLst/>
            <a:ahLst/>
            <a:cxnLst/>
            <a:rect l="l" t="t" r="r" b="b"/>
            <a:pathLst>
              <a:path w="8655050" h="6369050">
                <a:moveTo>
                  <a:pt x="8655050" y="0"/>
                </a:moveTo>
                <a:lnTo>
                  <a:pt x="0" y="0"/>
                </a:lnTo>
                <a:lnTo>
                  <a:pt x="0" y="82550"/>
                </a:lnTo>
                <a:lnTo>
                  <a:pt x="0" y="6287770"/>
                </a:lnTo>
                <a:lnTo>
                  <a:pt x="0" y="6369050"/>
                </a:lnTo>
                <a:lnTo>
                  <a:pt x="8655050" y="6369050"/>
                </a:lnTo>
                <a:lnTo>
                  <a:pt x="8655050" y="6287770"/>
                </a:lnTo>
                <a:lnTo>
                  <a:pt x="8655050" y="82562"/>
                </a:lnTo>
                <a:lnTo>
                  <a:pt x="8573770" y="82562"/>
                </a:lnTo>
                <a:lnTo>
                  <a:pt x="8573770" y="6287770"/>
                </a:lnTo>
                <a:lnTo>
                  <a:pt x="82550" y="6287770"/>
                </a:lnTo>
                <a:lnTo>
                  <a:pt x="82550" y="82550"/>
                </a:lnTo>
                <a:lnTo>
                  <a:pt x="8655050" y="82550"/>
                </a:lnTo>
                <a:lnTo>
                  <a:pt x="8655050" y="0"/>
                </a:lnTo>
                <a:close/>
              </a:path>
            </a:pathLst>
          </a:custGeom>
          <a:solidFill>
            <a:srgbClr val="194F3C"/>
          </a:solidFill>
        </p:spPr>
        <p:txBody>
          <a:bodyPr wrap="square" lIns="0" tIns="0" rIns="0" bIns="0" rtlCol="0"/>
          <a:lstStyle/>
          <a:p>
            <a:endParaRPr sz="1800"/>
          </a:p>
        </p:txBody>
      </p:sp>
      <p:sp>
        <p:nvSpPr>
          <p:cNvPr id="20" name="bg object 20"/>
          <p:cNvSpPr/>
          <p:nvPr/>
        </p:nvSpPr>
        <p:spPr>
          <a:xfrm>
            <a:off x="435187" y="326389"/>
            <a:ext cx="11321627" cy="6205220"/>
          </a:xfrm>
          <a:custGeom>
            <a:avLst/>
            <a:gdLst/>
            <a:ahLst/>
            <a:cxnLst/>
            <a:rect l="l" t="t" r="r" b="b"/>
            <a:pathLst>
              <a:path w="8491220" h="6205220">
                <a:moveTo>
                  <a:pt x="8491220" y="0"/>
                </a:moveTo>
                <a:lnTo>
                  <a:pt x="8409940" y="0"/>
                </a:lnTo>
                <a:lnTo>
                  <a:pt x="8409940" y="81280"/>
                </a:lnTo>
                <a:lnTo>
                  <a:pt x="8409940" y="6123940"/>
                </a:lnTo>
                <a:lnTo>
                  <a:pt x="81280" y="6123940"/>
                </a:lnTo>
                <a:lnTo>
                  <a:pt x="81280" y="81280"/>
                </a:lnTo>
                <a:lnTo>
                  <a:pt x="8409940" y="81280"/>
                </a:lnTo>
                <a:lnTo>
                  <a:pt x="8409940" y="0"/>
                </a:lnTo>
                <a:lnTo>
                  <a:pt x="0" y="0"/>
                </a:lnTo>
                <a:lnTo>
                  <a:pt x="0" y="81280"/>
                </a:lnTo>
                <a:lnTo>
                  <a:pt x="0" y="6123940"/>
                </a:lnTo>
                <a:lnTo>
                  <a:pt x="0" y="6205220"/>
                </a:lnTo>
                <a:lnTo>
                  <a:pt x="8491220" y="6205220"/>
                </a:lnTo>
                <a:lnTo>
                  <a:pt x="8491220" y="6123940"/>
                </a:lnTo>
                <a:lnTo>
                  <a:pt x="8491220" y="81280"/>
                </a:lnTo>
                <a:lnTo>
                  <a:pt x="8491220" y="0"/>
                </a:lnTo>
                <a:close/>
              </a:path>
            </a:pathLst>
          </a:custGeom>
          <a:solidFill>
            <a:srgbClr val="194E3B"/>
          </a:solidFill>
        </p:spPr>
        <p:txBody>
          <a:bodyPr wrap="square" lIns="0" tIns="0" rIns="0" bIns="0" rtlCol="0"/>
          <a:lstStyle/>
          <a:p>
            <a:endParaRPr sz="1800"/>
          </a:p>
        </p:txBody>
      </p:sp>
      <p:sp>
        <p:nvSpPr>
          <p:cNvPr id="21" name="bg object 21"/>
          <p:cNvSpPr/>
          <p:nvPr/>
        </p:nvSpPr>
        <p:spPr>
          <a:xfrm>
            <a:off x="543561" y="407669"/>
            <a:ext cx="11104879" cy="6042660"/>
          </a:xfrm>
          <a:custGeom>
            <a:avLst/>
            <a:gdLst/>
            <a:ahLst/>
            <a:cxnLst/>
            <a:rect l="l" t="t" r="r" b="b"/>
            <a:pathLst>
              <a:path w="8328659" h="6042660">
                <a:moveTo>
                  <a:pt x="8328660" y="0"/>
                </a:moveTo>
                <a:lnTo>
                  <a:pt x="8246110" y="0"/>
                </a:lnTo>
                <a:lnTo>
                  <a:pt x="8246110" y="81280"/>
                </a:lnTo>
                <a:lnTo>
                  <a:pt x="8246110" y="5960110"/>
                </a:lnTo>
                <a:lnTo>
                  <a:pt x="81280" y="5960110"/>
                </a:lnTo>
                <a:lnTo>
                  <a:pt x="81280" y="81280"/>
                </a:lnTo>
                <a:lnTo>
                  <a:pt x="8246110" y="81280"/>
                </a:lnTo>
                <a:lnTo>
                  <a:pt x="8246110" y="0"/>
                </a:lnTo>
                <a:lnTo>
                  <a:pt x="0" y="0"/>
                </a:lnTo>
                <a:lnTo>
                  <a:pt x="0" y="81280"/>
                </a:lnTo>
                <a:lnTo>
                  <a:pt x="0" y="5960110"/>
                </a:lnTo>
                <a:lnTo>
                  <a:pt x="0" y="6042660"/>
                </a:lnTo>
                <a:lnTo>
                  <a:pt x="8328660" y="6042660"/>
                </a:lnTo>
                <a:lnTo>
                  <a:pt x="8328660" y="5960122"/>
                </a:lnTo>
                <a:lnTo>
                  <a:pt x="8328660" y="81280"/>
                </a:lnTo>
                <a:lnTo>
                  <a:pt x="8328660" y="0"/>
                </a:lnTo>
                <a:close/>
              </a:path>
            </a:pathLst>
          </a:custGeom>
          <a:solidFill>
            <a:srgbClr val="194D3B"/>
          </a:solidFill>
        </p:spPr>
        <p:txBody>
          <a:bodyPr wrap="square" lIns="0" tIns="0" rIns="0" bIns="0" rtlCol="0"/>
          <a:lstStyle/>
          <a:p>
            <a:endParaRPr sz="1800"/>
          </a:p>
        </p:txBody>
      </p:sp>
      <p:sp>
        <p:nvSpPr>
          <p:cNvPr id="22" name="bg object 22"/>
          <p:cNvSpPr/>
          <p:nvPr/>
        </p:nvSpPr>
        <p:spPr>
          <a:xfrm>
            <a:off x="651933" y="488949"/>
            <a:ext cx="10886440" cy="5878830"/>
          </a:xfrm>
          <a:custGeom>
            <a:avLst/>
            <a:gdLst/>
            <a:ahLst/>
            <a:cxnLst/>
            <a:rect l="l" t="t" r="r" b="b"/>
            <a:pathLst>
              <a:path w="8164830" h="5878830">
                <a:moveTo>
                  <a:pt x="8164830" y="0"/>
                </a:moveTo>
                <a:lnTo>
                  <a:pt x="8083550" y="0"/>
                </a:lnTo>
                <a:lnTo>
                  <a:pt x="8083550" y="82550"/>
                </a:lnTo>
                <a:lnTo>
                  <a:pt x="8083550" y="5797550"/>
                </a:lnTo>
                <a:lnTo>
                  <a:pt x="82550" y="5797550"/>
                </a:lnTo>
                <a:lnTo>
                  <a:pt x="82550" y="82550"/>
                </a:lnTo>
                <a:lnTo>
                  <a:pt x="8083550" y="82550"/>
                </a:lnTo>
                <a:lnTo>
                  <a:pt x="8083550" y="0"/>
                </a:lnTo>
                <a:lnTo>
                  <a:pt x="0" y="0"/>
                </a:lnTo>
                <a:lnTo>
                  <a:pt x="0" y="82550"/>
                </a:lnTo>
                <a:lnTo>
                  <a:pt x="0" y="5797550"/>
                </a:lnTo>
                <a:lnTo>
                  <a:pt x="0" y="5878830"/>
                </a:lnTo>
                <a:lnTo>
                  <a:pt x="8164830" y="5878830"/>
                </a:lnTo>
                <a:lnTo>
                  <a:pt x="8164830" y="5797562"/>
                </a:lnTo>
                <a:lnTo>
                  <a:pt x="8164830" y="82550"/>
                </a:lnTo>
                <a:lnTo>
                  <a:pt x="8164830" y="0"/>
                </a:lnTo>
                <a:close/>
              </a:path>
            </a:pathLst>
          </a:custGeom>
          <a:solidFill>
            <a:srgbClr val="184C3A"/>
          </a:solidFill>
        </p:spPr>
        <p:txBody>
          <a:bodyPr wrap="square" lIns="0" tIns="0" rIns="0" bIns="0" rtlCol="0"/>
          <a:lstStyle/>
          <a:p>
            <a:endParaRPr sz="1800"/>
          </a:p>
        </p:txBody>
      </p:sp>
      <p:sp>
        <p:nvSpPr>
          <p:cNvPr id="23" name="bg object 23"/>
          <p:cNvSpPr/>
          <p:nvPr/>
        </p:nvSpPr>
        <p:spPr>
          <a:xfrm>
            <a:off x="762000" y="571499"/>
            <a:ext cx="10668000" cy="5715000"/>
          </a:xfrm>
          <a:custGeom>
            <a:avLst/>
            <a:gdLst/>
            <a:ahLst/>
            <a:cxnLst/>
            <a:rect l="l" t="t" r="r" b="b"/>
            <a:pathLst>
              <a:path w="8001000" h="5715000">
                <a:moveTo>
                  <a:pt x="8001000" y="0"/>
                </a:moveTo>
                <a:lnTo>
                  <a:pt x="7919720" y="0"/>
                </a:lnTo>
                <a:lnTo>
                  <a:pt x="7919720" y="81280"/>
                </a:lnTo>
                <a:lnTo>
                  <a:pt x="7919720" y="5633720"/>
                </a:lnTo>
                <a:lnTo>
                  <a:pt x="81280" y="5633720"/>
                </a:lnTo>
                <a:lnTo>
                  <a:pt x="81280" y="81280"/>
                </a:lnTo>
                <a:lnTo>
                  <a:pt x="7919720" y="81280"/>
                </a:lnTo>
                <a:lnTo>
                  <a:pt x="7919720" y="0"/>
                </a:lnTo>
                <a:lnTo>
                  <a:pt x="0" y="0"/>
                </a:lnTo>
                <a:lnTo>
                  <a:pt x="0" y="81280"/>
                </a:lnTo>
                <a:lnTo>
                  <a:pt x="0" y="5633720"/>
                </a:lnTo>
                <a:lnTo>
                  <a:pt x="0" y="5715000"/>
                </a:lnTo>
                <a:lnTo>
                  <a:pt x="8001000" y="5715000"/>
                </a:lnTo>
                <a:lnTo>
                  <a:pt x="8001000" y="5633732"/>
                </a:lnTo>
                <a:lnTo>
                  <a:pt x="8001000" y="81280"/>
                </a:lnTo>
                <a:lnTo>
                  <a:pt x="8001000" y="0"/>
                </a:lnTo>
                <a:close/>
              </a:path>
            </a:pathLst>
          </a:custGeom>
          <a:solidFill>
            <a:srgbClr val="184B39"/>
          </a:solidFill>
        </p:spPr>
        <p:txBody>
          <a:bodyPr wrap="square" lIns="0" tIns="0" rIns="0" bIns="0" rtlCol="0"/>
          <a:lstStyle/>
          <a:p>
            <a:endParaRPr sz="1800"/>
          </a:p>
        </p:txBody>
      </p:sp>
      <p:sp>
        <p:nvSpPr>
          <p:cNvPr id="24" name="bg object 24"/>
          <p:cNvSpPr/>
          <p:nvPr/>
        </p:nvSpPr>
        <p:spPr>
          <a:xfrm>
            <a:off x="870374" y="652779"/>
            <a:ext cx="10451253" cy="5552440"/>
          </a:xfrm>
          <a:custGeom>
            <a:avLst/>
            <a:gdLst/>
            <a:ahLst/>
            <a:cxnLst/>
            <a:rect l="l" t="t" r="r" b="b"/>
            <a:pathLst>
              <a:path w="7838440" h="5552440">
                <a:moveTo>
                  <a:pt x="7838440" y="0"/>
                </a:moveTo>
                <a:lnTo>
                  <a:pt x="7755890" y="0"/>
                </a:lnTo>
                <a:lnTo>
                  <a:pt x="7755890" y="81280"/>
                </a:lnTo>
                <a:lnTo>
                  <a:pt x="7755890" y="5469890"/>
                </a:lnTo>
                <a:lnTo>
                  <a:pt x="81280" y="5469890"/>
                </a:lnTo>
                <a:lnTo>
                  <a:pt x="81280" y="81280"/>
                </a:lnTo>
                <a:lnTo>
                  <a:pt x="7755890" y="81280"/>
                </a:lnTo>
                <a:lnTo>
                  <a:pt x="7755890" y="0"/>
                </a:lnTo>
                <a:lnTo>
                  <a:pt x="0" y="0"/>
                </a:lnTo>
                <a:lnTo>
                  <a:pt x="0" y="81280"/>
                </a:lnTo>
                <a:lnTo>
                  <a:pt x="0" y="5469890"/>
                </a:lnTo>
                <a:lnTo>
                  <a:pt x="0" y="5552440"/>
                </a:lnTo>
                <a:lnTo>
                  <a:pt x="7838440" y="5552440"/>
                </a:lnTo>
                <a:lnTo>
                  <a:pt x="7838440" y="5469902"/>
                </a:lnTo>
                <a:lnTo>
                  <a:pt x="7838440" y="81280"/>
                </a:lnTo>
                <a:lnTo>
                  <a:pt x="7838440" y="0"/>
                </a:lnTo>
                <a:close/>
              </a:path>
            </a:pathLst>
          </a:custGeom>
          <a:solidFill>
            <a:srgbClr val="184A38"/>
          </a:solidFill>
        </p:spPr>
        <p:txBody>
          <a:bodyPr wrap="square" lIns="0" tIns="0" rIns="0" bIns="0" rtlCol="0"/>
          <a:lstStyle/>
          <a:p>
            <a:endParaRPr sz="1800"/>
          </a:p>
        </p:txBody>
      </p:sp>
      <p:sp>
        <p:nvSpPr>
          <p:cNvPr id="25" name="bg object 25"/>
          <p:cNvSpPr/>
          <p:nvPr/>
        </p:nvSpPr>
        <p:spPr>
          <a:xfrm>
            <a:off x="978747" y="734059"/>
            <a:ext cx="10232812" cy="5388610"/>
          </a:xfrm>
          <a:custGeom>
            <a:avLst/>
            <a:gdLst/>
            <a:ahLst/>
            <a:cxnLst/>
            <a:rect l="l" t="t" r="r" b="b"/>
            <a:pathLst>
              <a:path w="7674609" h="5388610">
                <a:moveTo>
                  <a:pt x="7674610" y="0"/>
                </a:moveTo>
                <a:lnTo>
                  <a:pt x="7593330" y="0"/>
                </a:lnTo>
                <a:lnTo>
                  <a:pt x="7593330" y="82550"/>
                </a:lnTo>
                <a:lnTo>
                  <a:pt x="7593330" y="5307330"/>
                </a:lnTo>
                <a:lnTo>
                  <a:pt x="82550" y="5307330"/>
                </a:lnTo>
                <a:lnTo>
                  <a:pt x="82550" y="82550"/>
                </a:lnTo>
                <a:lnTo>
                  <a:pt x="7593330" y="82550"/>
                </a:lnTo>
                <a:lnTo>
                  <a:pt x="7593330" y="0"/>
                </a:lnTo>
                <a:lnTo>
                  <a:pt x="0" y="0"/>
                </a:lnTo>
                <a:lnTo>
                  <a:pt x="0" y="82550"/>
                </a:lnTo>
                <a:lnTo>
                  <a:pt x="0" y="5307330"/>
                </a:lnTo>
                <a:lnTo>
                  <a:pt x="0" y="5388610"/>
                </a:lnTo>
                <a:lnTo>
                  <a:pt x="7674610" y="5388610"/>
                </a:lnTo>
                <a:lnTo>
                  <a:pt x="7674610" y="5307330"/>
                </a:lnTo>
                <a:lnTo>
                  <a:pt x="7674610" y="82550"/>
                </a:lnTo>
                <a:lnTo>
                  <a:pt x="7674610" y="0"/>
                </a:lnTo>
                <a:close/>
              </a:path>
            </a:pathLst>
          </a:custGeom>
          <a:solidFill>
            <a:srgbClr val="174938"/>
          </a:solidFill>
        </p:spPr>
        <p:txBody>
          <a:bodyPr wrap="square" lIns="0" tIns="0" rIns="0" bIns="0" rtlCol="0"/>
          <a:lstStyle/>
          <a:p>
            <a:endParaRPr sz="1800"/>
          </a:p>
        </p:txBody>
      </p:sp>
      <p:sp>
        <p:nvSpPr>
          <p:cNvPr id="26" name="bg object 26"/>
          <p:cNvSpPr/>
          <p:nvPr/>
        </p:nvSpPr>
        <p:spPr>
          <a:xfrm>
            <a:off x="1088814" y="816609"/>
            <a:ext cx="10014373" cy="5224780"/>
          </a:xfrm>
          <a:custGeom>
            <a:avLst/>
            <a:gdLst/>
            <a:ahLst/>
            <a:cxnLst/>
            <a:rect l="l" t="t" r="r" b="b"/>
            <a:pathLst>
              <a:path w="7510780" h="5224780">
                <a:moveTo>
                  <a:pt x="7510780" y="0"/>
                </a:moveTo>
                <a:lnTo>
                  <a:pt x="7429500" y="0"/>
                </a:lnTo>
                <a:lnTo>
                  <a:pt x="7429500" y="81280"/>
                </a:lnTo>
                <a:lnTo>
                  <a:pt x="7429500" y="5143500"/>
                </a:lnTo>
                <a:lnTo>
                  <a:pt x="81280" y="5143500"/>
                </a:lnTo>
                <a:lnTo>
                  <a:pt x="81280" y="81280"/>
                </a:lnTo>
                <a:lnTo>
                  <a:pt x="7429500" y="81280"/>
                </a:lnTo>
                <a:lnTo>
                  <a:pt x="7429500" y="0"/>
                </a:lnTo>
                <a:lnTo>
                  <a:pt x="0" y="0"/>
                </a:lnTo>
                <a:lnTo>
                  <a:pt x="0" y="81280"/>
                </a:lnTo>
                <a:lnTo>
                  <a:pt x="0" y="5143500"/>
                </a:lnTo>
                <a:lnTo>
                  <a:pt x="0" y="5224780"/>
                </a:lnTo>
                <a:lnTo>
                  <a:pt x="7510780" y="5224780"/>
                </a:lnTo>
                <a:lnTo>
                  <a:pt x="7510780" y="5143512"/>
                </a:lnTo>
                <a:lnTo>
                  <a:pt x="7510780" y="81280"/>
                </a:lnTo>
                <a:lnTo>
                  <a:pt x="7510780" y="0"/>
                </a:lnTo>
                <a:close/>
              </a:path>
            </a:pathLst>
          </a:custGeom>
          <a:solidFill>
            <a:srgbClr val="174837"/>
          </a:solidFill>
        </p:spPr>
        <p:txBody>
          <a:bodyPr wrap="square" lIns="0" tIns="0" rIns="0" bIns="0" rtlCol="0"/>
          <a:lstStyle/>
          <a:p>
            <a:endParaRPr sz="1800"/>
          </a:p>
        </p:txBody>
      </p:sp>
      <p:sp>
        <p:nvSpPr>
          <p:cNvPr id="27" name="bg object 27"/>
          <p:cNvSpPr/>
          <p:nvPr/>
        </p:nvSpPr>
        <p:spPr>
          <a:xfrm>
            <a:off x="1197187" y="897889"/>
            <a:ext cx="9797627" cy="5062220"/>
          </a:xfrm>
          <a:custGeom>
            <a:avLst/>
            <a:gdLst/>
            <a:ahLst/>
            <a:cxnLst/>
            <a:rect l="l" t="t" r="r" b="b"/>
            <a:pathLst>
              <a:path w="7348220" h="5062220">
                <a:moveTo>
                  <a:pt x="7348220" y="0"/>
                </a:moveTo>
                <a:lnTo>
                  <a:pt x="7266940" y="0"/>
                </a:lnTo>
                <a:lnTo>
                  <a:pt x="7266940" y="81280"/>
                </a:lnTo>
                <a:lnTo>
                  <a:pt x="7266940" y="4980940"/>
                </a:lnTo>
                <a:lnTo>
                  <a:pt x="81280" y="4980940"/>
                </a:lnTo>
                <a:lnTo>
                  <a:pt x="81280" y="81280"/>
                </a:lnTo>
                <a:lnTo>
                  <a:pt x="7266940" y="81280"/>
                </a:lnTo>
                <a:lnTo>
                  <a:pt x="7266940" y="0"/>
                </a:lnTo>
                <a:lnTo>
                  <a:pt x="0" y="0"/>
                </a:lnTo>
                <a:lnTo>
                  <a:pt x="0" y="81280"/>
                </a:lnTo>
                <a:lnTo>
                  <a:pt x="0" y="4980940"/>
                </a:lnTo>
                <a:lnTo>
                  <a:pt x="0" y="5062220"/>
                </a:lnTo>
                <a:lnTo>
                  <a:pt x="7348220" y="5062220"/>
                </a:lnTo>
                <a:lnTo>
                  <a:pt x="7348220" y="4980952"/>
                </a:lnTo>
                <a:lnTo>
                  <a:pt x="7348220" y="81280"/>
                </a:lnTo>
                <a:lnTo>
                  <a:pt x="7348220" y="0"/>
                </a:lnTo>
                <a:close/>
              </a:path>
            </a:pathLst>
          </a:custGeom>
          <a:solidFill>
            <a:srgbClr val="174736"/>
          </a:solidFill>
        </p:spPr>
        <p:txBody>
          <a:bodyPr wrap="square" lIns="0" tIns="0" rIns="0" bIns="0" rtlCol="0"/>
          <a:lstStyle/>
          <a:p>
            <a:endParaRPr sz="1800"/>
          </a:p>
        </p:txBody>
      </p:sp>
      <p:sp>
        <p:nvSpPr>
          <p:cNvPr id="28" name="bg object 28"/>
          <p:cNvSpPr/>
          <p:nvPr/>
        </p:nvSpPr>
        <p:spPr>
          <a:xfrm>
            <a:off x="1305561" y="979169"/>
            <a:ext cx="9580879" cy="4899660"/>
          </a:xfrm>
          <a:custGeom>
            <a:avLst/>
            <a:gdLst/>
            <a:ahLst/>
            <a:cxnLst/>
            <a:rect l="l" t="t" r="r" b="b"/>
            <a:pathLst>
              <a:path w="7185659" h="4899660">
                <a:moveTo>
                  <a:pt x="7185660" y="0"/>
                </a:moveTo>
                <a:lnTo>
                  <a:pt x="7103110" y="0"/>
                </a:lnTo>
                <a:lnTo>
                  <a:pt x="7103110" y="81280"/>
                </a:lnTo>
                <a:lnTo>
                  <a:pt x="7103110" y="4817110"/>
                </a:lnTo>
                <a:lnTo>
                  <a:pt x="81280" y="4817110"/>
                </a:lnTo>
                <a:lnTo>
                  <a:pt x="81280" y="81280"/>
                </a:lnTo>
                <a:lnTo>
                  <a:pt x="7103110" y="81280"/>
                </a:lnTo>
                <a:lnTo>
                  <a:pt x="7103110" y="0"/>
                </a:lnTo>
                <a:lnTo>
                  <a:pt x="0" y="0"/>
                </a:lnTo>
                <a:lnTo>
                  <a:pt x="0" y="81280"/>
                </a:lnTo>
                <a:lnTo>
                  <a:pt x="0" y="4817110"/>
                </a:lnTo>
                <a:lnTo>
                  <a:pt x="0" y="4899660"/>
                </a:lnTo>
                <a:lnTo>
                  <a:pt x="7185660" y="4899660"/>
                </a:lnTo>
                <a:lnTo>
                  <a:pt x="7185660" y="4817110"/>
                </a:lnTo>
                <a:lnTo>
                  <a:pt x="7185660" y="81280"/>
                </a:lnTo>
                <a:lnTo>
                  <a:pt x="7185660" y="0"/>
                </a:lnTo>
                <a:close/>
              </a:path>
            </a:pathLst>
          </a:custGeom>
          <a:solidFill>
            <a:srgbClr val="164635"/>
          </a:solidFill>
        </p:spPr>
        <p:txBody>
          <a:bodyPr wrap="square" lIns="0" tIns="0" rIns="0" bIns="0" rtlCol="0"/>
          <a:lstStyle/>
          <a:p>
            <a:endParaRPr sz="1800"/>
          </a:p>
        </p:txBody>
      </p:sp>
      <p:sp>
        <p:nvSpPr>
          <p:cNvPr id="29" name="bg object 29"/>
          <p:cNvSpPr/>
          <p:nvPr/>
        </p:nvSpPr>
        <p:spPr>
          <a:xfrm>
            <a:off x="1413933" y="1060449"/>
            <a:ext cx="9362440" cy="4735830"/>
          </a:xfrm>
          <a:custGeom>
            <a:avLst/>
            <a:gdLst/>
            <a:ahLst/>
            <a:cxnLst/>
            <a:rect l="l" t="t" r="r" b="b"/>
            <a:pathLst>
              <a:path w="7021830" h="4735830">
                <a:moveTo>
                  <a:pt x="7021830" y="0"/>
                </a:moveTo>
                <a:lnTo>
                  <a:pt x="6940550" y="0"/>
                </a:lnTo>
                <a:lnTo>
                  <a:pt x="6940550" y="82550"/>
                </a:lnTo>
                <a:lnTo>
                  <a:pt x="6940550" y="4654550"/>
                </a:lnTo>
                <a:lnTo>
                  <a:pt x="82550" y="4654550"/>
                </a:lnTo>
                <a:lnTo>
                  <a:pt x="82550" y="82550"/>
                </a:lnTo>
                <a:lnTo>
                  <a:pt x="6940550" y="82550"/>
                </a:lnTo>
                <a:lnTo>
                  <a:pt x="6940550" y="0"/>
                </a:lnTo>
                <a:lnTo>
                  <a:pt x="0" y="0"/>
                </a:lnTo>
                <a:lnTo>
                  <a:pt x="0" y="82550"/>
                </a:lnTo>
                <a:lnTo>
                  <a:pt x="0" y="4654550"/>
                </a:lnTo>
                <a:lnTo>
                  <a:pt x="0" y="4735830"/>
                </a:lnTo>
                <a:lnTo>
                  <a:pt x="7021830" y="4735830"/>
                </a:lnTo>
                <a:lnTo>
                  <a:pt x="7021830" y="4654550"/>
                </a:lnTo>
                <a:lnTo>
                  <a:pt x="7021830" y="82550"/>
                </a:lnTo>
                <a:lnTo>
                  <a:pt x="7021830" y="0"/>
                </a:lnTo>
                <a:close/>
              </a:path>
            </a:pathLst>
          </a:custGeom>
          <a:solidFill>
            <a:srgbClr val="164535"/>
          </a:solidFill>
        </p:spPr>
        <p:txBody>
          <a:bodyPr wrap="square" lIns="0" tIns="0" rIns="0" bIns="0" rtlCol="0"/>
          <a:lstStyle/>
          <a:p>
            <a:endParaRPr sz="1800"/>
          </a:p>
        </p:txBody>
      </p:sp>
      <p:sp>
        <p:nvSpPr>
          <p:cNvPr id="30" name="bg object 30"/>
          <p:cNvSpPr/>
          <p:nvPr/>
        </p:nvSpPr>
        <p:spPr>
          <a:xfrm>
            <a:off x="1524000" y="1142999"/>
            <a:ext cx="9144000" cy="4572000"/>
          </a:xfrm>
          <a:custGeom>
            <a:avLst/>
            <a:gdLst/>
            <a:ahLst/>
            <a:cxnLst/>
            <a:rect l="l" t="t" r="r" b="b"/>
            <a:pathLst>
              <a:path w="6858000" h="4572000">
                <a:moveTo>
                  <a:pt x="6858000" y="0"/>
                </a:moveTo>
                <a:lnTo>
                  <a:pt x="6776720" y="0"/>
                </a:lnTo>
                <a:lnTo>
                  <a:pt x="6776720" y="81280"/>
                </a:lnTo>
                <a:lnTo>
                  <a:pt x="6776720" y="4490720"/>
                </a:lnTo>
                <a:lnTo>
                  <a:pt x="81280" y="4490720"/>
                </a:lnTo>
                <a:lnTo>
                  <a:pt x="81280" y="81280"/>
                </a:lnTo>
                <a:lnTo>
                  <a:pt x="6776720" y="81280"/>
                </a:lnTo>
                <a:lnTo>
                  <a:pt x="6776720" y="0"/>
                </a:lnTo>
                <a:lnTo>
                  <a:pt x="0" y="0"/>
                </a:lnTo>
                <a:lnTo>
                  <a:pt x="0" y="81280"/>
                </a:lnTo>
                <a:lnTo>
                  <a:pt x="0" y="4490720"/>
                </a:lnTo>
                <a:lnTo>
                  <a:pt x="0" y="4572000"/>
                </a:lnTo>
                <a:lnTo>
                  <a:pt x="6858000" y="4572000"/>
                </a:lnTo>
                <a:lnTo>
                  <a:pt x="6858000" y="4490732"/>
                </a:lnTo>
                <a:lnTo>
                  <a:pt x="6858000" y="81280"/>
                </a:lnTo>
                <a:lnTo>
                  <a:pt x="6858000" y="0"/>
                </a:lnTo>
                <a:close/>
              </a:path>
            </a:pathLst>
          </a:custGeom>
          <a:solidFill>
            <a:srgbClr val="164434"/>
          </a:solidFill>
        </p:spPr>
        <p:txBody>
          <a:bodyPr wrap="square" lIns="0" tIns="0" rIns="0" bIns="0" rtlCol="0"/>
          <a:lstStyle/>
          <a:p>
            <a:endParaRPr sz="1800"/>
          </a:p>
        </p:txBody>
      </p:sp>
      <p:sp>
        <p:nvSpPr>
          <p:cNvPr id="31" name="bg object 31"/>
          <p:cNvSpPr/>
          <p:nvPr/>
        </p:nvSpPr>
        <p:spPr>
          <a:xfrm>
            <a:off x="1632374" y="1224279"/>
            <a:ext cx="8927253" cy="4409440"/>
          </a:xfrm>
          <a:custGeom>
            <a:avLst/>
            <a:gdLst/>
            <a:ahLst/>
            <a:cxnLst/>
            <a:rect l="l" t="t" r="r" b="b"/>
            <a:pathLst>
              <a:path w="6695440" h="4409440">
                <a:moveTo>
                  <a:pt x="6695440" y="0"/>
                </a:moveTo>
                <a:lnTo>
                  <a:pt x="6612890" y="0"/>
                </a:lnTo>
                <a:lnTo>
                  <a:pt x="6612890" y="81280"/>
                </a:lnTo>
                <a:lnTo>
                  <a:pt x="6612890" y="4326890"/>
                </a:lnTo>
                <a:lnTo>
                  <a:pt x="81280" y="4326890"/>
                </a:lnTo>
                <a:lnTo>
                  <a:pt x="81280" y="81280"/>
                </a:lnTo>
                <a:lnTo>
                  <a:pt x="6612890" y="81280"/>
                </a:lnTo>
                <a:lnTo>
                  <a:pt x="6612890" y="0"/>
                </a:lnTo>
                <a:lnTo>
                  <a:pt x="0" y="0"/>
                </a:lnTo>
                <a:lnTo>
                  <a:pt x="0" y="81280"/>
                </a:lnTo>
                <a:lnTo>
                  <a:pt x="0" y="4326890"/>
                </a:lnTo>
                <a:lnTo>
                  <a:pt x="0" y="4409440"/>
                </a:lnTo>
                <a:lnTo>
                  <a:pt x="6695440" y="4409440"/>
                </a:lnTo>
                <a:lnTo>
                  <a:pt x="6695440" y="4326902"/>
                </a:lnTo>
                <a:lnTo>
                  <a:pt x="6695440" y="81280"/>
                </a:lnTo>
                <a:lnTo>
                  <a:pt x="6695440" y="0"/>
                </a:lnTo>
                <a:close/>
              </a:path>
            </a:pathLst>
          </a:custGeom>
          <a:solidFill>
            <a:srgbClr val="154333"/>
          </a:solidFill>
        </p:spPr>
        <p:txBody>
          <a:bodyPr wrap="square" lIns="0" tIns="0" rIns="0" bIns="0" rtlCol="0"/>
          <a:lstStyle/>
          <a:p>
            <a:endParaRPr sz="1800"/>
          </a:p>
        </p:txBody>
      </p:sp>
      <p:sp>
        <p:nvSpPr>
          <p:cNvPr id="32" name="bg object 32"/>
          <p:cNvSpPr/>
          <p:nvPr/>
        </p:nvSpPr>
        <p:spPr>
          <a:xfrm>
            <a:off x="1740747" y="1305559"/>
            <a:ext cx="8708812" cy="4245610"/>
          </a:xfrm>
          <a:custGeom>
            <a:avLst/>
            <a:gdLst/>
            <a:ahLst/>
            <a:cxnLst/>
            <a:rect l="l" t="t" r="r" b="b"/>
            <a:pathLst>
              <a:path w="6531609" h="4245610">
                <a:moveTo>
                  <a:pt x="6531610" y="0"/>
                </a:moveTo>
                <a:lnTo>
                  <a:pt x="6450330" y="0"/>
                </a:lnTo>
                <a:lnTo>
                  <a:pt x="6450330" y="81280"/>
                </a:lnTo>
                <a:lnTo>
                  <a:pt x="6450330" y="4164330"/>
                </a:lnTo>
                <a:lnTo>
                  <a:pt x="81280" y="4164330"/>
                </a:lnTo>
                <a:lnTo>
                  <a:pt x="81280" y="81280"/>
                </a:lnTo>
                <a:lnTo>
                  <a:pt x="6450330" y="81280"/>
                </a:lnTo>
                <a:lnTo>
                  <a:pt x="6450330" y="0"/>
                </a:lnTo>
                <a:lnTo>
                  <a:pt x="0" y="0"/>
                </a:lnTo>
                <a:lnTo>
                  <a:pt x="0" y="81280"/>
                </a:lnTo>
                <a:lnTo>
                  <a:pt x="0" y="4164330"/>
                </a:lnTo>
                <a:lnTo>
                  <a:pt x="0" y="4245610"/>
                </a:lnTo>
                <a:lnTo>
                  <a:pt x="6531610" y="4245610"/>
                </a:lnTo>
                <a:lnTo>
                  <a:pt x="6531610" y="4164330"/>
                </a:lnTo>
                <a:lnTo>
                  <a:pt x="6531610" y="81280"/>
                </a:lnTo>
                <a:lnTo>
                  <a:pt x="6531610" y="0"/>
                </a:lnTo>
                <a:close/>
              </a:path>
            </a:pathLst>
          </a:custGeom>
          <a:solidFill>
            <a:srgbClr val="154233"/>
          </a:solidFill>
        </p:spPr>
        <p:txBody>
          <a:bodyPr wrap="square" lIns="0" tIns="0" rIns="0" bIns="0" rtlCol="0"/>
          <a:lstStyle/>
          <a:p>
            <a:endParaRPr sz="1800"/>
          </a:p>
        </p:txBody>
      </p:sp>
      <p:sp>
        <p:nvSpPr>
          <p:cNvPr id="33" name="bg object 33"/>
          <p:cNvSpPr/>
          <p:nvPr/>
        </p:nvSpPr>
        <p:spPr>
          <a:xfrm>
            <a:off x="1849120" y="1386839"/>
            <a:ext cx="8492067" cy="4083050"/>
          </a:xfrm>
          <a:custGeom>
            <a:avLst/>
            <a:gdLst/>
            <a:ahLst/>
            <a:cxnLst/>
            <a:rect l="l" t="t" r="r" b="b"/>
            <a:pathLst>
              <a:path w="6369050" h="4083050">
                <a:moveTo>
                  <a:pt x="6369050" y="0"/>
                </a:moveTo>
                <a:lnTo>
                  <a:pt x="6287770" y="0"/>
                </a:lnTo>
                <a:lnTo>
                  <a:pt x="6287770" y="82550"/>
                </a:lnTo>
                <a:lnTo>
                  <a:pt x="6287770" y="4001770"/>
                </a:lnTo>
                <a:lnTo>
                  <a:pt x="82550" y="4001770"/>
                </a:lnTo>
                <a:lnTo>
                  <a:pt x="82550" y="82550"/>
                </a:lnTo>
                <a:lnTo>
                  <a:pt x="6287770" y="82550"/>
                </a:lnTo>
                <a:lnTo>
                  <a:pt x="6287770" y="0"/>
                </a:lnTo>
                <a:lnTo>
                  <a:pt x="0" y="0"/>
                </a:lnTo>
                <a:lnTo>
                  <a:pt x="0" y="82550"/>
                </a:lnTo>
                <a:lnTo>
                  <a:pt x="0" y="4001770"/>
                </a:lnTo>
                <a:lnTo>
                  <a:pt x="0" y="4083050"/>
                </a:lnTo>
                <a:lnTo>
                  <a:pt x="6369050" y="4083050"/>
                </a:lnTo>
                <a:lnTo>
                  <a:pt x="6369050" y="4001782"/>
                </a:lnTo>
                <a:lnTo>
                  <a:pt x="6369050" y="82550"/>
                </a:lnTo>
                <a:lnTo>
                  <a:pt x="6369050" y="0"/>
                </a:lnTo>
                <a:close/>
              </a:path>
            </a:pathLst>
          </a:custGeom>
          <a:solidFill>
            <a:srgbClr val="154133"/>
          </a:solidFill>
        </p:spPr>
        <p:txBody>
          <a:bodyPr wrap="square" lIns="0" tIns="0" rIns="0" bIns="0" rtlCol="0"/>
          <a:lstStyle/>
          <a:p>
            <a:endParaRPr sz="1800"/>
          </a:p>
        </p:txBody>
      </p:sp>
      <p:sp>
        <p:nvSpPr>
          <p:cNvPr id="34" name="bg object 34"/>
          <p:cNvSpPr/>
          <p:nvPr/>
        </p:nvSpPr>
        <p:spPr>
          <a:xfrm>
            <a:off x="1959187" y="1469389"/>
            <a:ext cx="8273627" cy="3919220"/>
          </a:xfrm>
          <a:custGeom>
            <a:avLst/>
            <a:gdLst/>
            <a:ahLst/>
            <a:cxnLst/>
            <a:rect l="l" t="t" r="r" b="b"/>
            <a:pathLst>
              <a:path w="6205220" h="3919220">
                <a:moveTo>
                  <a:pt x="6205220" y="0"/>
                </a:moveTo>
                <a:lnTo>
                  <a:pt x="6123940" y="0"/>
                </a:lnTo>
                <a:lnTo>
                  <a:pt x="6123940" y="81280"/>
                </a:lnTo>
                <a:lnTo>
                  <a:pt x="6123940" y="3837940"/>
                </a:lnTo>
                <a:lnTo>
                  <a:pt x="81280" y="3837940"/>
                </a:lnTo>
                <a:lnTo>
                  <a:pt x="81280" y="81280"/>
                </a:lnTo>
                <a:lnTo>
                  <a:pt x="6123940" y="81280"/>
                </a:lnTo>
                <a:lnTo>
                  <a:pt x="6123940" y="0"/>
                </a:lnTo>
                <a:lnTo>
                  <a:pt x="0" y="0"/>
                </a:lnTo>
                <a:lnTo>
                  <a:pt x="0" y="81280"/>
                </a:lnTo>
                <a:lnTo>
                  <a:pt x="0" y="3837940"/>
                </a:lnTo>
                <a:lnTo>
                  <a:pt x="0" y="3919220"/>
                </a:lnTo>
                <a:lnTo>
                  <a:pt x="6205220" y="3919220"/>
                </a:lnTo>
                <a:lnTo>
                  <a:pt x="6205220" y="3837952"/>
                </a:lnTo>
                <a:lnTo>
                  <a:pt x="6205220" y="81280"/>
                </a:lnTo>
                <a:lnTo>
                  <a:pt x="6205220" y="0"/>
                </a:lnTo>
                <a:close/>
              </a:path>
            </a:pathLst>
          </a:custGeom>
          <a:solidFill>
            <a:srgbClr val="144031"/>
          </a:solidFill>
        </p:spPr>
        <p:txBody>
          <a:bodyPr wrap="square" lIns="0" tIns="0" rIns="0" bIns="0" rtlCol="0"/>
          <a:lstStyle/>
          <a:p>
            <a:endParaRPr sz="1800"/>
          </a:p>
        </p:txBody>
      </p:sp>
      <p:sp>
        <p:nvSpPr>
          <p:cNvPr id="35" name="bg object 35"/>
          <p:cNvSpPr/>
          <p:nvPr/>
        </p:nvSpPr>
        <p:spPr>
          <a:xfrm>
            <a:off x="2067560" y="1550669"/>
            <a:ext cx="8056880" cy="3756660"/>
          </a:xfrm>
          <a:custGeom>
            <a:avLst/>
            <a:gdLst/>
            <a:ahLst/>
            <a:cxnLst/>
            <a:rect l="l" t="t" r="r" b="b"/>
            <a:pathLst>
              <a:path w="6042659" h="3756660">
                <a:moveTo>
                  <a:pt x="6042660" y="0"/>
                </a:moveTo>
                <a:lnTo>
                  <a:pt x="5960110" y="0"/>
                </a:lnTo>
                <a:lnTo>
                  <a:pt x="5960110" y="82550"/>
                </a:lnTo>
                <a:lnTo>
                  <a:pt x="5960110" y="3674110"/>
                </a:lnTo>
                <a:lnTo>
                  <a:pt x="82550" y="3674110"/>
                </a:lnTo>
                <a:lnTo>
                  <a:pt x="82550" y="82550"/>
                </a:lnTo>
                <a:lnTo>
                  <a:pt x="5960110" y="82550"/>
                </a:lnTo>
                <a:lnTo>
                  <a:pt x="5960110" y="0"/>
                </a:lnTo>
                <a:lnTo>
                  <a:pt x="0" y="0"/>
                </a:lnTo>
                <a:lnTo>
                  <a:pt x="0" y="82550"/>
                </a:lnTo>
                <a:lnTo>
                  <a:pt x="0" y="3674110"/>
                </a:lnTo>
                <a:lnTo>
                  <a:pt x="0" y="3756660"/>
                </a:lnTo>
                <a:lnTo>
                  <a:pt x="6042660" y="3756660"/>
                </a:lnTo>
                <a:lnTo>
                  <a:pt x="6042660" y="3674110"/>
                </a:lnTo>
                <a:lnTo>
                  <a:pt x="6042660" y="82550"/>
                </a:lnTo>
                <a:lnTo>
                  <a:pt x="6042660" y="0"/>
                </a:lnTo>
                <a:close/>
              </a:path>
            </a:pathLst>
          </a:custGeom>
          <a:solidFill>
            <a:srgbClr val="143F30"/>
          </a:solidFill>
        </p:spPr>
        <p:txBody>
          <a:bodyPr wrap="square" lIns="0" tIns="0" rIns="0" bIns="0" rtlCol="0"/>
          <a:lstStyle/>
          <a:p>
            <a:endParaRPr sz="1800"/>
          </a:p>
        </p:txBody>
      </p:sp>
      <p:sp>
        <p:nvSpPr>
          <p:cNvPr id="36" name="bg object 36"/>
          <p:cNvSpPr/>
          <p:nvPr/>
        </p:nvSpPr>
        <p:spPr>
          <a:xfrm>
            <a:off x="2177627" y="1633219"/>
            <a:ext cx="7836747" cy="3591560"/>
          </a:xfrm>
          <a:custGeom>
            <a:avLst/>
            <a:gdLst/>
            <a:ahLst/>
            <a:cxnLst/>
            <a:rect l="l" t="t" r="r" b="b"/>
            <a:pathLst>
              <a:path w="5877559" h="3591560">
                <a:moveTo>
                  <a:pt x="5877560" y="0"/>
                </a:moveTo>
                <a:lnTo>
                  <a:pt x="5796280" y="0"/>
                </a:lnTo>
                <a:lnTo>
                  <a:pt x="5796280" y="81280"/>
                </a:lnTo>
                <a:lnTo>
                  <a:pt x="5796280" y="3510280"/>
                </a:lnTo>
                <a:lnTo>
                  <a:pt x="81280" y="3510280"/>
                </a:lnTo>
                <a:lnTo>
                  <a:pt x="81280" y="81280"/>
                </a:lnTo>
                <a:lnTo>
                  <a:pt x="5796280" y="81280"/>
                </a:lnTo>
                <a:lnTo>
                  <a:pt x="5796280" y="0"/>
                </a:lnTo>
                <a:lnTo>
                  <a:pt x="0" y="0"/>
                </a:lnTo>
                <a:lnTo>
                  <a:pt x="0" y="81280"/>
                </a:lnTo>
                <a:lnTo>
                  <a:pt x="0" y="3510280"/>
                </a:lnTo>
                <a:lnTo>
                  <a:pt x="0" y="3591560"/>
                </a:lnTo>
                <a:lnTo>
                  <a:pt x="5877560" y="3591560"/>
                </a:lnTo>
                <a:lnTo>
                  <a:pt x="5877560" y="3510280"/>
                </a:lnTo>
                <a:lnTo>
                  <a:pt x="5877560" y="81280"/>
                </a:lnTo>
                <a:lnTo>
                  <a:pt x="5877560" y="0"/>
                </a:lnTo>
                <a:close/>
              </a:path>
            </a:pathLst>
          </a:custGeom>
          <a:solidFill>
            <a:srgbClr val="143E2F"/>
          </a:solidFill>
        </p:spPr>
        <p:txBody>
          <a:bodyPr wrap="square" lIns="0" tIns="0" rIns="0" bIns="0" rtlCol="0"/>
          <a:lstStyle/>
          <a:p>
            <a:endParaRPr sz="1800"/>
          </a:p>
        </p:txBody>
      </p:sp>
      <p:sp>
        <p:nvSpPr>
          <p:cNvPr id="37" name="bg object 37"/>
          <p:cNvSpPr/>
          <p:nvPr/>
        </p:nvSpPr>
        <p:spPr>
          <a:xfrm>
            <a:off x="2286000" y="1714499"/>
            <a:ext cx="7620000" cy="3429000"/>
          </a:xfrm>
          <a:custGeom>
            <a:avLst/>
            <a:gdLst/>
            <a:ahLst/>
            <a:cxnLst/>
            <a:rect l="l" t="t" r="r" b="b"/>
            <a:pathLst>
              <a:path w="5715000" h="3429000">
                <a:moveTo>
                  <a:pt x="5715000" y="0"/>
                </a:moveTo>
                <a:lnTo>
                  <a:pt x="5633720" y="0"/>
                </a:lnTo>
                <a:lnTo>
                  <a:pt x="5633720" y="81280"/>
                </a:lnTo>
                <a:lnTo>
                  <a:pt x="5633720" y="3347720"/>
                </a:lnTo>
                <a:lnTo>
                  <a:pt x="81280" y="3347720"/>
                </a:lnTo>
                <a:lnTo>
                  <a:pt x="81280" y="81280"/>
                </a:lnTo>
                <a:lnTo>
                  <a:pt x="5633720" y="81280"/>
                </a:lnTo>
                <a:lnTo>
                  <a:pt x="5633720" y="0"/>
                </a:lnTo>
                <a:lnTo>
                  <a:pt x="0" y="0"/>
                </a:lnTo>
                <a:lnTo>
                  <a:pt x="0" y="81280"/>
                </a:lnTo>
                <a:lnTo>
                  <a:pt x="0" y="3347720"/>
                </a:lnTo>
                <a:lnTo>
                  <a:pt x="0" y="3429000"/>
                </a:lnTo>
                <a:lnTo>
                  <a:pt x="5715000" y="3429000"/>
                </a:lnTo>
                <a:lnTo>
                  <a:pt x="5715000" y="3347732"/>
                </a:lnTo>
                <a:lnTo>
                  <a:pt x="5715000" y="81280"/>
                </a:lnTo>
                <a:lnTo>
                  <a:pt x="5715000" y="0"/>
                </a:lnTo>
                <a:close/>
              </a:path>
            </a:pathLst>
          </a:custGeom>
          <a:solidFill>
            <a:srgbClr val="133D2E"/>
          </a:solidFill>
        </p:spPr>
        <p:txBody>
          <a:bodyPr wrap="square" lIns="0" tIns="0" rIns="0" bIns="0" rtlCol="0"/>
          <a:lstStyle/>
          <a:p>
            <a:endParaRPr sz="1800"/>
          </a:p>
        </p:txBody>
      </p:sp>
      <p:sp>
        <p:nvSpPr>
          <p:cNvPr id="38" name="bg object 38"/>
          <p:cNvSpPr/>
          <p:nvPr/>
        </p:nvSpPr>
        <p:spPr>
          <a:xfrm>
            <a:off x="2394374" y="1795779"/>
            <a:ext cx="7403253" cy="3266440"/>
          </a:xfrm>
          <a:custGeom>
            <a:avLst/>
            <a:gdLst/>
            <a:ahLst/>
            <a:cxnLst/>
            <a:rect l="l" t="t" r="r" b="b"/>
            <a:pathLst>
              <a:path w="5552440" h="3266440">
                <a:moveTo>
                  <a:pt x="5552440" y="0"/>
                </a:moveTo>
                <a:lnTo>
                  <a:pt x="5469890" y="0"/>
                </a:lnTo>
                <a:lnTo>
                  <a:pt x="5469890" y="81280"/>
                </a:lnTo>
                <a:lnTo>
                  <a:pt x="5469890" y="3183890"/>
                </a:lnTo>
                <a:lnTo>
                  <a:pt x="81280" y="3183890"/>
                </a:lnTo>
                <a:lnTo>
                  <a:pt x="81280" y="81280"/>
                </a:lnTo>
                <a:lnTo>
                  <a:pt x="5469890" y="81280"/>
                </a:lnTo>
                <a:lnTo>
                  <a:pt x="5469890" y="0"/>
                </a:lnTo>
                <a:lnTo>
                  <a:pt x="0" y="0"/>
                </a:lnTo>
                <a:lnTo>
                  <a:pt x="0" y="81280"/>
                </a:lnTo>
                <a:lnTo>
                  <a:pt x="0" y="3183890"/>
                </a:lnTo>
                <a:lnTo>
                  <a:pt x="0" y="3266440"/>
                </a:lnTo>
                <a:lnTo>
                  <a:pt x="5552440" y="3266440"/>
                </a:lnTo>
                <a:lnTo>
                  <a:pt x="5552440" y="3183890"/>
                </a:lnTo>
                <a:lnTo>
                  <a:pt x="5552440" y="81280"/>
                </a:lnTo>
                <a:lnTo>
                  <a:pt x="5552440" y="0"/>
                </a:lnTo>
                <a:close/>
              </a:path>
            </a:pathLst>
          </a:custGeom>
          <a:solidFill>
            <a:srgbClr val="133C2E"/>
          </a:solidFill>
        </p:spPr>
        <p:txBody>
          <a:bodyPr wrap="square" lIns="0" tIns="0" rIns="0" bIns="0" rtlCol="0"/>
          <a:lstStyle/>
          <a:p>
            <a:endParaRPr sz="1800"/>
          </a:p>
        </p:txBody>
      </p:sp>
      <p:sp>
        <p:nvSpPr>
          <p:cNvPr id="39" name="bg object 39"/>
          <p:cNvSpPr/>
          <p:nvPr/>
        </p:nvSpPr>
        <p:spPr>
          <a:xfrm>
            <a:off x="2502747" y="1877059"/>
            <a:ext cx="7184813" cy="3102610"/>
          </a:xfrm>
          <a:custGeom>
            <a:avLst/>
            <a:gdLst/>
            <a:ahLst/>
            <a:cxnLst/>
            <a:rect l="l" t="t" r="r" b="b"/>
            <a:pathLst>
              <a:path w="5388609" h="3102610">
                <a:moveTo>
                  <a:pt x="5388610" y="0"/>
                </a:moveTo>
                <a:lnTo>
                  <a:pt x="5307330" y="0"/>
                </a:lnTo>
                <a:lnTo>
                  <a:pt x="5307330" y="82550"/>
                </a:lnTo>
                <a:lnTo>
                  <a:pt x="5307330" y="3021330"/>
                </a:lnTo>
                <a:lnTo>
                  <a:pt x="82550" y="3021330"/>
                </a:lnTo>
                <a:lnTo>
                  <a:pt x="82550" y="82550"/>
                </a:lnTo>
                <a:lnTo>
                  <a:pt x="5307330" y="82550"/>
                </a:lnTo>
                <a:lnTo>
                  <a:pt x="5307330" y="0"/>
                </a:lnTo>
                <a:lnTo>
                  <a:pt x="0" y="0"/>
                </a:lnTo>
                <a:lnTo>
                  <a:pt x="0" y="82550"/>
                </a:lnTo>
                <a:lnTo>
                  <a:pt x="0" y="3021330"/>
                </a:lnTo>
                <a:lnTo>
                  <a:pt x="0" y="3102610"/>
                </a:lnTo>
                <a:lnTo>
                  <a:pt x="5388610" y="3102610"/>
                </a:lnTo>
                <a:lnTo>
                  <a:pt x="5388610" y="3021330"/>
                </a:lnTo>
                <a:lnTo>
                  <a:pt x="5388610" y="82550"/>
                </a:lnTo>
                <a:lnTo>
                  <a:pt x="5388610" y="0"/>
                </a:lnTo>
                <a:close/>
              </a:path>
            </a:pathLst>
          </a:custGeom>
          <a:solidFill>
            <a:srgbClr val="133B2D"/>
          </a:solidFill>
        </p:spPr>
        <p:txBody>
          <a:bodyPr wrap="square" lIns="0" tIns="0" rIns="0" bIns="0" rtlCol="0"/>
          <a:lstStyle/>
          <a:p>
            <a:endParaRPr sz="1800"/>
          </a:p>
        </p:txBody>
      </p:sp>
      <p:sp>
        <p:nvSpPr>
          <p:cNvPr id="40" name="bg object 40"/>
          <p:cNvSpPr/>
          <p:nvPr/>
        </p:nvSpPr>
        <p:spPr>
          <a:xfrm>
            <a:off x="2612814" y="1959609"/>
            <a:ext cx="6966373" cy="2938780"/>
          </a:xfrm>
          <a:custGeom>
            <a:avLst/>
            <a:gdLst/>
            <a:ahLst/>
            <a:cxnLst/>
            <a:rect l="l" t="t" r="r" b="b"/>
            <a:pathLst>
              <a:path w="5224780" h="2938779">
                <a:moveTo>
                  <a:pt x="5224780" y="0"/>
                </a:moveTo>
                <a:lnTo>
                  <a:pt x="5143500" y="0"/>
                </a:lnTo>
                <a:lnTo>
                  <a:pt x="5143500" y="81280"/>
                </a:lnTo>
                <a:lnTo>
                  <a:pt x="5143500" y="2857500"/>
                </a:lnTo>
                <a:lnTo>
                  <a:pt x="81280" y="2857500"/>
                </a:lnTo>
                <a:lnTo>
                  <a:pt x="81280" y="81280"/>
                </a:lnTo>
                <a:lnTo>
                  <a:pt x="5143500" y="81280"/>
                </a:lnTo>
                <a:lnTo>
                  <a:pt x="5143500" y="0"/>
                </a:lnTo>
                <a:lnTo>
                  <a:pt x="0" y="0"/>
                </a:lnTo>
                <a:lnTo>
                  <a:pt x="0" y="81280"/>
                </a:lnTo>
                <a:lnTo>
                  <a:pt x="0" y="2857500"/>
                </a:lnTo>
                <a:lnTo>
                  <a:pt x="0" y="2938780"/>
                </a:lnTo>
                <a:lnTo>
                  <a:pt x="5224780" y="2938780"/>
                </a:lnTo>
                <a:lnTo>
                  <a:pt x="5224780" y="2857512"/>
                </a:lnTo>
                <a:lnTo>
                  <a:pt x="5224780" y="81280"/>
                </a:lnTo>
                <a:lnTo>
                  <a:pt x="5224780" y="0"/>
                </a:lnTo>
                <a:close/>
              </a:path>
            </a:pathLst>
          </a:custGeom>
          <a:solidFill>
            <a:srgbClr val="123A2C"/>
          </a:solidFill>
        </p:spPr>
        <p:txBody>
          <a:bodyPr wrap="square" lIns="0" tIns="0" rIns="0" bIns="0" rtlCol="0"/>
          <a:lstStyle/>
          <a:p>
            <a:endParaRPr sz="1800"/>
          </a:p>
        </p:txBody>
      </p:sp>
      <p:sp>
        <p:nvSpPr>
          <p:cNvPr id="41" name="bg object 41"/>
          <p:cNvSpPr/>
          <p:nvPr/>
        </p:nvSpPr>
        <p:spPr>
          <a:xfrm>
            <a:off x="2721187" y="2040889"/>
            <a:ext cx="6749627" cy="2776220"/>
          </a:xfrm>
          <a:custGeom>
            <a:avLst/>
            <a:gdLst/>
            <a:ahLst/>
            <a:cxnLst/>
            <a:rect l="l" t="t" r="r" b="b"/>
            <a:pathLst>
              <a:path w="5062220" h="2776220">
                <a:moveTo>
                  <a:pt x="5062220" y="0"/>
                </a:moveTo>
                <a:lnTo>
                  <a:pt x="4979670" y="0"/>
                </a:lnTo>
                <a:lnTo>
                  <a:pt x="4979670" y="81280"/>
                </a:lnTo>
                <a:lnTo>
                  <a:pt x="4979670" y="2693670"/>
                </a:lnTo>
                <a:lnTo>
                  <a:pt x="81280" y="2693670"/>
                </a:lnTo>
                <a:lnTo>
                  <a:pt x="81280" y="81280"/>
                </a:lnTo>
                <a:lnTo>
                  <a:pt x="4979670" y="81280"/>
                </a:lnTo>
                <a:lnTo>
                  <a:pt x="4979670" y="0"/>
                </a:lnTo>
                <a:lnTo>
                  <a:pt x="0" y="0"/>
                </a:lnTo>
                <a:lnTo>
                  <a:pt x="0" y="81280"/>
                </a:lnTo>
                <a:lnTo>
                  <a:pt x="0" y="2693670"/>
                </a:lnTo>
                <a:lnTo>
                  <a:pt x="0" y="2776220"/>
                </a:lnTo>
                <a:lnTo>
                  <a:pt x="5062220" y="2776220"/>
                </a:lnTo>
                <a:lnTo>
                  <a:pt x="5062220" y="2693670"/>
                </a:lnTo>
                <a:lnTo>
                  <a:pt x="5062220" y="81280"/>
                </a:lnTo>
                <a:lnTo>
                  <a:pt x="5062220" y="0"/>
                </a:lnTo>
                <a:close/>
              </a:path>
            </a:pathLst>
          </a:custGeom>
          <a:solidFill>
            <a:srgbClr val="12392B"/>
          </a:solidFill>
        </p:spPr>
        <p:txBody>
          <a:bodyPr wrap="square" lIns="0" tIns="0" rIns="0" bIns="0" rtlCol="0"/>
          <a:lstStyle/>
          <a:p>
            <a:endParaRPr sz="1800"/>
          </a:p>
        </p:txBody>
      </p:sp>
      <p:sp>
        <p:nvSpPr>
          <p:cNvPr id="42" name="bg object 42"/>
          <p:cNvSpPr/>
          <p:nvPr/>
        </p:nvSpPr>
        <p:spPr>
          <a:xfrm>
            <a:off x="2829560" y="2122169"/>
            <a:ext cx="6531187" cy="2612390"/>
          </a:xfrm>
          <a:custGeom>
            <a:avLst/>
            <a:gdLst/>
            <a:ahLst/>
            <a:cxnLst/>
            <a:rect l="l" t="t" r="r" b="b"/>
            <a:pathLst>
              <a:path w="4898390" h="2612390">
                <a:moveTo>
                  <a:pt x="4898390" y="0"/>
                </a:moveTo>
                <a:lnTo>
                  <a:pt x="4817110" y="0"/>
                </a:lnTo>
                <a:lnTo>
                  <a:pt x="4817110" y="82550"/>
                </a:lnTo>
                <a:lnTo>
                  <a:pt x="4817110" y="2531110"/>
                </a:lnTo>
                <a:lnTo>
                  <a:pt x="82550" y="2531110"/>
                </a:lnTo>
                <a:lnTo>
                  <a:pt x="82550" y="82550"/>
                </a:lnTo>
                <a:lnTo>
                  <a:pt x="4817110" y="82550"/>
                </a:lnTo>
                <a:lnTo>
                  <a:pt x="4817110" y="0"/>
                </a:lnTo>
                <a:lnTo>
                  <a:pt x="0" y="0"/>
                </a:lnTo>
                <a:lnTo>
                  <a:pt x="0" y="82550"/>
                </a:lnTo>
                <a:lnTo>
                  <a:pt x="0" y="2531110"/>
                </a:lnTo>
                <a:lnTo>
                  <a:pt x="0" y="2612390"/>
                </a:lnTo>
                <a:lnTo>
                  <a:pt x="4898390" y="2612390"/>
                </a:lnTo>
                <a:lnTo>
                  <a:pt x="4898390" y="2531110"/>
                </a:lnTo>
                <a:lnTo>
                  <a:pt x="4898390" y="82550"/>
                </a:lnTo>
                <a:lnTo>
                  <a:pt x="4898390" y="0"/>
                </a:lnTo>
                <a:close/>
              </a:path>
            </a:pathLst>
          </a:custGeom>
          <a:solidFill>
            <a:srgbClr val="12382B"/>
          </a:solidFill>
        </p:spPr>
        <p:txBody>
          <a:bodyPr wrap="square" lIns="0" tIns="0" rIns="0" bIns="0" rtlCol="0"/>
          <a:lstStyle/>
          <a:p>
            <a:endParaRPr sz="1800"/>
          </a:p>
        </p:txBody>
      </p:sp>
      <p:sp>
        <p:nvSpPr>
          <p:cNvPr id="43" name="bg object 43"/>
          <p:cNvSpPr/>
          <p:nvPr/>
        </p:nvSpPr>
        <p:spPr>
          <a:xfrm>
            <a:off x="2939627" y="2204719"/>
            <a:ext cx="6312747" cy="2448560"/>
          </a:xfrm>
          <a:custGeom>
            <a:avLst/>
            <a:gdLst/>
            <a:ahLst/>
            <a:cxnLst/>
            <a:rect l="l" t="t" r="r" b="b"/>
            <a:pathLst>
              <a:path w="4734559" h="2448560">
                <a:moveTo>
                  <a:pt x="4734560" y="0"/>
                </a:moveTo>
                <a:lnTo>
                  <a:pt x="4653280" y="0"/>
                </a:lnTo>
                <a:lnTo>
                  <a:pt x="4653280" y="81280"/>
                </a:lnTo>
                <a:lnTo>
                  <a:pt x="4653280" y="2367280"/>
                </a:lnTo>
                <a:lnTo>
                  <a:pt x="81280" y="2367280"/>
                </a:lnTo>
                <a:lnTo>
                  <a:pt x="81280" y="81280"/>
                </a:lnTo>
                <a:lnTo>
                  <a:pt x="4653280" y="81280"/>
                </a:lnTo>
                <a:lnTo>
                  <a:pt x="4653280" y="0"/>
                </a:lnTo>
                <a:lnTo>
                  <a:pt x="0" y="0"/>
                </a:lnTo>
                <a:lnTo>
                  <a:pt x="0" y="81280"/>
                </a:lnTo>
                <a:lnTo>
                  <a:pt x="0" y="2367280"/>
                </a:lnTo>
                <a:lnTo>
                  <a:pt x="0" y="2448560"/>
                </a:lnTo>
                <a:lnTo>
                  <a:pt x="4734560" y="2448560"/>
                </a:lnTo>
                <a:lnTo>
                  <a:pt x="4734560" y="2367280"/>
                </a:lnTo>
                <a:lnTo>
                  <a:pt x="4734560" y="81280"/>
                </a:lnTo>
                <a:lnTo>
                  <a:pt x="4734560" y="0"/>
                </a:lnTo>
                <a:close/>
              </a:path>
            </a:pathLst>
          </a:custGeom>
          <a:solidFill>
            <a:srgbClr val="11372A"/>
          </a:solidFill>
        </p:spPr>
        <p:txBody>
          <a:bodyPr wrap="square" lIns="0" tIns="0" rIns="0" bIns="0" rtlCol="0"/>
          <a:lstStyle/>
          <a:p>
            <a:endParaRPr sz="1800"/>
          </a:p>
        </p:txBody>
      </p:sp>
      <p:sp>
        <p:nvSpPr>
          <p:cNvPr id="44" name="bg object 44"/>
          <p:cNvSpPr/>
          <p:nvPr/>
        </p:nvSpPr>
        <p:spPr>
          <a:xfrm>
            <a:off x="3048000" y="2285999"/>
            <a:ext cx="6096000" cy="2286000"/>
          </a:xfrm>
          <a:custGeom>
            <a:avLst/>
            <a:gdLst/>
            <a:ahLst/>
            <a:cxnLst/>
            <a:rect l="l" t="t" r="r" b="b"/>
            <a:pathLst>
              <a:path w="4572000" h="2286000">
                <a:moveTo>
                  <a:pt x="4572000" y="0"/>
                </a:moveTo>
                <a:lnTo>
                  <a:pt x="4490720" y="0"/>
                </a:lnTo>
                <a:lnTo>
                  <a:pt x="4490720" y="81280"/>
                </a:lnTo>
                <a:lnTo>
                  <a:pt x="4490720" y="2204720"/>
                </a:lnTo>
                <a:lnTo>
                  <a:pt x="81280" y="2204720"/>
                </a:lnTo>
                <a:lnTo>
                  <a:pt x="81280" y="81280"/>
                </a:lnTo>
                <a:lnTo>
                  <a:pt x="4490720" y="81280"/>
                </a:lnTo>
                <a:lnTo>
                  <a:pt x="4490720" y="0"/>
                </a:lnTo>
                <a:lnTo>
                  <a:pt x="0" y="0"/>
                </a:lnTo>
                <a:lnTo>
                  <a:pt x="0" y="81280"/>
                </a:lnTo>
                <a:lnTo>
                  <a:pt x="0" y="2204720"/>
                </a:lnTo>
                <a:lnTo>
                  <a:pt x="0" y="2286000"/>
                </a:lnTo>
                <a:lnTo>
                  <a:pt x="4572000" y="2286000"/>
                </a:lnTo>
                <a:lnTo>
                  <a:pt x="4572000" y="2204732"/>
                </a:lnTo>
                <a:lnTo>
                  <a:pt x="4572000" y="81280"/>
                </a:lnTo>
                <a:lnTo>
                  <a:pt x="4572000" y="0"/>
                </a:lnTo>
                <a:close/>
              </a:path>
            </a:pathLst>
          </a:custGeom>
          <a:solidFill>
            <a:srgbClr val="113629"/>
          </a:solidFill>
        </p:spPr>
        <p:txBody>
          <a:bodyPr wrap="square" lIns="0" tIns="0" rIns="0" bIns="0" rtlCol="0"/>
          <a:lstStyle/>
          <a:p>
            <a:endParaRPr sz="1800"/>
          </a:p>
        </p:txBody>
      </p:sp>
      <p:sp>
        <p:nvSpPr>
          <p:cNvPr id="45" name="bg object 45"/>
          <p:cNvSpPr/>
          <p:nvPr/>
        </p:nvSpPr>
        <p:spPr>
          <a:xfrm>
            <a:off x="3156374" y="2367279"/>
            <a:ext cx="5879253" cy="2123440"/>
          </a:xfrm>
          <a:custGeom>
            <a:avLst/>
            <a:gdLst/>
            <a:ahLst/>
            <a:cxnLst/>
            <a:rect l="l" t="t" r="r" b="b"/>
            <a:pathLst>
              <a:path w="4409440" h="2123440">
                <a:moveTo>
                  <a:pt x="4409440" y="0"/>
                </a:moveTo>
                <a:lnTo>
                  <a:pt x="4326890" y="0"/>
                </a:lnTo>
                <a:lnTo>
                  <a:pt x="4326890" y="81280"/>
                </a:lnTo>
                <a:lnTo>
                  <a:pt x="4326890" y="2040890"/>
                </a:lnTo>
                <a:lnTo>
                  <a:pt x="81280" y="2040890"/>
                </a:lnTo>
                <a:lnTo>
                  <a:pt x="81280" y="81280"/>
                </a:lnTo>
                <a:lnTo>
                  <a:pt x="4326890" y="81280"/>
                </a:lnTo>
                <a:lnTo>
                  <a:pt x="4326890" y="0"/>
                </a:lnTo>
                <a:lnTo>
                  <a:pt x="0" y="0"/>
                </a:lnTo>
                <a:lnTo>
                  <a:pt x="0" y="81280"/>
                </a:lnTo>
                <a:lnTo>
                  <a:pt x="0" y="2040890"/>
                </a:lnTo>
                <a:lnTo>
                  <a:pt x="0" y="2123440"/>
                </a:lnTo>
                <a:lnTo>
                  <a:pt x="4409440" y="2123440"/>
                </a:lnTo>
                <a:lnTo>
                  <a:pt x="4409440" y="2040890"/>
                </a:lnTo>
                <a:lnTo>
                  <a:pt x="4409440" y="81280"/>
                </a:lnTo>
                <a:lnTo>
                  <a:pt x="4409440" y="0"/>
                </a:lnTo>
                <a:close/>
              </a:path>
            </a:pathLst>
          </a:custGeom>
          <a:solidFill>
            <a:srgbClr val="113528"/>
          </a:solidFill>
        </p:spPr>
        <p:txBody>
          <a:bodyPr wrap="square" lIns="0" tIns="0" rIns="0" bIns="0" rtlCol="0"/>
          <a:lstStyle/>
          <a:p>
            <a:endParaRPr sz="1800"/>
          </a:p>
        </p:txBody>
      </p:sp>
      <p:sp>
        <p:nvSpPr>
          <p:cNvPr id="46" name="bg object 46"/>
          <p:cNvSpPr/>
          <p:nvPr/>
        </p:nvSpPr>
        <p:spPr>
          <a:xfrm>
            <a:off x="3264747" y="2448559"/>
            <a:ext cx="5660813" cy="1959610"/>
          </a:xfrm>
          <a:custGeom>
            <a:avLst/>
            <a:gdLst/>
            <a:ahLst/>
            <a:cxnLst/>
            <a:rect l="l" t="t" r="r" b="b"/>
            <a:pathLst>
              <a:path w="4245609" h="1959610">
                <a:moveTo>
                  <a:pt x="4245610" y="0"/>
                </a:moveTo>
                <a:lnTo>
                  <a:pt x="4164330" y="0"/>
                </a:lnTo>
                <a:lnTo>
                  <a:pt x="4164330" y="82550"/>
                </a:lnTo>
                <a:lnTo>
                  <a:pt x="4164330" y="1878330"/>
                </a:lnTo>
                <a:lnTo>
                  <a:pt x="82550" y="1878330"/>
                </a:lnTo>
                <a:lnTo>
                  <a:pt x="82550" y="82550"/>
                </a:lnTo>
                <a:lnTo>
                  <a:pt x="4164330" y="82550"/>
                </a:lnTo>
                <a:lnTo>
                  <a:pt x="4164330" y="0"/>
                </a:lnTo>
                <a:lnTo>
                  <a:pt x="0" y="0"/>
                </a:lnTo>
                <a:lnTo>
                  <a:pt x="0" y="82550"/>
                </a:lnTo>
                <a:lnTo>
                  <a:pt x="0" y="1878330"/>
                </a:lnTo>
                <a:lnTo>
                  <a:pt x="0" y="1959610"/>
                </a:lnTo>
                <a:lnTo>
                  <a:pt x="4245610" y="1959610"/>
                </a:lnTo>
                <a:lnTo>
                  <a:pt x="4245610" y="1878330"/>
                </a:lnTo>
                <a:lnTo>
                  <a:pt x="4245610" y="82550"/>
                </a:lnTo>
                <a:lnTo>
                  <a:pt x="4245610" y="0"/>
                </a:lnTo>
                <a:close/>
              </a:path>
            </a:pathLst>
          </a:custGeom>
          <a:solidFill>
            <a:srgbClr val="103428"/>
          </a:solidFill>
        </p:spPr>
        <p:txBody>
          <a:bodyPr wrap="square" lIns="0" tIns="0" rIns="0" bIns="0" rtlCol="0"/>
          <a:lstStyle/>
          <a:p>
            <a:endParaRPr sz="1800"/>
          </a:p>
        </p:txBody>
      </p:sp>
      <p:sp>
        <p:nvSpPr>
          <p:cNvPr id="47" name="bg object 47"/>
          <p:cNvSpPr/>
          <p:nvPr/>
        </p:nvSpPr>
        <p:spPr>
          <a:xfrm>
            <a:off x="3374814" y="2531109"/>
            <a:ext cx="5442372" cy="1795780"/>
          </a:xfrm>
          <a:custGeom>
            <a:avLst/>
            <a:gdLst/>
            <a:ahLst/>
            <a:cxnLst/>
            <a:rect l="l" t="t" r="r" b="b"/>
            <a:pathLst>
              <a:path w="4081779" h="1795779">
                <a:moveTo>
                  <a:pt x="4081780" y="0"/>
                </a:moveTo>
                <a:lnTo>
                  <a:pt x="4000487" y="0"/>
                </a:lnTo>
                <a:lnTo>
                  <a:pt x="4000487" y="81280"/>
                </a:lnTo>
                <a:lnTo>
                  <a:pt x="4000487" y="1714500"/>
                </a:lnTo>
                <a:lnTo>
                  <a:pt x="81280" y="1714500"/>
                </a:lnTo>
                <a:lnTo>
                  <a:pt x="81280" y="81280"/>
                </a:lnTo>
                <a:lnTo>
                  <a:pt x="4000487" y="81280"/>
                </a:lnTo>
                <a:lnTo>
                  <a:pt x="4000487" y="0"/>
                </a:lnTo>
                <a:lnTo>
                  <a:pt x="0" y="0"/>
                </a:lnTo>
                <a:lnTo>
                  <a:pt x="0" y="81280"/>
                </a:lnTo>
                <a:lnTo>
                  <a:pt x="0" y="1714500"/>
                </a:lnTo>
                <a:lnTo>
                  <a:pt x="0" y="1795780"/>
                </a:lnTo>
                <a:lnTo>
                  <a:pt x="4081780" y="1795780"/>
                </a:lnTo>
                <a:lnTo>
                  <a:pt x="4081780" y="1714500"/>
                </a:lnTo>
                <a:lnTo>
                  <a:pt x="4081780" y="81280"/>
                </a:lnTo>
                <a:lnTo>
                  <a:pt x="4081780" y="0"/>
                </a:lnTo>
                <a:close/>
              </a:path>
            </a:pathLst>
          </a:custGeom>
          <a:solidFill>
            <a:srgbClr val="103327"/>
          </a:solidFill>
        </p:spPr>
        <p:txBody>
          <a:bodyPr wrap="square" lIns="0" tIns="0" rIns="0" bIns="0" rtlCol="0"/>
          <a:lstStyle/>
          <a:p>
            <a:endParaRPr sz="1800"/>
          </a:p>
        </p:txBody>
      </p:sp>
      <p:sp>
        <p:nvSpPr>
          <p:cNvPr id="48" name="bg object 48"/>
          <p:cNvSpPr/>
          <p:nvPr/>
        </p:nvSpPr>
        <p:spPr>
          <a:xfrm>
            <a:off x="3483187" y="2612389"/>
            <a:ext cx="5225627" cy="1633220"/>
          </a:xfrm>
          <a:custGeom>
            <a:avLst/>
            <a:gdLst/>
            <a:ahLst/>
            <a:cxnLst/>
            <a:rect l="l" t="t" r="r" b="b"/>
            <a:pathLst>
              <a:path w="3919220" h="1633220">
                <a:moveTo>
                  <a:pt x="3919207" y="0"/>
                </a:moveTo>
                <a:lnTo>
                  <a:pt x="3836670" y="0"/>
                </a:lnTo>
                <a:lnTo>
                  <a:pt x="3836670" y="81280"/>
                </a:lnTo>
                <a:lnTo>
                  <a:pt x="3836670" y="1550670"/>
                </a:lnTo>
                <a:lnTo>
                  <a:pt x="81280" y="1550670"/>
                </a:lnTo>
                <a:lnTo>
                  <a:pt x="81280" y="81280"/>
                </a:lnTo>
                <a:lnTo>
                  <a:pt x="3836670" y="81280"/>
                </a:lnTo>
                <a:lnTo>
                  <a:pt x="3836670" y="0"/>
                </a:lnTo>
                <a:lnTo>
                  <a:pt x="0" y="0"/>
                </a:lnTo>
                <a:lnTo>
                  <a:pt x="0" y="81280"/>
                </a:lnTo>
                <a:lnTo>
                  <a:pt x="0" y="1550670"/>
                </a:lnTo>
                <a:lnTo>
                  <a:pt x="0" y="1633220"/>
                </a:lnTo>
                <a:lnTo>
                  <a:pt x="3919207" y="1633220"/>
                </a:lnTo>
                <a:lnTo>
                  <a:pt x="3919207" y="1550670"/>
                </a:lnTo>
                <a:lnTo>
                  <a:pt x="3919207" y="81280"/>
                </a:lnTo>
                <a:lnTo>
                  <a:pt x="3919207" y="0"/>
                </a:lnTo>
                <a:close/>
              </a:path>
            </a:pathLst>
          </a:custGeom>
          <a:solidFill>
            <a:srgbClr val="103326"/>
          </a:solidFill>
        </p:spPr>
        <p:txBody>
          <a:bodyPr wrap="square" lIns="0" tIns="0" rIns="0" bIns="0" rtlCol="0"/>
          <a:lstStyle/>
          <a:p>
            <a:endParaRPr sz="1800"/>
          </a:p>
        </p:txBody>
      </p:sp>
      <p:sp>
        <p:nvSpPr>
          <p:cNvPr id="49" name="bg object 49"/>
          <p:cNvSpPr/>
          <p:nvPr/>
        </p:nvSpPr>
        <p:spPr>
          <a:xfrm>
            <a:off x="3591560" y="2693669"/>
            <a:ext cx="5007187" cy="1469390"/>
          </a:xfrm>
          <a:custGeom>
            <a:avLst/>
            <a:gdLst/>
            <a:ahLst/>
            <a:cxnLst/>
            <a:rect l="l" t="t" r="r" b="b"/>
            <a:pathLst>
              <a:path w="3755390" h="1469389">
                <a:moveTo>
                  <a:pt x="3755390" y="0"/>
                </a:moveTo>
                <a:lnTo>
                  <a:pt x="3674110" y="0"/>
                </a:lnTo>
                <a:lnTo>
                  <a:pt x="3674110" y="82550"/>
                </a:lnTo>
                <a:lnTo>
                  <a:pt x="3674110" y="1388110"/>
                </a:lnTo>
                <a:lnTo>
                  <a:pt x="82550" y="1388110"/>
                </a:lnTo>
                <a:lnTo>
                  <a:pt x="82550" y="82550"/>
                </a:lnTo>
                <a:lnTo>
                  <a:pt x="3674110" y="82550"/>
                </a:lnTo>
                <a:lnTo>
                  <a:pt x="3674110" y="0"/>
                </a:lnTo>
                <a:lnTo>
                  <a:pt x="0" y="0"/>
                </a:lnTo>
                <a:lnTo>
                  <a:pt x="0" y="82550"/>
                </a:lnTo>
                <a:lnTo>
                  <a:pt x="0" y="1388110"/>
                </a:lnTo>
                <a:lnTo>
                  <a:pt x="0" y="1469390"/>
                </a:lnTo>
                <a:lnTo>
                  <a:pt x="3755390" y="1469390"/>
                </a:lnTo>
                <a:lnTo>
                  <a:pt x="3755390" y="1388110"/>
                </a:lnTo>
                <a:lnTo>
                  <a:pt x="3755390" y="82550"/>
                </a:lnTo>
                <a:lnTo>
                  <a:pt x="3755390" y="0"/>
                </a:lnTo>
                <a:close/>
              </a:path>
            </a:pathLst>
          </a:custGeom>
          <a:solidFill>
            <a:srgbClr val="0F3125"/>
          </a:solidFill>
        </p:spPr>
        <p:txBody>
          <a:bodyPr wrap="square" lIns="0" tIns="0" rIns="0" bIns="0" rtlCol="0"/>
          <a:lstStyle/>
          <a:p>
            <a:endParaRPr sz="1800"/>
          </a:p>
        </p:txBody>
      </p:sp>
      <p:sp>
        <p:nvSpPr>
          <p:cNvPr id="50" name="bg object 50"/>
          <p:cNvSpPr/>
          <p:nvPr/>
        </p:nvSpPr>
        <p:spPr>
          <a:xfrm>
            <a:off x="3701627" y="2776219"/>
            <a:ext cx="4788747" cy="1305560"/>
          </a:xfrm>
          <a:custGeom>
            <a:avLst/>
            <a:gdLst/>
            <a:ahLst/>
            <a:cxnLst/>
            <a:rect l="l" t="t" r="r" b="b"/>
            <a:pathLst>
              <a:path w="3591560" h="1305560">
                <a:moveTo>
                  <a:pt x="3591560" y="0"/>
                </a:moveTo>
                <a:lnTo>
                  <a:pt x="3510280" y="0"/>
                </a:lnTo>
                <a:lnTo>
                  <a:pt x="3510280" y="81280"/>
                </a:lnTo>
                <a:lnTo>
                  <a:pt x="3510280" y="1224280"/>
                </a:lnTo>
                <a:lnTo>
                  <a:pt x="81280" y="1224280"/>
                </a:lnTo>
                <a:lnTo>
                  <a:pt x="81280" y="81280"/>
                </a:lnTo>
                <a:lnTo>
                  <a:pt x="3510280" y="81280"/>
                </a:lnTo>
                <a:lnTo>
                  <a:pt x="3510280" y="0"/>
                </a:lnTo>
                <a:lnTo>
                  <a:pt x="0" y="0"/>
                </a:lnTo>
                <a:lnTo>
                  <a:pt x="0" y="81280"/>
                </a:lnTo>
                <a:lnTo>
                  <a:pt x="0" y="1224280"/>
                </a:lnTo>
                <a:lnTo>
                  <a:pt x="0" y="1305560"/>
                </a:lnTo>
                <a:lnTo>
                  <a:pt x="3591560" y="1305560"/>
                </a:lnTo>
                <a:lnTo>
                  <a:pt x="3591560" y="1224280"/>
                </a:lnTo>
                <a:lnTo>
                  <a:pt x="3591560" y="81280"/>
                </a:lnTo>
                <a:lnTo>
                  <a:pt x="3591560" y="0"/>
                </a:lnTo>
                <a:close/>
              </a:path>
            </a:pathLst>
          </a:custGeom>
          <a:solidFill>
            <a:srgbClr val="0F3025"/>
          </a:solidFill>
        </p:spPr>
        <p:txBody>
          <a:bodyPr wrap="square" lIns="0" tIns="0" rIns="0" bIns="0" rtlCol="0"/>
          <a:lstStyle/>
          <a:p>
            <a:endParaRPr sz="1800"/>
          </a:p>
        </p:txBody>
      </p:sp>
      <p:sp>
        <p:nvSpPr>
          <p:cNvPr id="51" name="bg object 51"/>
          <p:cNvSpPr/>
          <p:nvPr/>
        </p:nvSpPr>
        <p:spPr>
          <a:xfrm>
            <a:off x="3810000" y="2857499"/>
            <a:ext cx="4572000" cy="1143000"/>
          </a:xfrm>
          <a:custGeom>
            <a:avLst/>
            <a:gdLst/>
            <a:ahLst/>
            <a:cxnLst/>
            <a:rect l="l" t="t" r="r" b="b"/>
            <a:pathLst>
              <a:path w="3429000" h="1143000">
                <a:moveTo>
                  <a:pt x="3429000" y="0"/>
                </a:moveTo>
                <a:lnTo>
                  <a:pt x="3347720" y="0"/>
                </a:lnTo>
                <a:lnTo>
                  <a:pt x="3347720" y="81280"/>
                </a:lnTo>
                <a:lnTo>
                  <a:pt x="3347720" y="1061720"/>
                </a:lnTo>
                <a:lnTo>
                  <a:pt x="81280" y="1061720"/>
                </a:lnTo>
                <a:lnTo>
                  <a:pt x="81280" y="81280"/>
                </a:lnTo>
                <a:lnTo>
                  <a:pt x="3347720" y="81280"/>
                </a:lnTo>
                <a:lnTo>
                  <a:pt x="3347720" y="0"/>
                </a:lnTo>
                <a:lnTo>
                  <a:pt x="0" y="0"/>
                </a:lnTo>
                <a:lnTo>
                  <a:pt x="0" y="81280"/>
                </a:lnTo>
                <a:lnTo>
                  <a:pt x="0" y="1061720"/>
                </a:lnTo>
                <a:lnTo>
                  <a:pt x="0" y="1143000"/>
                </a:lnTo>
                <a:lnTo>
                  <a:pt x="3429000" y="1143000"/>
                </a:lnTo>
                <a:lnTo>
                  <a:pt x="3429000" y="1061720"/>
                </a:lnTo>
                <a:lnTo>
                  <a:pt x="3429000" y="81280"/>
                </a:lnTo>
                <a:lnTo>
                  <a:pt x="3429000" y="0"/>
                </a:lnTo>
                <a:close/>
              </a:path>
            </a:pathLst>
          </a:custGeom>
          <a:solidFill>
            <a:srgbClr val="0F2F24"/>
          </a:solidFill>
        </p:spPr>
        <p:txBody>
          <a:bodyPr wrap="square" lIns="0" tIns="0" rIns="0" bIns="0" rtlCol="0"/>
          <a:lstStyle/>
          <a:p>
            <a:endParaRPr sz="1800"/>
          </a:p>
        </p:txBody>
      </p:sp>
      <p:sp>
        <p:nvSpPr>
          <p:cNvPr id="52" name="bg object 52"/>
          <p:cNvSpPr/>
          <p:nvPr/>
        </p:nvSpPr>
        <p:spPr>
          <a:xfrm>
            <a:off x="3918374" y="2938779"/>
            <a:ext cx="4355253" cy="980440"/>
          </a:xfrm>
          <a:custGeom>
            <a:avLst/>
            <a:gdLst/>
            <a:ahLst/>
            <a:cxnLst/>
            <a:rect l="l" t="t" r="r" b="b"/>
            <a:pathLst>
              <a:path w="3266440" h="980439">
                <a:moveTo>
                  <a:pt x="3266440" y="0"/>
                </a:moveTo>
                <a:lnTo>
                  <a:pt x="3183890" y="0"/>
                </a:lnTo>
                <a:lnTo>
                  <a:pt x="3183890" y="82550"/>
                </a:lnTo>
                <a:lnTo>
                  <a:pt x="3183890" y="897890"/>
                </a:lnTo>
                <a:lnTo>
                  <a:pt x="82550" y="897890"/>
                </a:lnTo>
                <a:lnTo>
                  <a:pt x="82550" y="82550"/>
                </a:lnTo>
                <a:lnTo>
                  <a:pt x="3183890" y="82550"/>
                </a:lnTo>
                <a:lnTo>
                  <a:pt x="3183890" y="0"/>
                </a:lnTo>
                <a:lnTo>
                  <a:pt x="0" y="0"/>
                </a:lnTo>
                <a:lnTo>
                  <a:pt x="0" y="82550"/>
                </a:lnTo>
                <a:lnTo>
                  <a:pt x="0" y="897890"/>
                </a:lnTo>
                <a:lnTo>
                  <a:pt x="0" y="980440"/>
                </a:lnTo>
                <a:lnTo>
                  <a:pt x="3266440" y="980440"/>
                </a:lnTo>
                <a:lnTo>
                  <a:pt x="3266440" y="897890"/>
                </a:lnTo>
                <a:lnTo>
                  <a:pt x="3266440" y="82550"/>
                </a:lnTo>
                <a:lnTo>
                  <a:pt x="3266440" y="0"/>
                </a:lnTo>
                <a:close/>
              </a:path>
            </a:pathLst>
          </a:custGeom>
          <a:solidFill>
            <a:srgbClr val="0E2E23"/>
          </a:solidFill>
        </p:spPr>
        <p:txBody>
          <a:bodyPr wrap="square" lIns="0" tIns="0" rIns="0" bIns="0" rtlCol="0"/>
          <a:lstStyle/>
          <a:p>
            <a:endParaRPr sz="1800"/>
          </a:p>
        </p:txBody>
      </p:sp>
      <p:sp>
        <p:nvSpPr>
          <p:cNvPr id="53" name="bg object 53"/>
          <p:cNvSpPr/>
          <p:nvPr/>
        </p:nvSpPr>
        <p:spPr>
          <a:xfrm>
            <a:off x="4028440" y="3021329"/>
            <a:ext cx="4135120" cy="815340"/>
          </a:xfrm>
          <a:custGeom>
            <a:avLst/>
            <a:gdLst/>
            <a:ahLst/>
            <a:cxnLst/>
            <a:rect l="l" t="t" r="r" b="b"/>
            <a:pathLst>
              <a:path w="3101340" h="815339">
                <a:moveTo>
                  <a:pt x="3101340" y="0"/>
                </a:moveTo>
                <a:lnTo>
                  <a:pt x="3020060" y="0"/>
                </a:lnTo>
                <a:lnTo>
                  <a:pt x="3020060" y="81280"/>
                </a:lnTo>
                <a:lnTo>
                  <a:pt x="3020060" y="734060"/>
                </a:lnTo>
                <a:lnTo>
                  <a:pt x="81280" y="734060"/>
                </a:lnTo>
                <a:lnTo>
                  <a:pt x="81280" y="81280"/>
                </a:lnTo>
                <a:lnTo>
                  <a:pt x="3020060" y="81280"/>
                </a:lnTo>
                <a:lnTo>
                  <a:pt x="3020060" y="0"/>
                </a:lnTo>
                <a:lnTo>
                  <a:pt x="0" y="0"/>
                </a:lnTo>
                <a:lnTo>
                  <a:pt x="0" y="81280"/>
                </a:lnTo>
                <a:lnTo>
                  <a:pt x="0" y="734060"/>
                </a:lnTo>
                <a:lnTo>
                  <a:pt x="0" y="815340"/>
                </a:lnTo>
                <a:lnTo>
                  <a:pt x="3101340" y="815340"/>
                </a:lnTo>
                <a:lnTo>
                  <a:pt x="3101340" y="734060"/>
                </a:lnTo>
                <a:lnTo>
                  <a:pt x="3101340" y="81280"/>
                </a:lnTo>
                <a:lnTo>
                  <a:pt x="3101340" y="0"/>
                </a:lnTo>
                <a:close/>
              </a:path>
            </a:pathLst>
          </a:custGeom>
          <a:solidFill>
            <a:srgbClr val="0E2D22"/>
          </a:solidFill>
        </p:spPr>
        <p:txBody>
          <a:bodyPr wrap="square" lIns="0" tIns="0" rIns="0" bIns="0" rtlCol="0"/>
          <a:lstStyle/>
          <a:p>
            <a:endParaRPr sz="1800"/>
          </a:p>
        </p:txBody>
      </p:sp>
      <p:sp>
        <p:nvSpPr>
          <p:cNvPr id="54" name="bg object 54"/>
          <p:cNvSpPr/>
          <p:nvPr/>
        </p:nvSpPr>
        <p:spPr>
          <a:xfrm>
            <a:off x="4136814" y="3102609"/>
            <a:ext cx="3918373" cy="652780"/>
          </a:xfrm>
          <a:custGeom>
            <a:avLst/>
            <a:gdLst/>
            <a:ahLst/>
            <a:cxnLst/>
            <a:rect l="l" t="t" r="r" b="b"/>
            <a:pathLst>
              <a:path w="2938779" h="652779">
                <a:moveTo>
                  <a:pt x="2938780" y="0"/>
                </a:moveTo>
                <a:lnTo>
                  <a:pt x="2856230" y="0"/>
                </a:lnTo>
                <a:lnTo>
                  <a:pt x="2856230" y="81280"/>
                </a:lnTo>
                <a:lnTo>
                  <a:pt x="2856230" y="570230"/>
                </a:lnTo>
                <a:lnTo>
                  <a:pt x="81280" y="570230"/>
                </a:lnTo>
                <a:lnTo>
                  <a:pt x="81280" y="81280"/>
                </a:lnTo>
                <a:lnTo>
                  <a:pt x="2856230" y="81280"/>
                </a:lnTo>
                <a:lnTo>
                  <a:pt x="2856230" y="0"/>
                </a:lnTo>
                <a:lnTo>
                  <a:pt x="0" y="0"/>
                </a:lnTo>
                <a:lnTo>
                  <a:pt x="0" y="81280"/>
                </a:lnTo>
                <a:lnTo>
                  <a:pt x="0" y="570230"/>
                </a:lnTo>
                <a:lnTo>
                  <a:pt x="0" y="652780"/>
                </a:lnTo>
                <a:lnTo>
                  <a:pt x="2938780" y="652780"/>
                </a:lnTo>
                <a:lnTo>
                  <a:pt x="2938780" y="570230"/>
                </a:lnTo>
                <a:lnTo>
                  <a:pt x="2938780" y="81280"/>
                </a:lnTo>
                <a:lnTo>
                  <a:pt x="2938780" y="0"/>
                </a:lnTo>
                <a:close/>
              </a:path>
            </a:pathLst>
          </a:custGeom>
          <a:solidFill>
            <a:srgbClr val="0E2C22"/>
          </a:solidFill>
        </p:spPr>
        <p:txBody>
          <a:bodyPr wrap="square" lIns="0" tIns="0" rIns="0" bIns="0" rtlCol="0"/>
          <a:lstStyle/>
          <a:p>
            <a:endParaRPr sz="1800"/>
          </a:p>
        </p:txBody>
      </p:sp>
      <p:sp>
        <p:nvSpPr>
          <p:cNvPr id="55" name="bg object 55"/>
          <p:cNvSpPr/>
          <p:nvPr/>
        </p:nvSpPr>
        <p:spPr>
          <a:xfrm>
            <a:off x="4245187" y="3183889"/>
            <a:ext cx="3699933" cy="488950"/>
          </a:xfrm>
          <a:custGeom>
            <a:avLst/>
            <a:gdLst/>
            <a:ahLst/>
            <a:cxnLst/>
            <a:rect l="l" t="t" r="r" b="b"/>
            <a:pathLst>
              <a:path w="2774950" h="488950">
                <a:moveTo>
                  <a:pt x="2774950" y="0"/>
                </a:moveTo>
                <a:lnTo>
                  <a:pt x="2693670" y="0"/>
                </a:lnTo>
                <a:lnTo>
                  <a:pt x="2693670" y="81280"/>
                </a:lnTo>
                <a:lnTo>
                  <a:pt x="2693670" y="407670"/>
                </a:lnTo>
                <a:lnTo>
                  <a:pt x="81280" y="407670"/>
                </a:lnTo>
                <a:lnTo>
                  <a:pt x="81280" y="81280"/>
                </a:lnTo>
                <a:lnTo>
                  <a:pt x="2693670" y="81280"/>
                </a:lnTo>
                <a:lnTo>
                  <a:pt x="2693670" y="0"/>
                </a:lnTo>
                <a:lnTo>
                  <a:pt x="0" y="0"/>
                </a:lnTo>
                <a:lnTo>
                  <a:pt x="0" y="81280"/>
                </a:lnTo>
                <a:lnTo>
                  <a:pt x="0" y="407670"/>
                </a:lnTo>
                <a:lnTo>
                  <a:pt x="0" y="488950"/>
                </a:lnTo>
                <a:lnTo>
                  <a:pt x="2774950" y="488950"/>
                </a:lnTo>
                <a:lnTo>
                  <a:pt x="2774950" y="407670"/>
                </a:lnTo>
                <a:lnTo>
                  <a:pt x="2774950" y="81280"/>
                </a:lnTo>
                <a:lnTo>
                  <a:pt x="2774950" y="0"/>
                </a:lnTo>
                <a:close/>
              </a:path>
            </a:pathLst>
          </a:custGeom>
          <a:solidFill>
            <a:srgbClr val="0D2B21"/>
          </a:solidFill>
        </p:spPr>
        <p:txBody>
          <a:bodyPr wrap="square" lIns="0" tIns="0" rIns="0" bIns="0" rtlCol="0"/>
          <a:lstStyle/>
          <a:p>
            <a:endParaRPr sz="1800"/>
          </a:p>
        </p:txBody>
      </p:sp>
      <p:sp>
        <p:nvSpPr>
          <p:cNvPr id="56" name="bg object 56"/>
          <p:cNvSpPr/>
          <p:nvPr/>
        </p:nvSpPr>
        <p:spPr>
          <a:xfrm>
            <a:off x="4353560" y="3265169"/>
            <a:ext cx="3483187" cy="326390"/>
          </a:xfrm>
          <a:custGeom>
            <a:avLst/>
            <a:gdLst/>
            <a:ahLst/>
            <a:cxnLst/>
            <a:rect l="l" t="t" r="r" b="b"/>
            <a:pathLst>
              <a:path w="2612390" h="326389">
                <a:moveTo>
                  <a:pt x="2612390" y="0"/>
                </a:moveTo>
                <a:lnTo>
                  <a:pt x="2531110" y="0"/>
                </a:lnTo>
                <a:lnTo>
                  <a:pt x="2531110" y="82550"/>
                </a:lnTo>
                <a:lnTo>
                  <a:pt x="2531110" y="245110"/>
                </a:lnTo>
                <a:lnTo>
                  <a:pt x="82550" y="245110"/>
                </a:lnTo>
                <a:lnTo>
                  <a:pt x="82550" y="82550"/>
                </a:lnTo>
                <a:lnTo>
                  <a:pt x="2531110" y="82550"/>
                </a:lnTo>
                <a:lnTo>
                  <a:pt x="2531110" y="0"/>
                </a:lnTo>
                <a:lnTo>
                  <a:pt x="0" y="0"/>
                </a:lnTo>
                <a:lnTo>
                  <a:pt x="0" y="82550"/>
                </a:lnTo>
                <a:lnTo>
                  <a:pt x="0" y="245110"/>
                </a:lnTo>
                <a:lnTo>
                  <a:pt x="0" y="326390"/>
                </a:lnTo>
                <a:lnTo>
                  <a:pt x="2612390" y="326390"/>
                </a:lnTo>
                <a:lnTo>
                  <a:pt x="2612390" y="245110"/>
                </a:lnTo>
                <a:lnTo>
                  <a:pt x="2612390" y="82550"/>
                </a:lnTo>
                <a:lnTo>
                  <a:pt x="2612390" y="0"/>
                </a:lnTo>
                <a:close/>
              </a:path>
            </a:pathLst>
          </a:custGeom>
          <a:solidFill>
            <a:srgbClr val="0D2A20"/>
          </a:solidFill>
        </p:spPr>
        <p:txBody>
          <a:bodyPr wrap="square" lIns="0" tIns="0" rIns="0" bIns="0" rtlCol="0"/>
          <a:lstStyle/>
          <a:p>
            <a:endParaRPr sz="1800"/>
          </a:p>
        </p:txBody>
      </p:sp>
      <p:sp>
        <p:nvSpPr>
          <p:cNvPr id="57" name="bg object 57"/>
          <p:cNvSpPr/>
          <p:nvPr/>
        </p:nvSpPr>
        <p:spPr>
          <a:xfrm>
            <a:off x="4463627" y="3347720"/>
            <a:ext cx="3264747" cy="162560"/>
          </a:xfrm>
          <a:custGeom>
            <a:avLst/>
            <a:gdLst/>
            <a:ahLst/>
            <a:cxnLst/>
            <a:rect l="l" t="t" r="r" b="b"/>
            <a:pathLst>
              <a:path w="2448560" h="162560">
                <a:moveTo>
                  <a:pt x="2448559" y="0"/>
                </a:moveTo>
                <a:lnTo>
                  <a:pt x="0" y="0"/>
                </a:lnTo>
                <a:lnTo>
                  <a:pt x="0" y="162559"/>
                </a:lnTo>
                <a:lnTo>
                  <a:pt x="2448559" y="162559"/>
                </a:lnTo>
                <a:lnTo>
                  <a:pt x="2448559" y="0"/>
                </a:lnTo>
                <a:close/>
              </a:path>
            </a:pathLst>
          </a:custGeom>
          <a:solidFill>
            <a:srgbClr val="0C281E"/>
          </a:solidFill>
        </p:spPr>
        <p:txBody>
          <a:bodyPr wrap="square" lIns="0" tIns="0" rIns="0" bIns="0" rtlCol="0"/>
          <a:lstStyle/>
          <a:p>
            <a:endParaRPr sz="1800"/>
          </a:p>
        </p:txBody>
      </p:sp>
      <p:sp>
        <p:nvSpPr>
          <p:cNvPr id="2" name="Holder 2"/>
          <p:cNvSpPr>
            <a:spLocks noGrp="1"/>
          </p:cNvSpPr>
          <p:nvPr>
            <p:ph type="title"/>
          </p:nvPr>
        </p:nvSpPr>
        <p:spPr>
          <a:xfrm>
            <a:off x="2898985" y="31750"/>
            <a:ext cx="6394027" cy="677108"/>
          </a:xfrm>
          <a:prstGeom prst="rect">
            <a:avLst/>
          </a:prstGeom>
        </p:spPr>
        <p:txBody>
          <a:bodyPr wrap="square" lIns="0" tIns="0" rIns="0" bIns="0">
            <a:spAutoFit/>
          </a:bodyPr>
          <a:lstStyle>
            <a:lvl1pPr>
              <a:defRPr sz="4400" b="0" i="0">
                <a:solidFill>
                  <a:srgbClr val="F5BE68"/>
                </a:solidFill>
                <a:latin typeface="Times New Roman"/>
                <a:cs typeface="Times New Roman"/>
              </a:defRPr>
            </a:lvl1pPr>
          </a:lstStyle>
          <a:p>
            <a:endParaRPr/>
          </a:p>
        </p:txBody>
      </p:sp>
      <p:sp>
        <p:nvSpPr>
          <p:cNvPr id="3" name="Holder 3"/>
          <p:cNvSpPr>
            <a:spLocks noGrp="1"/>
          </p:cNvSpPr>
          <p:nvPr>
            <p:ph type="body" idx="1"/>
          </p:nvPr>
        </p:nvSpPr>
        <p:spPr>
          <a:xfrm>
            <a:off x="762000" y="1482091"/>
            <a:ext cx="11324167" cy="369332"/>
          </a:xfrm>
          <a:prstGeom prst="rect">
            <a:avLst/>
          </a:prstGeom>
        </p:spPr>
        <p:txBody>
          <a:bodyPr wrap="square" lIns="0" tIns="0" rIns="0" bIns="0">
            <a:spAutoFit/>
          </a:bodyPr>
          <a:lstStyle>
            <a:lvl1pPr>
              <a:defRPr sz="2400" b="0" i="0">
                <a:solidFill>
                  <a:schemeClr val="bg1"/>
                </a:solidFill>
                <a:latin typeface="Georgia"/>
                <a:cs typeface="Georgia"/>
              </a:defRPr>
            </a:lvl1pPr>
          </a:lstStyle>
          <a:p>
            <a:endParaRPr/>
          </a:p>
        </p:txBody>
      </p:sp>
      <p:sp>
        <p:nvSpPr>
          <p:cNvPr id="4" name="Holder 4"/>
          <p:cNvSpPr>
            <a:spLocks noGrp="1"/>
          </p:cNvSpPr>
          <p:nvPr>
            <p:ph type="ftr" sz="quarter" idx="5"/>
          </p:nvPr>
        </p:nvSpPr>
        <p:spPr>
          <a:xfrm>
            <a:off x="11699240" y="6606850"/>
            <a:ext cx="550333" cy="205184"/>
          </a:xfrm>
          <a:prstGeom prst="rect">
            <a:avLst/>
          </a:prstGeom>
        </p:spPr>
        <p:txBody>
          <a:bodyPr wrap="square" lIns="0" tIns="0" rIns="0" bIns="0">
            <a:spAutoFit/>
          </a:bodyPr>
          <a:lstStyle>
            <a:lvl1pPr>
              <a:defRPr sz="1400" b="0" i="0">
                <a:solidFill>
                  <a:srgbClr val="F5BE68"/>
                </a:solidFill>
                <a:latin typeface="Times New Roman"/>
                <a:cs typeface="Times New Roman"/>
              </a:defRPr>
            </a:lvl1pPr>
          </a:lstStyle>
          <a:p>
            <a:pPr marL="101600">
              <a:lnSpc>
                <a:spcPts val="1630"/>
              </a:lnSpc>
            </a:pPr>
            <a:r>
              <a:rPr lang="en-IN" spc="-25"/>
              <a:t>Ch2</a:t>
            </a:r>
            <a:endParaRPr lang="en-IN" spc="-25" dirty="0"/>
          </a:p>
        </p:txBody>
      </p:sp>
      <p:sp>
        <p:nvSpPr>
          <p:cNvPr id="5" name="Holder 5"/>
          <p:cNvSpPr>
            <a:spLocks noGrp="1"/>
          </p:cNvSpPr>
          <p:nvPr>
            <p:ph type="dt" sz="half" idx="6"/>
          </p:nvPr>
        </p:nvSpPr>
        <p:spPr>
          <a:xfrm>
            <a:off x="609600" y="6377940"/>
            <a:ext cx="2804160" cy="276999"/>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2/25/2024</a:t>
            </a:fld>
            <a:endParaRPr lang="en-US"/>
          </a:p>
        </p:txBody>
      </p:sp>
      <p:sp>
        <p:nvSpPr>
          <p:cNvPr id="6" name="Holder 6"/>
          <p:cNvSpPr>
            <a:spLocks noGrp="1"/>
          </p:cNvSpPr>
          <p:nvPr>
            <p:ph type="sldNum" sz="quarter" idx="7"/>
          </p:nvPr>
        </p:nvSpPr>
        <p:spPr>
          <a:xfrm>
            <a:off x="8778240" y="6377940"/>
            <a:ext cx="2804160" cy="276999"/>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964266511"/>
      </p:ext>
    </p:extLst>
  </p:cSld>
  <p:clrMap bg1="lt1" tx1="dk1" bg2="lt2" tx2="dk2" accent1="accent1" accent2="accent2" accent3="accent3" accent4="accent4" accent5="accent5" accent6="accent6" hlink="hlink" folHlink="folHlink"/>
  <p:sldLayoutIdLst>
    <p:sldLayoutId id="2147483751" r:id="rId1"/>
    <p:sldLayoutId id="2147483752" r:id="rId2"/>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4.png"/></Relationships>
</file>

<file path=ppt/slides/_rels/slide6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6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66.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2.png"/><Relationship Id="rId18" Type="http://schemas.openxmlformats.org/officeDocument/2006/relationships/image" Target="../media/image27.png"/><Relationship Id="rId3" Type="http://schemas.openxmlformats.org/officeDocument/2006/relationships/image" Target="../media/image12.png"/><Relationship Id="rId21" Type="http://schemas.openxmlformats.org/officeDocument/2006/relationships/image" Target="../media/image30.png"/><Relationship Id="rId7" Type="http://schemas.openxmlformats.org/officeDocument/2006/relationships/image" Target="../media/image16.png"/><Relationship Id="rId12" Type="http://schemas.openxmlformats.org/officeDocument/2006/relationships/image" Target="../media/image21.png"/><Relationship Id="rId17" Type="http://schemas.openxmlformats.org/officeDocument/2006/relationships/image" Target="../media/image26.png"/><Relationship Id="rId2" Type="http://schemas.openxmlformats.org/officeDocument/2006/relationships/image" Target="../media/image11.png"/><Relationship Id="rId16" Type="http://schemas.openxmlformats.org/officeDocument/2006/relationships/image" Target="../media/image25.png"/><Relationship Id="rId20" Type="http://schemas.openxmlformats.org/officeDocument/2006/relationships/image" Target="../media/image29.png"/><Relationship Id="rId1" Type="http://schemas.openxmlformats.org/officeDocument/2006/relationships/slideLayout" Target="../slideLayouts/slideLayout7.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14.png"/><Relationship Id="rId15" Type="http://schemas.openxmlformats.org/officeDocument/2006/relationships/image" Target="../media/image24.png"/><Relationship Id="rId10" Type="http://schemas.openxmlformats.org/officeDocument/2006/relationships/image" Target="../media/image19.png"/><Relationship Id="rId19" Type="http://schemas.openxmlformats.org/officeDocument/2006/relationships/image" Target="../media/image28.png"/><Relationship Id="rId4" Type="http://schemas.openxmlformats.org/officeDocument/2006/relationships/image" Target="../media/image13.png"/><Relationship Id="rId9" Type="http://schemas.openxmlformats.org/officeDocument/2006/relationships/image" Target="../media/image18.png"/><Relationship Id="rId14" Type="http://schemas.openxmlformats.org/officeDocument/2006/relationships/image" Target="../media/image23.png"/></Relationships>
</file>

<file path=ppt/slides/_rels/slide6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hyperlink" Target="https://www.strategicmanagementinsight.com/topics/competitive-advantage.html" TargetMode="Externa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hyperlink" Target="https://www.strategicmanagementinsight.com/topics/vertical-integration.html" TargetMode="Externa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2.xml"/><Relationship Id="rId4" Type="http://schemas.openxmlformats.org/officeDocument/2006/relationships/image" Target="../media/image44.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2.png"/><Relationship Id="rId1" Type="http://schemas.openxmlformats.org/officeDocument/2006/relationships/slideLayout" Target="../slideLayouts/slideLayout13.xml"/><Relationship Id="rId4" Type="http://schemas.openxmlformats.org/officeDocument/2006/relationships/image" Target="../media/image43.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12.xml"/><Relationship Id="rId4" Type="http://schemas.openxmlformats.org/officeDocument/2006/relationships/image" Target="../media/image47.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2.png"/><Relationship Id="rId1" Type="http://schemas.openxmlformats.org/officeDocument/2006/relationships/slideLayout" Target="../slideLayouts/slideLayout1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3.png"/><Relationship Id="rId1" Type="http://schemas.openxmlformats.org/officeDocument/2006/relationships/slideLayout" Target="../slideLayouts/slideLayout12.xml"/></Relationships>
</file>

<file path=ppt/slides/_rels/slide9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12.xml"/><Relationship Id="rId4" Type="http://schemas.openxmlformats.org/officeDocument/2006/relationships/image" Target="../media/image50.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A9286AD2-18A9-4868-A4E3-7A2097A208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1"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FD68DA-43BA-4508-8DE2-BA9BB7B2FA5B}"/>
              </a:ext>
            </a:extLst>
          </p:cNvPr>
          <p:cNvSpPr>
            <a:spLocks noGrp="1"/>
          </p:cNvSpPr>
          <p:nvPr>
            <p:ph type="ctrTitle"/>
          </p:nvPr>
        </p:nvSpPr>
        <p:spPr>
          <a:xfrm>
            <a:off x="5289754" y="639097"/>
            <a:ext cx="6253317" cy="3686015"/>
          </a:xfrm>
        </p:spPr>
        <p:txBody>
          <a:bodyPr>
            <a:normAutofit/>
          </a:bodyPr>
          <a:lstStyle/>
          <a:p>
            <a:r>
              <a:rPr lang="en-US" dirty="0"/>
              <a:t>Unit-2</a:t>
            </a:r>
            <a:endParaRPr lang="en-US" sz="8000" dirty="0"/>
          </a:p>
        </p:txBody>
      </p:sp>
      <p:sp>
        <p:nvSpPr>
          <p:cNvPr id="3" name="Subtitle 2">
            <a:extLst>
              <a:ext uri="{FF2B5EF4-FFF2-40B4-BE49-F238E27FC236}">
                <a16:creationId xmlns:a16="http://schemas.microsoft.com/office/drawing/2014/main" id="{A8E9CFF2-3777-4FF4-A759-8491175B0B7C}"/>
              </a:ext>
            </a:extLst>
          </p:cNvPr>
          <p:cNvSpPr>
            <a:spLocks noGrp="1"/>
          </p:cNvSpPr>
          <p:nvPr>
            <p:ph type="subTitle" idx="1"/>
          </p:nvPr>
        </p:nvSpPr>
        <p:spPr>
          <a:xfrm>
            <a:off x="5289753" y="4672739"/>
            <a:ext cx="6269347" cy="1021498"/>
          </a:xfrm>
        </p:spPr>
        <p:txBody>
          <a:bodyPr>
            <a:normAutofit/>
          </a:bodyPr>
          <a:lstStyle/>
          <a:p>
            <a:endParaRPr lang="en-US" sz="2400" dirty="0">
              <a:solidFill>
                <a:schemeClr val="tx1">
                  <a:lumMod val="85000"/>
                  <a:lumOff val="15000"/>
                </a:schemeClr>
              </a:solidFill>
            </a:endParaRPr>
          </a:p>
        </p:txBody>
      </p:sp>
      <p:pic>
        <p:nvPicPr>
          <p:cNvPr id="5" name="Picture 4" descr="A picture containing building, sitting, bench, side&#10;&#10;Description automatically generated">
            <a:extLst>
              <a:ext uri="{FF2B5EF4-FFF2-40B4-BE49-F238E27FC236}">
                <a16:creationId xmlns:a16="http://schemas.microsoft.com/office/drawing/2014/main" id="{282CF6DD-7FE8-4063-9551-1B7BBCE92ABE}"/>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 y="1"/>
            <a:ext cx="4635315" cy="6857999"/>
          </a:xfrm>
          <a:prstGeom prst="rect">
            <a:avLst/>
          </a:prstGeom>
        </p:spPr>
      </p:pic>
      <p:cxnSp>
        <p:nvCxnSpPr>
          <p:cNvPr id="24" name="Straight Connector 23">
            <a:extLst>
              <a:ext uri="{FF2B5EF4-FFF2-40B4-BE49-F238E27FC236}">
                <a16:creationId xmlns:a16="http://schemas.microsoft.com/office/drawing/2014/main" id="{E7A7CD63-7EC3-44F3-95D0-595C4019FF2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27754" y="4498925"/>
            <a:ext cx="563610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37378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6B703-52B7-AB07-76B5-7B596B395EA1}"/>
              </a:ext>
            </a:extLst>
          </p:cNvPr>
          <p:cNvSpPr>
            <a:spLocks noGrp="1"/>
          </p:cNvSpPr>
          <p:nvPr>
            <p:ph type="title"/>
          </p:nvPr>
        </p:nvSpPr>
        <p:spPr/>
        <p:txBody>
          <a:bodyPr>
            <a:normAutofit/>
          </a:bodyPr>
          <a:lstStyle/>
          <a:p>
            <a:r>
              <a:rPr lang="en-IN" sz="3600" b="1" u="sng" dirty="0">
                <a:solidFill>
                  <a:schemeClr val="tx1"/>
                </a:solidFill>
                <a:latin typeface="Times New Roman" panose="02020603050405020304" pitchFamily="18" charset="0"/>
                <a:cs typeface="Times New Roman" panose="02020603050405020304" pitchFamily="18" charset="0"/>
              </a:rPr>
              <a:t>Features of Business Environment</a:t>
            </a:r>
          </a:p>
        </p:txBody>
      </p:sp>
      <p:sp>
        <p:nvSpPr>
          <p:cNvPr id="3" name="Content Placeholder 2">
            <a:extLst>
              <a:ext uri="{FF2B5EF4-FFF2-40B4-BE49-F238E27FC236}">
                <a16:creationId xmlns:a16="http://schemas.microsoft.com/office/drawing/2014/main" id="{25BFC60B-A6FF-ECB8-5E1C-9F9A768E9106}"/>
              </a:ext>
            </a:extLst>
          </p:cNvPr>
          <p:cNvSpPr>
            <a:spLocks noGrp="1"/>
          </p:cNvSpPr>
          <p:nvPr>
            <p:ph idx="1"/>
          </p:nvPr>
        </p:nvSpPr>
        <p:spPr/>
        <p:txBody>
          <a:bodyPr>
            <a:normAutofit/>
          </a:bodyPr>
          <a:lstStyle/>
          <a:p>
            <a:pPr marL="0" indent="0">
              <a:buNone/>
            </a:pPr>
            <a:r>
              <a:rPr lang="en-US" sz="2400" dirty="0">
                <a:solidFill>
                  <a:schemeClr val="tx1"/>
                </a:solidFill>
                <a:latin typeface="Cambria" panose="02040503050406030204" pitchFamily="18" charset="0"/>
                <a:ea typeface="Cambria" panose="02040503050406030204" pitchFamily="18" charset="0"/>
              </a:rPr>
              <a:t>1. </a:t>
            </a:r>
            <a:r>
              <a:rPr lang="en-US" sz="2400" b="1" dirty="0">
                <a:solidFill>
                  <a:schemeClr val="tx1"/>
                </a:solidFill>
                <a:latin typeface="Cambria" panose="02040503050406030204" pitchFamily="18" charset="0"/>
                <a:ea typeface="Cambria" panose="02040503050406030204" pitchFamily="18" charset="0"/>
              </a:rPr>
              <a:t>Sum Total of External Factors:</a:t>
            </a:r>
          </a:p>
          <a:p>
            <a:r>
              <a:rPr lang="en-US" sz="2400" dirty="0">
                <a:solidFill>
                  <a:schemeClr val="tx1"/>
                </a:solidFill>
                <a:latin typeface="Cambria" panose="02040503050406030204" pitchFamily="18" charset="0"/>
                <a:ea typeface="Cambria" panose="02040503050406030204" pitchFamily="18" charset="0"/>
              </a:rPr>
              <a:t>   - Business environment encompasses all external factors greatly influencing the functioning of a business firm.</a:t>
            </a:r>
          </a:p>
          <a:p>
            <a:endParaRPr lang="en-US" sz="2400" dirty="0">
              <a:solidFill>
                <a:schemeClr val="tx1"/>
              </a:solidFill>
              <a:latin typeface="Cambria" panose="02040503050406030204" pitchFamily="18" charset="0"/>
              <a:ea typeface="Cambria" panose="02040503050406030204" pitchFamily="18" charset="0"/>
            </a:endParaRPr>
          </a:p>
          <a:p>
            <a:r>
              <a:rPr lang="en-US" sz="2400" dirty="0">
                <a:solidFill>
                  <a:schemeClr val="tx1"/>
                </a:solidFill>
                <a:latin typeface="Cambria" panose="02040503050406030204" pitchFamily="18" charset="0"/>
                <a:ea typeface="Cambria" panose="02040503050406030204" pitchFamily="18" charset="0"/>
              </a:rPr>
              <a:t>2. </a:t>
            </a:r>
            <a:r>
              <a:rPr lang="en-US" sz="2400" b="1" dirty="0">
                <a:solidFill>
                  <a:schemeClr val="tx1"/>
                </a:solidFill>
                <a:latin typeface="Cambria" panose="02040503050406030204" pitchFamily="18" charset="0"/>
                <a:ea typeface="Cambria" panose="02040503050406030204" pitchFamily="18" charset="0"/>
              </a:rPr>
              <a:t>Diverse Factors and Forces:</a:t>
            </a:r>
          </a:p>
          <a:p>
            <a:r>
              <a:rPr lang="en-US" sz="2400" dirty="0">
                <a:solidFill>
                  <a:schemeClr val="tx1"/>
                </a:solidFill>
                <a:latin typeface="Cambria" panose="02040503050406030204" pitchFamily="18" charset="0"/>
                <a:ea typeface="Cambria" panose="02040503050406030204" pitchFamily="18" charset="0"/>
              </a:rPr>
              <a:t>   - Covers a range of factors such as customers, competitors, suppliers, government, and socio-cultural, political, technological, and legal conditions.</a:t>
            </a:r>
          </a:p>
          <a:p>
            <a:endParaRPr lang="en-US" dirty="0"/>
          </a:p>
        </p:txBody>
      </p:sp>
    </p:spTree>
    <p:extLst>
      <p:ext uri="{BB962C8B-B14F-4D97-AF65-F5344CB8AC3E}">
        <p14:creationId xmlns:p14="http://schemas.microsoft.com/office/powerpoint/2010/main" val="11278890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6B703-52B7-AB07-76B5-7B596B395EA1}"/>
              </a:ext>
            </a:extLst>
          </p:cNvPr>
          <p:cNvSpPr>
            <a:spLocks noGrp="1"/>
          </p:cNvSpPr>
          <p:nvPr>
            <p:ph type="title"/>
          </p:nvPr>
        </p:nvSpPr>
        <p:spPr/>
        <p:txBody>
          <a:bodyPr>
            <a:normAutofit/>
          </a:bodyPr>
          <a:lstStyle/>
          <a:p>
            <a:r>
              <a:rPr lang="en-IN" sz="3600" b="1" u="sng" dirty="0">
                <a:solidFill>
                  <a:schemeClr val="tx1"/>
                </a:solidFill>
                <a:latin typeface="Times New Roman" panose="02020603050405020304" pitchFamily="18" charset="0"/>
                <a:cs typeface="Times New Roman" panose="02020603050405020304" pitchFamily="18" charset="0"/>
              </a:rPr>
              <a:t>Features of Business Environment</a:t>
            </a:r>
          </a:p>
        </p:txBody>
      </p:sp>
      <p:sp>
        <p:nvSpPr>
          <p:cNvPr id="3" name="Content Placeholder 2">
            <a:extLst>
              <a:ext uri="{FF2B5EF4-FFF2-40B4-BE49-F238E27FC236}">
                <a16:creationId xmlns:a16="http://schemas.microsoft.com/office/drawing/2014/main" id="{25BFC60B-A6FF-ECB8-5E1C-9F9A768E9106}"/>
              </a:ext>
            </a:extLst>
          </p:cNvPr>
          <p:cNvSpPr>
            <a:spLocks noGrp="1"/>
          </p:cNvSpPr>
          <p:nvPr>
            <p:ph idx="1"/>
          </p:nvPr>
        </p:nvSpPr>
        <p:spPr/>
        <p:txBody>
          <a:bodyPr>
            <a:normAutofit fontScale="92500" lnSpcReduction="20000"/>
          </a:bodyPr>
          <a:lstStyle/>
          <a:p>
            <a:pPr marL="0" indent="0">
              <a:buNone/>
            </a:pPr>
            <a:r>
              <a:rPr lang="en-US" sz="2400" dirty="0">
                <a:solidFill>
                  <a:schemeClr val="tx1"/>
                </a:solidFill>
                <a:latin typeface="Cambria" panose="02040503050406030204" pitchFamily="18" charset="0"/>
                <a:ea typeface="Cambria" panose="02040503050406030204" pitchFamily="18" charset="0"/>
              </a:rPr>
              <a:t>  3. </a:t>
            </a:r>
            <a:r>
              <a:rPr lang="en-US" sz="2400" b="1" dirty="0">
                <a:solidFill>
                  <a:schemeClr val="tx1"/>
                </a:solidFill>
                <a:latin typeface="Cambria" panose="02040503050406030204" pitchFamily="18" charset="0"/>
                <a:ea typeface="Cambria" panose="02040503050406030204" pitchFamily="18" charset="0"/>
              </a:rPr>
              <a:t>Dynamic and Unpredictable:</a:t>
            </a:r>
          </a:p>
          <a:p>
            <a:r>
              <a:rPr lang="en-US" sz="2400" dirty="0">
                <a:solidFill>
                  <a:schemeClr val="tx1"/>
                </a:solidFill>
                <a:latin typeface="Cambria" panose="02040503050406030204" pitchFamily="18" charset="0"/>
                <a:ea typeface="Cambria" panose="02040503050406030204" pitchFamily="18" charset="0"/>
              </a:rPr>
              <a:t>   - The business environment is dynamic and undergoes continuous change.</a:t>
            </a:r>
          </a:p>
          <a:p>
            <a:r>
              <a:rPr lang="en-US" sz="2400" dirty="0">
                <a:solidFill>
                  <a:schemeClr val="tx1"/>
                </a:solidFill>
                <a:latin typeface="Cambria" panose="02040503050406030204" pitchFamily="18" charset="0"/>
                <a:ea typeface="Cambria" panose="02040503050406030204" pitchFamily="18" charset="0"/>
              </a:rPr>
              <a:t>   - Changes are often unpredictable, making it challenging to forecast future developments accurately.</a:t>
            </a:r>
          </a:p>
          <a:p>
            <a:endParaRPr lang="en-US" sz="2400" dirty="0">
              <a:solidFill>
                <a:schemeClr val="tx1"/>
              </a:solidFill>
              <a:latin typeface="Cambria" panose="02040503050406030204" pitchFamily="18" charset="0"/>
              <a:ea typeface="Cambria" panose="02040503050406030204" pitchFamily="18" charset="0"/>
            </a:endParaRPr>
          </a:p>
          <a:p>
            <a:r>
              <a:rPr lang="en-US" sz="2400" dirty="0">
                <a:solidFill>
                  <a:schemeClr val="tx1"/>
                </a:solidFill>
                <a:latin typeface="Cambria" panose="02040503050406030204" pitchFamily="18" charset="0"/>
                <a:ea typeface="Cambria" panose="02040503050406030204" pitchFamily="18" charset="0"/>
              </a:rPr>
              <a:t>4. </a:t>
            </a:r>
            <a:r>
              <a:rPr lang="en-US" sz="2400" b="1" dirty="0">
                <a:solidFill>
                  <a:schemeClr val="tx1"/>
                </a:solidFill>
                <a:latin typeface="Cambria" panose="02040503050406030204" pitchFamily="18" charset="0"/>
                <a:ea typeface="Cambria" panose="02040503050406030204" pitchFamily="18" charset="0"/>
              </a:rPr>
              <a:t>Geographical Variation:</a:t>
            </a:r>
          </a:p>
          <a:p>
            <a:r>
              <a:rPr lang="en-US" sz="2400" dirty="0">
                <a:solidFill>
                  <a:schemeClr val="tx1"/>
                </a:solidFill>
                <a:latin typeface="Cambria" panose="02040503050406030204" pitchFamily="18" charset="0"/>
                <a:ea typeface="Cambria" panose="02040503050406030204" pitchFamily="18" charset="0"/>
              </a:rPr>
              <a:t>   - Differs from place to place, region to region, and country to country.</a:t>
            </a:r>
          </a:p>
          <a:p>
            <a:r>
              <a:rPr lang="en-US" sz="2400" dirty="0">
                <a:solidFill>
                  <a:schemeClr val="tx1"/>
                </a:solidFill>
                <a:latin typeface="Cambria" panose="02040503050406030204" pitchFamily="18" charset="0"/>
                <a:ea typeface="Cambria" panose="02040503050406030204" pitchFamily="18" charset="0"/>
              </a:rPr>
              <a:t>   - Factors influencing businesses can vary based on geographical location.</a:t>
            </a:r>
          </a:p>
          <a:p>
            <a:endParaRPr lang="en-US" dirty="0"/>
          </a:p>
        </p:txBody>
      </p:sp>
    </p:spTree>
    <p:extLst>
      <p:ext uri="{BB962C8B-B14F-4D97-AF65-F5344CB8AC3E}">
        <p14:creationId xmlns:p14="http://schemas.microsoft.com/office/powerpoint/2010/main" val="33033992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6B703-52B7-AB07-76B5-7B596B395EA1}"/>
              </a:ext>
            </a:extLst>
          </p:cNvPr>
          <p:cNvSpPr>
            <a:spLocks noGrp="1"/>
          </p:cNvSpPr>
          <p:nvPr>
            <p:ph type="title"/>
          </p:nvPr>
        </p:nvSpPr>
        <p:spPr/>
        <p:txBody>
          <a:bodyPr>
            <a:normAutofit/>
          </a:bodyPr>
          <a:lstStyle/>
          <a:p>
            <a:r>
              <a:rPr lang="en-IN" sz="3600" b="1" u="sng" dirty="0">
                <a:solidFill>
                  <a:schemeClr val="tx1"/>
                </a:solidFill>
                <a:latin typeface="Times New Roman" panose="02020603050405020304" pitchFamily="18" charset="0"/>
                <a:cs typeface="Times New Roman" panose="02020603050405020304" pitchFamily="18" charset="0"/>
              </a:rPr>
              <a:t>Features of Business Environment</a:t>
            </a:r>
          </a:p>
        </p:txBody>
      </p:sp>
      <p:sp>
        <p:nvSpPr>
          <p:cNvPr id="3" name="Content Placeholder 2">
            <a:extLst>
              <a:ext uri="{FF2B5EF4-FFF2-40B4-BE49-F238E27FC236}">
                <a16:creationId xmlns:a16="http://schemas.microsoft.com/office/drawing/2014/main" id="{25BFC60B-A6FF-ECB8-5E1C-9F9A768E9106}"/>
              </a:ext>
            </a:extLst>
          </p:cNvPr>
          <p:cNvSpPr>
            <a:spLocks noGrp="1"/>
          </p:cNvSpPr>
          <p:nvPr>
            <p:ph idx="1"/>
          </p:nvPr>
        </p:nvSpPr>
        <p:spPr/>
        <p:txBody>
          <a:bodyPr>
            <a:normAutofit fontScale="47500" lnSpcReduction="20000"/>
          </a:bodyPr>
          <a:lstStyle/>
          <a:p>
            <a:pPr marL="0" indent="0">
              <a:buNone/>
            </a:pPr>
            <a:r>
              <a:rPr lang="en-US" sz="2800" dirty="0">
                <a:latin typeface="Cambria" panose="02040503050406030204" pitchFamily="18" charset="0"/>
                <a:ea typeface="Cambria" panose="02040503050406030204" pitchFamily="18" charset="0"/>
              </a:rPr>
              <a:t> </a:t>
            </a:r>
            <a:r>
              <a:rPr lang="en-US" sz="4400" dirty="0">
                <a:solidFill>
                  <a:schemeClr val="tx1"/>
                </a:solidFill>
                <a:latin typeface="Cambria" panose="02040503050406030204" pitchFamily="18" charset="0"/>
                <a:ea typeface="Cambria" panose="02040503050406030204" pitchFamily="18" charset="0"/>
              </a:rPr>
              <a:t>5. </a:t>
            </a:r>
            <a:r>
              <a:rPr lang="en-US" sz="4400" b="1" dirty="0">
                <a:solidFill>
                  <a:schemeClr val="tx1"/>
                </a:solidFill>
                <a:latin typeface="Cambria" panose="02040503050406030204" pitchFamily="18" charset="0"/>
                <a:ea typeface="Cambria" panose="02040503050406030204" pitchFamily="18" charset="0"/>
              </a:rPr>
              <a:t>Dependency on Society and Government</a:t>
            </a:r>
            <a:r>
              <a:rPr lang="en-US" sz="4400" dirty="0">
                <a:solidFill>
                  <a:schemeClr val="tx1"/>
                </a:solidFill>
                <a:latin typeface="Cambria" panose="02040503050406030204" pitchFamily="18" charset="0"/>
                <a:ea typeface="Cambria" panose="02040503050406030204" pitchFamily="18" charset="0"/>
              </a:rPr>
              <a:t>:</a:t>
            </a:r>
          </a:p>
          <a:p>
            <a:r>
              <a:rPr lang="en-US" sz="4400" dirty="0">
                <a:solidFill>
                  <a:schemeClr val="tx1"/>
                </a:solidFill>
                <a:latin typeface="Cambria" panose="02040503050406030204" pitchFamily="18" charset="0"/>
                <a:ea typeface="Cambria" panose="02040503050406030204" pitchFamily="18" charset="0"/>
              </a:rPr>
              <a:t>   - Business organizations rely on society for human resources, capital, technology, information, energy, and raw materials.</a:t>
            </a:r>
          </a:p>
          <a:p>
            <a:r>
              <a:rPr lang="en-US" sz="4400" dirty="0">
                <a:solidFill>
                  <a:schemeClr val="tx1"/>
                </a:solidFill>
                <a:latin typeface="Cambria" panose="02040503050406030204" pitchFamily="18" charset="0"/>
                <a:ea typeface="Cambria" panose="02040503050406030204" pitchFamily="18" charset="0"/>
              </a:rPr>
              <a:t>   - Compliance with government rules, regulations, and economic policies is essential.</a:t>
            </a:r>
          </a:p>
          <a:p>
            <a:endParaRPr lang="en-US" sz="4400" dirty="0">
              <a:solidFill>
                <a:schemeClr val="tx1"/>
              </a:solidFill>
              <a:latin typeface="Cambria" panose="02040503050406030204" pitchFamily="18" charset="0"/>
              <a:ea typeface="Cambria" panose="02040503050406030204" pitchFamily="18" charset="0"/>
            </a:endParaRPr>
          </a:p>
          <a:p>
            <a:r>
              <a:rPr lang="en-US" sz="4400" dirty="0">
                <a:solidFill>
                  <a:schemeClr val="tx1"/>
                </a:solidFill>
                <a:latin typeface="Cambria" panose="02040503050406030204" pitchFamily="18" charset="0"/>
                <a:ea typeface="Cambria" panose="02040503050406030204" pitchFamily="18" charset="0"/>
              </a:rPr>
              <a:t>6. </a:t>
            </a:r>
            <a:r>
              <a:rPr lang="en-US" sz="4400" b="1" dirty="0">
                <a:solidFill>
                  <a:schemeClr val="tx1"/>
                </a:solidFill>
                <a:latin typeface="Cambria" panose="02040503050406030204" pitchFamily="18" charset="0"/>
                <a:ea typeface="Cambria" panose="02040503050406030204" pitchFamily="18" charset="0"/>
              </a:rPr>
              <a:t>Dynamic Entity:</a:t>
            </a:r>
          </a:p>
          <a:p>
            <a:r>
              <a:rPr lang="en-US" sz="4400" dirty="0">
                <a:solidFill>
                  <a:schemeClr val="tx1"/>
                </a:solidFill>
                <a:latin typeface="Cambria" panose="02040503050406030204" pitchFamily="18" charset="0"/>
                <a:ea typeface="Cambria" panose="02040503050406030204" pitchFamily="18" charset="0"/>
              </a:rPr>
              <a:t>   - A business organization is dynamic, reflecting its operation within a dynamic business environment.</a:t>
            </a:r>
          </a:p>
          <a:p>
            <a:r>
              <a:rPr lang="en-US" sz="4400" dirty="0">
                <a:solidFill>
                  <a:schemeClr val="tx1"/>
                </a:solidFill>
                <a:latin typeface="Cambria" panose="02040503050406030204" pitchFamily="18" charset="0"/>
                <a:ea typeface="Cambria" panose="02040503050406030204" pitchFamily="18" charset="0"/>
              </a:rPr>
              <a:t>   - Continuous adaptation is necessary to navigate changes and uncertainties</a:t>
            </a:r>
            <a:r>
              <a:rPr lang="en-US" sz="2800" dirty="0">
                <a:latin typeface="Cambria" panose="02040503050406030204" pitchFamily="18" charset="0"/>
                <a:ea typeface="Cambria" panose="02040503050406030204" pitchFamily="18" charset="0"/>
              </a:rPr>
              <a:t>.</a:t>
            </a:r>
            <a:endParaRPr lang="en-IN" sz="2800"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28742109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4E09D-C3B5-8C73-D00F-937763159E38}"/>
              </a:ext>
            </a:extLst>
          </p:cNvPr>
          <p:cNvSpPr>
            <a:spLocks noGrp="1"/>
          </p:cNvSpPr>
          <p:nvPr>
            <p:ph type="title"/>
          </p:nvPr>
        </p:nvSpPr>
        <p:spPr/>
        <p:txBody>
          <a:bodyPr>
            <a:normAutofit/>
          </a:bodyPr>
          <a:lstStyle/>
          <a:p>
            <a:r>
              <a:rPr lang="en-IN" sz="3600" b="1" u="sng" dirty="0">
                <a:solidFill>
                  <a:schemeClr val="tx1"/>
                </a:solidFill>
                <a:latin typeface="Times New Roman" panose="02020603050405020304" pitchFamily="18" charset="0"/>
                <a:cs typeface="Times New Roman" panose="02020603050405020304" pitchFamily="18" charset="0"/>
              </a:rPr>
              <a:t>Importance of Business Environment</a:t>
            </a:r>
          </a:p>
        </p:txBody>
      </p:sp>
      <p:sp>
        <p:nvSpPr>
          <p:cNvPr id="3" name="Content Placeholder 2">
            <a:extLst>
              <a:ext uri="{FF2B5EF4-FFF2-40B4-BE49-F238E27FC236}">
                <a16:creationId xmlns:a16="http://schemas.microsoft.com/office/drawing/2014/main" id="{6AE1E25B-F236-F371-2D4B-BB60709E3875}"/>
              </a:ext>
            </a:extLst>
          </p:cNvPr>
          <p:cNvSpPr>
            <a:spLocks noGrp="1"/>
          </p:cNvSpPr>
          <p:nvPr>
            <p:ph idx="1"/>
          </p:nvPr>
        </p:nvSpPr>
        <p:spPr/>
        <p:txBody>
          <a:bodyPr>
            <a:normAutofit fontScale="92500" lnSpcReduction="20000"/>
          </a:bodyPr>
          <a:lstStyle/>
          <a:p>
            <a:r>
              <a:rPr lang="en-US" sz="2400" dirty="0">
                <a:solidFill>
                  <a:schemeClr val="tx1"/>
                </a:solidFill>
                <a:latin typeface="Cambria" panose="02040503050406030204" pitchFamily="18" charset="0"/>
                <a:ea typeface="Cambria" panose="02040503050406030204" pitchFamily="18" charset="0"/>
              </a:rPr>
              <a:t>1. </a:t>
            </a:r>
            <a:r>
              <a:rPr lang="en-US" sz="2400" b="1" dirty="0">
                <a:solidFill>
                  <a:schemeClr val="tx1"/>
                </a:solidFill>
                <a:latin typeface="Cambria" panose="02040503050406030204" pitchFamily="18" charset="0"/>
                <a:ea typeface="Cambria" panose="02040503050406030204" pitchFamily="18" charset="0"/>
              </a:rPr>
              <a:t>Interaction Strengthens Business:</a:t>
            </a:r>
          </a:p>
          <a:p>
            <a:r>
              <a:rPr lang="en-US" sz="2400" dirty="0">
                <a:solidFill>
                  <a:schemeClr val="tx1"/>
                </a:solidFill>
                <a:latin typeface="Cambria" panose="02040503050406030204" pitchFamily="18" charset="0"/>
                <a:ea typeface="Cambria" panose="02040503050406030204" pitchFamily="18" charset="0"/>
              </a:rPr>
              <a:t>   - Close and continuous interaction with the environment strengthens the business firm.</a:t>
            </a:r>
          </a:p>
          <a:p>
            <a:r>
              <a:rPr lang="en-US" sz="2400" dirty="0">
                <a:solidFill>
                  <a:schemeClr val="tx1"/>
                </a:solidFill>
                <a:latin typeface="Cambria" panose="02040503050406030204" pitchFamily="18" charset="0"/>
                <a:ea typeface="Cambria" panose="02040503050406030204" pitchFamily="18" charset="0"/>
              </a:rPr>
              <a:t>   - Enables more effective utilization of resources.</a:t>
            </a:r>
          </a:p>
          <a:p>
            <a:endParaRPr lang="en-US" sz="2400" dirty="0">
              <a:solidFill>
                <a:schemeClr val="tx1"/>
              </a:solidFill>
              <a:latin typeface="Cambria" panose="02040503050406030204" pitchFamily="18" charset="0"/>
              <a:ea typeface="Cambria" panose="02040503050406030204" pitchFamily="18" charset="0"/>
            </a:endParaRPr>
          </a:p>
          <a:p>
            <a:r>
              <a:rPr lang="en-US" sz="2400" dirty="0">
                <a:solidFill>
                  <a:schemeClr val="tx1"/>
                </a:solidFill>
                <a:latin typeface="Cambria" panose="02040503050406030204" pitchFamily="18" charset="0"/>
                <a:ea typeface="Cambria" panose="02040503050406030204" pitchFamily="18" charset="0"/>
              </a:rPr>
              <a:t>2. </a:t>
            </a:r>
            <a:r>
              <a:rPr lang="en-US" sz="2400" b="1" dirty="0">
                <a:solidFill>
                  <a:schemeClr val="tx1"/>
                </a:solidFill>
                <a:latin typeface="Cambria" panose="02040503050406030204" pitchFamily="18" charset="0"/>
                <a:ea typeface="Cambria" panose="02040503050406030204" pitchFamily="18" charset="0"/>
              </a:rPr>
              <a:t>Multifaceted and Dynamic Impact:</a:t>
            </a:r>
          </a:p>
          <a:p>
            <a:r>
              <a:rPr lang="en-US" sz="2400" dirty="0">
                <a:solidFill>
                  <a:schemeClr val="tx1"/>
                </a:solidFill>
                <a:latin typeface="Cambria" panose="02040503050406030204" pitchFamily="18" charset="0"/>
                <a:ea typeface="Cambria" panose="02040503050406030204" pitchFamily="18" charset="0"/>
              </a:rPr>
              <a:t>   - Business environment is multifaceted, complex, and dynamic.</a:t>
            </a:r>
          </a:p>
          <a:p>
            <a:r>
              <a:rPr lang="en-US" sz="2400" dirty="0">
                <a:solidFill>
                  <a:schemeClr val="tx1"/>
                </a:solidFill>
                <a:latin typeface="Cambria" panose="02040503050406030204" pitchFamily="18" charset="0"/>
                <a:ea typeface="Cambria" panose="02040503050406030204" pitchFamily="18" charset="0"/>
              </a:rPr>
              <a:t>   - Significantly influences the survival and growth of the business.</a:t>
            </a:r>
          </a:p>
          <a:p>
            <a:endParaRPr lang="en-US" sz="2400" dirty="0">
              <a:solidFill>
                <a:schemeClr val="tx1"/>
              </a:solidFill>
              <a:latin typeface="Cambria" panose="02040503050406030204" pitchFamily="18" charset="0"/>
              <a:ea typeface="Cambria" panose="02040503050406030204" pitchFamily="18" charset="0"/>
            </a:endParaRPr>
          </a:p>
          <a:p>
            <a:endParaRPr lang="en-IN" dirty="0"/>
          </a:p>
        </p:txBody>
      </p:sp>
    </p:spTree>
    <p:extLst>
      <p:ext uri="{BB962C8B-B14F-4D97-AF65-F5344CB8AC3E}">
        <p14:creationId xmlns:p14="http://schemas.microsoft.com/office/powerpoint/2010/main" val="20962725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4E09D-C3B5-8C73-D00F-937763159E38}"/>
              </a:ext>
            </a:extLst>
          </p:cNvPr>
          <p:cNvSpPr>
            <a:spLocks noGrp="1"/>
          </p:cNvSpPr>
          <p:nvPr>
            <p:ph type="title"/>
          </p:nvPr>
        </p:nvSpPr>
        <p:spPr/>
        <p:txBody>
          <a:bodyPr>
            <a:normAutofit/>
          </a:bodyPr>
          <a:lstStyle/>
          <a:p>
            <a:r>
              <a:rPr lang="en-IN" sz="3600" b="1" u="sng" dirty="0">
                <a:solidFill>
                  <a:schemeClr val="tx1"/>
                </a:solidFill>
                <a:latin typeface="Times New Roman" panose="02020603050405020304" pitchFamily="18" charset="0"/>
                <a:cs typeface="Times New Roman" panose="02020603050405020304" pitchFamily="18" charset="0"/>
              </a:rPr>
              <a:t>Importance of Business Environment</a:t>
            </a:r>
          </a:p>
        </p:txBody>
      </p:sp>
      <p:sp>
        <p:nvSpPr>
          <p:cNvPr id="3" name="Content Placeholder 2">
            <a:extLst>
              <a:ext uri="{FF2B5EF4-FFF2-40B4-BE49-F238E27FC236}">
                <a16:creationId xmlns:a16="http://schemas.microsoft.com/office/drawing/2014/main" id="{6AE1E25B-F236-F371-2D4B-BB60709E3875}"/>
              </a:ext>
            </a:extLst>
          </p:cNvPr>
          <p:cNvSpPr>
            <a:spLocks noGrp="1"/>
          </p:cNvSpPr>
          <p:nvPr>
            <p:ph idx="1"/>
          </p:nvPr>
        </p:nvSpPr>
        <p:spPr>
          <a:xfrm>
            <a:off x="1097280" y="1737360"/>
            <a:ext cx="10058400" cy="4367605"/>
          </a:xfrm>
        </p:spPr>
        <p:txBody>
          <a:bodyPr>
            <a:normAutofit fontScale="70000" lnSpcReduction="20000"/>
          </a:bodyPr>
          <a:lstStyle/>
          <a:p>
            <a:endParaRPr lang="en-US" dirty="0"/>
          </a:p>
          <a:p>
            <a:r>
              <a:rPr lang="en-US" sz="3400" dirty="0">
                <a:solidFill>
                  <a:schemeClr val="tx1"/>
                </a:solidFill>
                <a:latin typeface="Cambria" panose="02040503050406030204" pitchFamily="18" charset="0"/>
                <a:ea typeface="Cambria" panose="02040503050406030204" pitchFamily="18" charset="0"/>
              </a:rPr>
              <a:t>3. </a:t>
            </a:r>
            <a:r>
              <a:rPr lang="en-US" sz="3400" b="1" dirty="0">
                <a:solidFill>
                  <a:schemeClr val="tx1"/>
                </a:solidFill>
                <a:latin typeface="Cambria" panose="02040503050406030204" pitchFamily="18" charset="0"/>
                <a:ea typeface="Cambria" panose="02040503050406030204" pitchFamily="18" charset="0"/>
              </a:rPr>
              <a:t>Identification of Strengths and Weaknesses:</a:t>
            </a:r>
          </a:p>
          <a:p>
            <a:r>
              <a:rPr lang="en-US" sz="3400" dirty="0">
                <a:solidFill>
                  <a:schemeClr val="tx1"/>
                </a:solidFill>
                <a:latin typeface="Cambria" panose="02040503050406030204" pitchFamily="18" charset="0"/>
                <a:ea typeface="Cambria" panose="02040503050406030204" pitchFamily="18" charset="0"/>
              </a:rPr>
              <a:t>   - Helps identify individual strengths and weaknesses in light of technological and global developments.</a:t>
            </a:r>
          </a:p>
          <a:p>
            <a:r>
              <a:rPr lang="en-US" sz="3400" dirty="0">
                <a:solidFill>
                  <a:schemeClr val="tx1"/>
                </a:solidFill>
                <a:latin typeface="Cambria" panose="02040503050406030204" pitchFamily="18" charset="0"/>
                <a:ea typeface="Cambria" panose="02040503050406030204" pitchFamily="18" charset="0"/>
              </a:rPr>
              <a:t>   - Provides insights for strategic planning.</a:t>
            </a:r>
          </a:p>
          <a:p>
            <a:endParaRPr lang="en-US" sz="3400" dirty="0">
              <a:solidFill>
                <a:schemeClr val="tx1"/>
              </a:solidFill>
              <a:latin typeface="Cambria" panose="02040503050406030204" pitchFamily="18" charset="0"/>
              <a:ea typeface="Cambria" panose="02040503050406030204" pitchFamily="18" charset="0"/>
            </a:endParaRPr>
          </a:p>
          <a:p>
            <a:r>
              <a:rPr lang="en-US" sz="3400" dirty="0">
                <a:solidFill>
                  <a:schemeClr val="tx1"/>
                </a:solidFill>
                <a:latin typeface="Cambria" panose="02040503050406030204" pitchFamily="18" charset="0"/>
                <a:ea typeface="Cambria" panose="02040503050406030204" pitchFamily="18" charset="0"/>
              </a:rPr>
              <a:t>4. </a:t>
            </a:r>
            <a:r>
              <a:rPr lang="en-US" sz="3400" b="1" dirty="0">
                <a:solidFill>
                  <a:schemeClr val="tx1"/>
                </a:solidFill>
                <a:latin typeface="Cambria" panose="02040503050406030204" pitchFamily="18" charset="0"/>
                <a:ea typeface="Cambria" panose="02040503050406030204" pitchFamily="18" charset="0"/>
              </a:rPr>
              <a:t>Opportunities and Threats Recognition:</a:t>
            </a:r>
          </a:p>
          <a:p>
            <a:r>
              <a:rPr lang="en-US" sz="3400" dirty="0">
                <a:solidFill>
                  <a:schemeClr val="tx1"/>
                </a:solidFill>
                <a:latin typeface="Cambria" panose="02040503050406030204" pitchFamily="18" charset="0"/>
                <a:ea typeface="Cambria" panose="02040503050406030204" pitchFamily="18" charset="0"/>
              </a:rPr>
              <a:t>   - Interaction with the environment reveals opportunities and threats.</a:t>
            </a:r>
          </a:p>
          <a:p>
            <a:r>
              <a:rPr lang="en-US" sz="3400" dirty="0">
                <a:solidFill>
                  <a:schemeClr val="tx1"/>
                </a:solidFill>
                <a:latin typeface="Cambria" panose="02040503050406030204" pitchFamily="18" charset="0"/>
                <a:ea typeface="Cambria" panose="02040503050406030204" pitchFamily="18" charset="0"/>
              </a:rPr>
              <a:t>   - Aids businesses in successfully meeting challenges.</a:t>
            </a:r>
          </a:p>
          <a:p>
            <a:endParaRPr lang="en-US" dirty="0"/>
          </a:p>
          <a:p>
            <a:endParaRPr lang="en-IN" dirty="0"/>
          </a:p>
        </p:txBody>
      </p:sp>
    </p:spTree>
    <p:extLst>
      <p:ext uri="{BB962C8B-B14F-4D97-AF65-F5344CB8AC3E}">
        <p14:creationId xmlns:p14="http://schemas.microsoft.com/office/powerpoint/2010/main" val="13922007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4E09D-C3B5-8C73-D00F-937763159E38}"/>
              </a:ext>
            </a:extLst>
          </p:cNvPr>
          <p:cNvSpPr>
            <a:spLocks noGrp="1"/>
          </p:cNvSpPr>
          <p:nvPr>
            <p:ph type="title"/>
          </p:nvPr>
        </p:nvSpPr>
        <p:spPr/>
        <p:txBody>
          <a:bodyPr>
            <a:normAutofit/>
          </a:bodyPr>
          <a:lstStyle/>
          <a:p>
            <a:r>
              <a:rPr lang="en-IN" sz="3600" b="1" u="sng" dirty="0">
                <a:solidFill>
                  <a:schemeClr val="tx1"/>
                </a:solidFill>
                <a:latin typeface="Times New Roman" panose="02020603050405020304" pitchFamily="18" charset="0"/>
                <a:cs typeface="Times New Roman" panose="02020603050405020304" pitchFamily="18" charset="0"/>
              </a:rPr>
              <a:t>Importance of Business Environment</a:t>
            </a:r>
          </a:p>
        </p:txBody>
      </p:sp>
      <p:sp>
        <p:nvSpPr>
          <p:cNvPr id="3" name="Content Placeholder 2">
            <a:extLst>
              <a:ext uri="{FF2B5EF4-FFF2-40B4-BE49-F238E27FC236}">
                <a16:creationId xmlns:a16="http://schemas.microsoft.com/office/drawing/2014/main" id="{6AE1E25B-F236-F371-2D4B-BB60709E3875}"/>
              </a:ext>
            </a:extLst>
          </p:cNvPr>
          <p:cNvSpPr>
            <a:spLocks noGrp="1"/>
          </p:cNvSpPr>
          <p:nvPr>
            <p:ph idx="1"/>
          </p:nvPr>
        </p:nvSpPr>
        <p:spPr/>
        <p:txBody>
          <a:bodyPr>
            <a:normAutofit fontScale="85000" lnSpcReduction="10000"/>
          </a:bodyPr>
          <a:lstStyle/>
          <a:p>
            <a:pPr marL="0" indent="0">
              <a:buNone/>
            </a:pPr>
            <a:r>
              <a:rPr lang="en-US" dirty="0"/>
              <a:t> </a:t>
            </a:r>
            <a:r>
              <a:rPr lang="en-US" sz="2400" dirty="0">
                <a:solidFill>
                  <a:schemeClr val="tx1"/>
                </a:solidFill>
                <a:latin typeface="Cambria" panose="02040503050406030204" pitchFamily="18" charset="0"/>
                <a:ea typeface="Cambria" panose="02040503050406030204" pitchFamily="18" charset="0"/>
              </a:rPr>
              <a:t>5. </a:t>
            </a:r>
            <a:r>
              <a:rPr lang="en-US" sz="2400" b="1" dirty="0">
                <a:solidFill>
                  <a:schemeClr val="tx1"/>
                </a:solidFill>
                <a:latin typeface="Cambria" panose="02040503050406030204" pitchFamily="18" charset="0"/>
                <a:ea typeface="Cambria" panose="02040503050406030204" pitchFamily="18" charset="0"/>
              </a:rPr>
              <a:t>Direction for Growth:</a:t>
            </a:r>
          </a:p>
          <a:p>
            <a:r>
              <a:rPr lang="en-US" sz="2400" dirty="0">
                <a:solidFill>
                  <a:schemeClr val="tx1"/>
                </a:solidFill>
                <a:latin typeface="Cambria" panose="02040503050406030204" pitchFamily="18" charset="0"/>
                <a:ea typeface="Cambria" panose="02040503050406030204" pitchFamily="18" charset="0"/>
              </a:rPr>
              <a:t>   - Opens up new frontiers of growth for business firms.</a:t>
            </a:r>
          </a:p>
          <a:p>
            <a:r>
              <a:rPr lang="en-US" sz="2400" dirty="0">
                <a:solidFill>
                  <a:schemeClr val="tx1"/>
                </a:solidFill>
                <a:latin typeface="Cambria" panose="02040503050406030204" pitchFamily="18" charset="0"/>
                <a:ea typeface="Cambria" panose="02040503050406030204" pitchFamily="18" charset="0"/>
              </a:rPr>
              <a:t>   - Enables the identification of areas for expansion and development.</a:t>
            </a:r>
          </a:p>
          <a:p>
            <a:endParaRPr lang="en-US" sz="2400" dirty="0">
              <a:solidFill>
                <a:schemeClr val="tx1"/>
              </a:solidFill>
              <a:latin typeface="Cambria" panose="02040503050406030204" pitchFamily="18" charset="0"/>
              <a:ea typeface="Cambria" panose="02040503050406030204" pitchFamily="18" charset="0"/>
            </a:endParaRPr>
          </a:p>
          <a:p>
            <a:r>
              <a:rPr lang="en-US" sz="2400" dirty="0">
                <a:solidFill>
                  <a:schemeClr val="tx1"/>
                </a:solidFill>
                <a:latin typeface="Cambria" panose="02040503050406030204" pitchFamily="18" charset="0"/>
                <a:ea typeface="Cambria" panose="02040503050406030204" pitchFamily="18" charset="0"/>
              </a:rPr>
              <a:t>6. </a:t>
            </a:r>
            <a:r>
              <a:rPr lang="en-US" sz="2400" b="1" dirty="0">
                <a:solidFill>
                  <a:schemeClr val="tx1"/>
                </a:solidFill>
                <a:latin typeface="Cambria" panose="02040503050406030204" pitchFamily="18" charset="0"/>
                <a:ea typeface="Cambria" panose="02040503050406030204" pitchFamily="18" charset="0"/>
              </a:rPr>
              <a:t>Continuous Learning for Managers:</a:t>
            </a:r>
          </a:p>
          <a:p>
            <a:r>
              <a:rPr lang="en-US" sz="2400" dirty="0">
                <a:solidFill>
                  <a:schemeClr val="tx1"/>
                </a:solidFill>
                <a:latin typeface="Cambria" panose="02040503050406030204" pitchFamily="18" charset="0"/>
                <a:ea typeface="Cambria" panose="02040503050406030204" pitchFamily="18" charset="0"/>
              </a:rPr>
              <a:t>   - Environmental analysis eases the task of managers in dealing with business challenges.</a:t>
            </a:r>
          </a:p>
          <a:p>
            <a:r>
              <a:rPr lang="en-US" sz="2400" dirty="0">
                <a:solidFill>
                  <a:schemeClr val="tx1"/>
                </a:solidFill>
                <a:latin typeface="Cambria" panose="02040503050406030204" pitchFamily="18" charset="0"/>
                <a:ea typeface="Cambria" panose="02040503050406030204" pitchFamily="18" charset="0"/>
              </a:rPr>
              <a:t>   - Motivates managers to continuously update their knowledge, understanding, and skills.</a:t>
            </a:r>
          </a:p>
          <a:p>
            <a:endParaRPr lang="en-US" dirty="0"/>
          </a:p>
        </p:txBody>
      </p:sp>
    </p:spTree>
    <p:extLst>
      <p:ext uri="{BB962C8B-B14F-4D97-AF65-F5344CB8AC3E}">
        <p14:creationId xmlns:p14="http://schemas.microsoft.com/office/powerpoint/2010/main" val="42089741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4E09D-C3B5-8C73-D00F-937763159E38}"/>
              </a:ext>
            </a:extLst>
          </p:cNvPr>
          <p:cNvSpPr>
            <a:spLocks noGrp="1"/>
          </p:cNvSpPr>
          <p:nvPr>
            <p:ph type="title"/>
          </p:nvPr>
        </p:nvSpPr>
        <p:spPr/>
        <p:txBody>
          <a:bodyPr>
            <a:normAutofit/>
          </a:bodyPr>
          <a:lstStyle/>
          <a:p>
            <a:r>
              <a:rPr lang="en-IN" sz="3600" b="1" u="sng" dirty="0">
                <a:solidFill>
                  <a:schemeClr val="tx1"/>
                </a:solidFill>
                <a:latin typeface="Times New Roman" panose="02020603050405020304" pitchFamily="18" charset="0"/>
                <a:cs typeface="Times New Roman" panose="02020603050405020304" pitchFamily="18" charset="0"/>
              </a:rPr>
              <a:t>Importance of Business Environment</a:t>
            </a:r>
          </a:p>
        </p:txBody>
      </p:sp>
      <p:sp>
        <p:nvSpPr>
          <p:cNvPr id="3" name="Content Placeholder 2">
            <a:extLst>
              <a:ext uri="{FF2B5EF4-FFF2-40B4-BE49-F238E27FC236}">
                <a16:creationId xmlns:a16="http://schemas.microsoft.com/office/drawing/2014/main" id="{6AE1E25B-F236-F371-2D4B-BB60709E3875}"/>
              </a:ext>
            </a:extLst>
          </p:cNvPr>
          <p:cNvSpPr>
            <a:spLocks noGrp="1"/>
          </p:cNvSpPr>
          <p:nvPr>
            <p:ph idx="1"/>
          </p:nvPr>
        </p:nvSpPr>
        <p:spPr/>
        <p:txBody>
          <a:bodyPr>
            <a:normAutofit fontScale="85000" lnSpcReduction="10000"/>
          </a:bodyPr>
          <a:lstStyle/>
          <a:p>
            <a:endParaRPr lang="en-US" dirty="0"/>
          </a:p>
          <a:p>
            <a:r>
              <a:rPr lang="en-US" sz="2400" dirty="0">
                <a:solidFill>
                  <a:schemeClr val="tx1"/>
                </a:solidFill>
                <a:latin typeface="Cambria" panose="02040503050406030204" pitchFamily="18" charset="0"/>
                <a:ea typeface="Cambria" panose="02040503050406030204" pitchFamily="18" charset="0"/>
              </a:rPr>
              <a:t>7. </a:t>
            </a:r>
            <a:r>
              <a:rPr lang="en-US" sz="2400" b="1" dirty="0">
                <a:solidFill>
                  <a:schemeClr val="tx1"/>
                </a:solidFill>
                <a:latin typeface="Cambria" panose="02040503050406030204" pitchFamily="18" charset="0"/>
                <a:ea typeface="Cambria" panose="02040503050406030204" pitchFamily="18" charset="0"/>
              </a:rPr>
              <a:t>Image Building:</a:t>
            </a:r>
          </a:p>
          <a:p>
            <a:r>
              <a:rPr lang="en-US" sz="2400" dirty="0">
                <a:solidFill>
                  <a:schemeClr val="tx1"/>
                </a:solidFill>
                <a:latin typeface="Cambria" panose="02040503050406030204" pitchFamily="18" charset="0"/>
                <a:ea typeface="Cambria" panose="02040503050406030204" pitchFamily="18" charset="0"/>
              </a:rPr>
              <a:t>   - Understanding the environment helps improve the image of business organizations.</a:t>
            </a:r>
          </a:p>
          <a:p>
            <a:r>
              <a:rPr lang="en-US" sz="2400" dirty="0">
                <a:solidFill>
                  <a:schemeClr val="tx1"/>
                </a:solidFill>
                <a:latin typeface="Cambria" panose="02040503050406030204" pitchFamily="18" charset="0"/>
                <a:ea typeface="Cambria" panose="02040503050406030204" pitchFamily="18" charset="0"/>
              </a:rPr>
              <a:t>   - Demonstrates sensitivity to the surrounding environment.</a:t>
            </a:r>
          </a:p>
          <a:p>
            <a:endParaRPr lang="en-US" sz="2400" dirty="0">
              <a:solidFill>
                <a:schemeClr val="tx1"/>
              </a:solidFill>
              <a:latin typeface="Cambria" panose="02040503050406030204" pitchFamily="18" charset="0"/>
              <a:ea typeface="Cambria" panose="02040503050406030204" pitchFamily="18" charset="0"/>
            </a:endParaRPr>
          </a:p>
          <a:p>
            <a:r>
              <a:rPr lang="en-US" sz="2400" dirty="0">
                <a:solidFill>
                  <a:schemeClr val="tx1"/>
                </a:solidFill>
                <a:latin typeface="Cambria" panose="02040503050406030204" pitchFamily="18" charset="0"/>
                <a:ea typeface="Cambria" panose="02040503050406030204" pitchFamily="18" charset="0"/>
              </a:rPr>
              <a:t>8. </a:t>
            </a:r>
            <a:r>
              <a:rPr lang="en-US" sz="2400" b="1" dirty="0">
                <a:solidFill>
                  <a:schemeClr val="tx1"/>
                </a:solidFill>
                <a:latin typeface="Cambria" panose="02040503050406030204" pitchFamily="18" charset="0"/>
                <a:ea typeface="Cambria" panose="02040503050406030204" pitchFamily="18" charset="0"/>
              </a:rPr>
              <a:t>Competitive Strategy Formulation:</a:t>
            </a:r>
          </a:p>
          <a:p>
            <a:r>
              <a:rPr lang="en-US" sz="2400" dirty="0">
                <a:solidFill>
                  <a:schemeClr val="tx1"/>
                </a:solidFill>
                <a:latin typeface="Cambria" panose="02040503050406030204" pitchFamily="18" charset="0"/>
                <a:ea typeface="Cambria" panose="02040503050406030204" pitchFamily="18" charset="0"/>
              </a:rPr>
              <a:t>   - Assists firms in analyzing competitors' strategies.</a:t>
            </a:r>
          </a:p>
          <a:p>
            <a:r>
              <a:rPr lang="en-US" sz="2400" dirty="0">
                <a:solidFill>
                  <a:schemeClr val="tx1"/>
                </a:solidFill>
                <a:latin typeface="Cambria" panose="02040503050406030204" pitchFamily="18" charset="0"/>
                <a:ea typeface="Cambria" panose="02040503050406030204" pitchFamily="18" charset="0"/>
              </a:rPr>
              <a:t>   - Enables the formulation of effective strategies to meet and surpass competition.</a:t>
            </a:r>
            <a:endParaRPr lang="en-IN" sz="2400" dirty="0">
              <a:solidFill>
                <a:schemeClr val="tx1"/>
              </a:solidFill>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4127920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63E826-C45C-77CF-5E9E-D0EE7BC3D618}"/>
              </a:ext>
            </a:extLst>
          </p:cNvPr>
          <p:cNvSpPr>
            <a:spLocks noGrp="1"/>
          </p:cNvSpPr>
          <p:nvPr>
            <p:ph type="title"/>
          </p:nvPr>
        </p:nvSpPr>
        <p:spPr/>
        <p:txBody>
          <a:bodyPr>
            <a:normAutofit/>
          </a:bodyPr>
          <a:lstStyle/>
          <a:p>
            <a:r>
              <a:rPr lang="en-IN" sz="3600" b="1" u="sng" dirty="0">
                <a:solidFill>
                  <a:schemeClr val="tx1"/>
                </a:solidFill>
                <a:latin typeface="Times New Roman" panose="02020603050405020304" pitchFamily="18" charset="0"/>
                <a:cs typeface="Times New Roman" panose="02020603050405020304" pitchFamily="18" charset="0"/>
              </a:rPr>
              <a:t>Factor Affecting Business Environment</a:t>
            </a:r>
          </a:p>
        </p:txBody>
      </p:sp>
      <p:sp>
        <p:nvSpPr>
          <p:cNvPr id="3" name="TextBox 2">
            <a:extLst>
              <a:ext uri="{FF2B5EF4-FFF2-40B4-BE49-F238E27FC236}">
                <a16:creationId xmlns:a16="http://schemas.microsoft.com/office/drawing/2014/main" id="{67B1457A-28ED-037A-811C-38A94587C1AA}"/>
              </a:ext>
            </a:extLst>
          </p:cNvPr>
          <p:cNvSpPr txBox="1"/>
          <p:nvPr/>
        </p:nvSpPr>
        <p:spPr>
          <a:xfrm>
            <a:off x="1219200" y="2124635"/>
            <a:ext cx="5647765" cy="3108543"/>
          </a:xfrm>
          <a:prstGeom prst="rect">
            <a:avLst/>
          </a:prstGeom>
          <a:noFill/>
        </p:spPr>
        <p:txBody>
          <a:bodyPr wrap="square" rtlCol="0">
            <a:spAutoFit/>
          </a:bodyPr>
          <a:lstStyle/>
          <a:p>
            <a:pPr marL="457200" indent="-457200">
              <a:buFont typeface="Arial" panose="020B0604020202020204" pitchFamily="34" charset="0"/>
              <a:buChar char="•"/>
            </a:pPr>
            <a:r>
              <a:rPr lang="en-IN" sz="2800" dirty="0">
                <a:solidFill>
                  <a:srgbClr val="000000"/>
                </a:solidFill>
                <a:effectLst/>
                <a:latin typeface="Times New Roman" panose="02020603050405020304" pitchFamily="18" charset="0"/>
                <a:ea typeface="Times New Roman" panose="02020603050405020304" pitchFamily="18" charset="0"/>
              </a:rPr>
              <a:t>Demographic Factors</a:t>
            </a:r>
          </a:p>
          <a:p>
            <a:pPr marL="457200" indent="-457200">
              <a:buFont typeface="Arial" panose="020B0604020202020204" pitchFamily="34" charset="0"/>
              <a:buChar char="•"/>
            </a:pPr>
            <a:r>
              <a:rPr lang="en-IN" sz="2800" dirty="0">
                <a:solidFill>
                  <a:srgbClr val="000000"/>
                </a:solidFill>
                <a:effectLst/>
                <a:latin typeface="Times New Roman" panose="02020603050405020304" pitchFamily="18" charset="0"/>
                <a:ea typeface="Times New Roman" panose="02020603050405020304" pitchFamily="18" charset="0"/>
              </a:rPr>
              <a:t>Economic Factors</a:t>
            </a:r>
          </a:p>
          <a:p>
            <a:pPr marL="457200" indent="-457200">
              <a:buFont typeface="Arial" panose="020B0604020202020204" pitchFamily="34" charset="0"/>
              <a:buChar char="•"/>
            </a:pPr>
            <a:r>
              <a:rPr lang="en-IN" sz="2800" dirty="0">
                <a:solidFill>
                  <a:srgbClr val="000000"/>
                </a:solidFill>
                <a:effectLst/>
                <a:latin typeface="Times New Roman" panose="02020603050405020304" pitchFamily="18" charset="0"/>
                <a:ea typeface="Times New Roman" panose="02020603050405020304" pitchFamily="18" charset="0"/>
              </a:rPr>
              <a:t>Geographical and </a:t>
            </a:r>
            <a:r>
              <a:rPr lang="en-IN" sz="2800" dirty="0">
                <a:solidFill>
                  <a:srgbClr val="000000"/>
                </a:solidFill>
                <a:latin typeface="Times New Roman" panose="02020603050405020304" pitchFamily="18" charset="0"/>
                <a:ea typeface="Times New Roman" panose="02020603050405020304" pitchFamily="18" charset="0"/>
              </a:rPr>
              <a:t>E</a:t>
            </a:r>
            <a:r>
              <a:rPr lang="en-IN" sz="2800" dirty="0">
                <a:solidFill>
                  <a:srgbClr val="000000"/>
                </a:solidFill>
                <a:effectLst/>
                <a:latin typeface="Times New Roman" panose="02020603050405020304" pitchFamily="18" charset="0"/>
                <a:ea typeface="Times New Roman" panose="02020603050405020304" pitchFamily="18" charset="0"/>
              </a:rPr>
              <a:t>cological Factors</a:t>
            </a:r>
          </a:p>
          <a:p>
            <a:pPr marL="457200" indent="-457200">
              <a:buFont typeface="Arial" panose="020B0604020202020204" pitchFamily="34" charset="0"/>
              <a:buChar char="•"/>
            </a:pPr>
            <a:r>
              <a:rPr lang="en-IN" sz="2800" dirty="0">
                <a:solidFill>
                  <a:srgbClr val="000000"/>
                </a:solidFill>
                <a:effectLst/>
                <a:latin typeface="Times New Roman" panose="02020603050405020304" pitchFamily="18" charset="0"/>
                <a:ea typeface="Times New Roman" panose="02020603050405020304" pitchFamily="18" charset="0"/>
              </a:rPr>
              <a:t>Social and cultural Environment</a:t>
            </a:r>
          </a:p>
          <a:p>
            <a:pPr marL="457200" indent="-457200">
              <a:buFont typeface="Arial" panose="020B0604020202020204" pitchFamily="34" charset="0"/>
              <a:buChar char="•"/>
            </a:pPr>
            <a:r>
              <a:rPr lang="en-IN" sz="2800" dirty="0">
                <a:solidFill>
                  <a:srgbClr val="000000"/>
                </a:solidFill>
                <a:effectLst/>
                <a:latin typeface="Times New Roman" panose="02020603050405020304" pitchFamily="18" charset="0"/>
                <a:ea typeface="Times New Roman" panose="02020603050405020304" pitchFamily="18" charset="0"/>
              </a:rPr>
              <a:t>Political and Legal Environment</a:t>
            </a:r>
          </a:p>
          <a:p>
            <a:pPr marL="457200" indent="-457200">
              <a:buFont typeface="Arial" panose="020B0604020202020204" pitchFamily="34" charset="0"/>
              <a:buChar char="•"/>
            </a:pPr>
            <a:r>
              <a:rPr lang="en-IN" sz="2800" dirty="0">
                <a:solidFill>
                  <a:srgbClr val="000000"/>
                </a:solidFill>
                <a:effectLst/>
                <a:latin typeface="Times New Roman" panose="02020603050405020304" pitchFamily="18" charset="0"/>
                <a:ea typeface="Times New Roman" panose="02020603050405020304" pitchFamily="18" charset="0"/>
              </a:rPr>
              <a:t>Technological Environment</a:t>
            </a:r>
            <a:endParaRPr lang="en-IN" sz="2800" dirty="0"/>
          </a:p>
        </p:txBody>
      </p:sp>
    </p:spTree>
    <p:extLst>
      <p:ext uri="{BB962C8B-B14F-4D97-AF65-F5344CB8AC3E}">
        <p14:creationId xmlns:p14="http://schemas.microsoft.com/office/powerpoint/2010/main" val="11022215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F35699-1F42-43D2-C64C-6CC5E33A809F}"/>
              </a:ext>
            </a:extLst>
          </p:cNvPr>
          <p:cNvSpPr>
            <a:spLocks noGrp="1"/>
          </p:cNvSpPr>
          <p:nvPr>
            <p:ph type="title"/>
          </p:nvPr>
        </p:nvSpPr>
        <p:spPr/>
        <p:txBody>
          <a:bodyPr>
            <a:normAutofit/>
          </a:bodyPr>
          <a:lstStyle/>
          <a:p>
            <a:r>
              <a:rPr lang="en-IN" sz="3600" b="1" u="sng" dirty="0">
                <a:solidFill>
                  <a:schemeClr val="tx1"/>
                </a:solidFill>
                <a:latin typeface="Cambria" panose="02040503050406030204" pitchFamily="18" charset="0"/>
                <a:ea typeface="Cambria" panose="02040503050406030204" pitchFamily="18" charset="0"/>
              </a:rPr>
              <a:t>Demographic Factor</a:t>
            </a:r>
          </a:p>
        </p:txBody>
      </p:sp>
      <p:sp>
        <p:nvSpPr>
          <p:cNvPr id="3" name="Content Placeholder 2">
            <a:extLst>
              <a:ext uri="{FF2B5EF4-FFF2-40B4-BE49-F238E27FC236}">
                <a16:creationId xmlns:a16="http://schemas.microsoft.com/office/drawing/2014/main" id="{81860F01-7243-038D-28E2-B189279BE788}"/>
              </a:ext>
            </a:extLst>
          </p:cNvPr>
          <p:cNvSpPr>
            <a:spLocks noGrp="1"/>
          </p:cNvSpPr>
          <p:nvPr>
            <p:ph idx="1"/>
          </p:nvPr>
        </p:nvSpPr>
        <p:spPr>
          <a:xfrm>
            <a:off x="1097280" y="1893048"/>
            <a:ext cx="10058400" cy="3760891"/>
          </a:xfrm>
        </p:spPr>
        <p:txBody>
          <a:bodyPr>
            <a:noAutofit/>
          </a:bodyPr>
          <a:lstStyle/>
          <a:p>
            <a:r>
              <a:rPr lang="en-US" sz="2400" dirty="0">
                <a:solidFill>
                  <a:schemeClr val="tx1"/>
                </a:solidFill>
              </a:rPr>
              <a:t>1</a:t>
            </a:r>
            <a:r>
              <a:rPr lang="en-US" sz="2400" dirty="0">
                <a:solidFill>
                  <a:schemeClr val="tx1"/>
                </a:solidFill>
                <a:latin typeface="Cambria" panose="02040503050406030204" pitchFamily="18" charset="0"/>
                <a:ea typeface="Cambria" panose="02040503050406030204" pitchFamily="18" charset="0"/>
              </a:rPr>
              <a:t>. </a:t>
            </a:r>
            <a:r>
              <a:rPr lang="en-US" sz="2400" b="1" dirty="0">
                <a:solidFill>
                  <a:schemeClr val="tx1"/>
                </a:solidFill>
                <a:latin typeface="Cambria" panose="02040503050406030204" pitchFamily="18" charset="0"/>
                <a:ea typeface="Cambria" panose="02040503050406030204" pitchFamily="18" charset="0"/>
              </a:rPr>
              <a:t>Demography Definition</a:t>
            </a:r>
            <a:r>
              <a:rPr lang="en-US" sz="2400" dirty="0">
                <a:solidFill>
                  <a:schemeClr val="tx1"/>
                </a:solidFill>
                <a:latin typeface="Cambria" panose="02040503050406030204" pitchFamily="18" charset="0"/>
                <a:ea typeface="Cambria" panose="02040503050406030204" pitchFamily="18" charset="0"/>
              </a:rPr>
              <a:t>:</a:t>
            </a:r>
          </a:p>
          <a:p>
            <a:r>
              <a:rPr lang="en-US" sz="2400" dirty="0">
                <a:solidFill>
                  <a:schemeClr val="tx1"/>
                </a:solidFill>
                <a:latin typeface="Cambria" panose="02040503050406030204" pitchFamily="18" charset="0"/>
                <a:ea typeface="Cambria" panose="02040503050406030204" pitchFamily="18" charset="0"/>
              </a:rPr>
              <a:t>   - Demography is the study of human population, encompassing size, density, distribution, and vital statistics.</a:t>
            </a:r>
          </a:p>
          <a:p>
            <a:r>
              <a:rPr lang="en-US" sz="2400" dirty="0">
                <a:solidFill>
                  <a:schemeClr val="tx1"/>
                </a:solidFill>
                <a:latin typeface="Cambria" panose="02040503050406030204" pitchFamily="18" charset="0"/>
                <a:ea typeface="Cambria" panose="02040503050406030204" pitchFamily="18" charset="0"/>
              </a:rPr>
              <a:t>2. </a:t>
            </a:r>
            <a:r>
              <a:rPr lang="en-US" sz="2400" b="1" dirty="0">
                <a:solidFill>
                  <a:schemeClr val="tx1"/>
                </a:solidFill>
                <a:latin typeface="Cambria" panose="02040503050406030204" pitchFamily="18" charset="0"/>
                <a:ea typeface="Cambria" panose="02040503050406030204" pitchFamily="18" charset="0"/>
              </a:rPr>
              <a:t>Essential for Planning and Development</a:t>
            </a:r>
            <a:r>
              <a:rPr lang="en-US" sz="2400" dirty="0">
                <a:solidFill>
                  <a:schemeClr val="tx1"/>
                </a:solidFill>
                <a:latin typeface="Cambria" panose="02040503050406030204" pitchFamily="18" charset="0"/>
                <a:ea typeface="Cambria" panose="02040503050406030204" pitchFamily="18" charset="0"/>
              </a:rPr>
              <a:t>:</a:t>
            </a:r>
          </a:p>
          <a:p>
            <a:r>
              <a:rPr lang="en-US" sz="2400" dirty="0">
                <a:solidFill>
                  <a:schemeClr val="tx1"/>
                </a:solidFill>
                <a:latin typeface="Cambria" panose="02040503050406030204" pitchFamily="18" charset="0"/>
                <a:ea typeface="Cambria" panose="02040503050406030204" pitchFamily="18" charset="0"/>
              </a:rPr>
              <a:t>   - Crucial in modern times for planning, development, and framing laws related to society and business.</a:t>
            </a:r>
          </a:p>
        </p:txBody>
      </p:sp>
    </p:spTree>
    <p:extLst>
      <p:ext uri="{BB962C8B-B14F-4D97-AF65-F5344CB8AC3E}">
        <p14:creationId xmlns:p14="http://schemas.microsoft.com/office/powerpoint/2010/main" val="27493027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F35699-1F42-43D2-C64C-6CC5E33A809F}"/>
              </a:ext>
            </a:extLst>
          </p:cNvPr>
          <p:cNvSpPr>
            <a:spLocks noGrp="1"/>
          </p:cNvSpPr>
          <p:nvPr>
            <p:ph type="title"/>
          </p:nvPr>
        </p:nvSpPr>
        <p:spPr/>
        <p:txBody>
          <a:bodyPr>
            <a:normAutofit/>
          </a:bodyPr>
          <a:lstStyle/>
          <a:p>
            <a:r>
              <a:rPr lang="en-IN" sz="3600" b="1" u="sng" dirty="0">
                <a:solidFill>
                  <a:schemeClr val="tx1"/>
                </a:solidFill>
                <a:latin typeface="Cambria" panose="02040503050406030204" pitchFamily="18" charset="0"/>
                <a:ea typeface="Cambria" panose="02040503050406030204" pitchFamily="18" charset="0"/>
              </a:rPr>
              <a:t>Demographic Factor</a:t>
            </a:r>
          </a:p>
        </p:txBody>
      </p:sp>
      <p:sp>
        <p:nvSpPr>
          <p:cNvPr id="3" name="Content Placeholder 2">
            <a:extLst>
              <a:ext uri="{FF2B5EF4-FFF2-40B4-BE49-F238E27FC236}">
                <a16:creationId xmlns:a16="http://schemas.microsoft.com/office/drawing/2014/main" id="{81860F01-7243-038D-28E2-B189279BE788}"/>
              </a:ext>
            </a:extLst>
          </p:cNvPr>
          <p:cNvSpPr>
            <a:spLocks noGrp="1"/>
          </p:cNvSpPr>
          <p:nvPr>
            <p:ph idx="1"/>
          </p:nvPr>
        </p:nvSpPr>
        <p:spPr>
          <a:xfrm>
            <a:off x="1097280" y="1893048"/>
            <a:ext cx="10058400" cy="3760891"/>
          </a:xfrm>
        </p:spPr>
        <p:txBody>
          <a:bodyPr>
            <a:noAutofit/>
          </a:bodyPr>
          <a:lstStyle/>
          <a:p>
            <a:pPr marL="0" indent="0">
              <a:buNone/>
            </a:pPr>
            <a:r>
              <a:rPr lang="en-US" sz="2400" dirty="0">
                <a:solidFill>
                  <a:schemeClr val="tx1"/>
                </a:solidFill>
                <a:latin typeface="Cambria" panose="02040503050406030204" pitchFamily="18" charset="0"/>
                <a:ea typeface="Cambria" panose="02040503050406030204" pitchFamily="18" charset="0"/>
              </a:rPr>
              <a:t>3. </a:t>
            </a:r>
            <a:r>
              <a:rPr lang="en-US" sz="2400" b="1" dirty="0">
                <a:solidFill>
                  <a:schemeClr val="tx1"/>
                </a:solidFill>
                <a:latin typeface="Cambria" panose="02040503050406030204" pitchFamily="18" charset="0"/>
                <a:ea typeface="Cambria" panose="02040503050406030204" pitchFamily="18" charset="0"/>
              </a:rPr>
              <a:t>Influence on Business Opportunities</a:t>
            </a:r>
            <a:r>
              <a:rPr lang="en-US" sz="2400" dirty="0">
                <a:solidFill>
                  <a:schemeClr val="tx1"/>
                </a:solidFill>
                <a:latin typeface="Cambria" panose="02040503050406030204" pitchFamily="18" charset="0"/>
                <a:ea typeface="Cambria" panose="02040503050406030204" pitchFamily="18" charset="0"/>
              </a:rPr>
              <a:t>:</a:t>
            </a:r>
          </a:p>
          <a:p>
            <a:r>
              <a:rPr lang="en-US" sz="2400" dirty="0">
                <a:solidFill>
                  <a:schemeClr val="tx1"/>
                </a:solidFill>
                <a:latin typeface="Cambria" panose="02040503050406030204" pitchFamily="18" charset="0"/>
                <a:ea typeface="Cambria" panose="02040503050406030204" pitchFamily="18" charset="0"/>
              </a:rPr>
              <a:t>   - Population density, standard of living, education levels, and occupations influence the types of businesses entrepreneurs can undertake.</a:t>
            </a:r>
          </a:p>
          <a:p>
            <a:pPr marL="0" indent="0">
              <a:buNone/>
            </a:pPr>
            <a:r>
              <a:rPr lang="en-US" sz="2400" dirty="0">
                <a:solidFill>
                  <a:schemeClr val="tx1"/>
                </a:solidFill>
                <a:latin typeface="Cambria" panose="02040503050406030204" pitchFamily="18" charset="0"/>
                <a:ea typeface="Cambria" panose="02040503050406030204" pitchFamily="18" charset="0"/>
              </a:rPr>
              <a:t>4</a:t>
            </a:r>
            <a:r>
              <a:rPr lang="en-US" sz="2400" b="1" dirty="0">
                <a:solidFill>
                  <a:schemeClr val="tx1"/>
                </a:solidFill>
                <a:latin typeface="Cambria" panose="02040503050406030204" pitchFamily="18" charset="0"/>
                <a:ea typeface="Cambria" panose="02040503050406030204" pitchFamily="18" charset="0"/>
              </a:rPr>
              <a:t>. Impact on Business Survival and Growth:</a:t>
            </a:r>
          </a:p>
          <a:p>
            <a:r>
              <a:rPr lang="en-US" sz="2400" dirty="0">
                <a:solidFill>
                  <a:schemeClr val="tx1"/>
                </a:solidFill>
                <a:latin typeface="Cambria" panose="02040503050406030204" pitchFamily="18" charset="0"/>
                <a:ea typeface="Cambria" panose="02040503050406030204" pitchFamily="18" charset="0"/>
              </a:rPr>
              <a:t>   - Business units depend on the population for survival and growth, thriving particularly in densely populated regions, with transportation playing a role in reaching less populated areas.</a:t>
            </a:r>
            <a:endParaRPr lang="en-IN" sz="2400" dirty="0">
              <a:solidFill>
                <a:schemeClr val="tx1"/>
              </a:solidFill>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2580475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DA5CF0-B7FF-1830-56A1-335F43245D1E}"/>
              </a:ext>
            </a:extLst>
          </p:cNvPr>
          <p:cNvSpPr>
            <a:spLocks noGrp="1"/>
          </p:cNvSpPr>
          <p:nvPr>
            <p:ph type="title"/>
          </p:nvPr>
        </p:nvSpPr>
        <p:spPr/>
        <p:txBody>
          <a:bodyPr/>
          <a:lstStyle/>
          <a:p>
            <a:r>
              <a:rPr lang="en-IN" sz="3600" b="1" u="sng" kern="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Concept of Business Environment</a:t>
            </a:r>
            <a:br>
              <a:rPr lang="en-IN" sz="1800" dirty="0">
                <a:effectLst/>
                <a:latin typeface="Calibri" panose="020F0502020204030204" pitchFamily="34" charset="0"/>
                <a:ea typeface="Calibri" panose="020F0502020204030204" pitchFamily="34" charset="0"/>
                <a:cs typeface="Times New Roman" panose="02020603050405020304" pitchFamily="18" charset="0"/>
              </a:rPr>
            </a:br>
            <a:endParaRPr lang="en-IN" dirty="0"/>
          </a:p>
        </p:txBody>
      </p:sp>
      <p:sp>
        <p:nvSpPr>
          <p:cNvPr id="3" name="Content Placeholder 2">
            <a:extLst>
              <a:ext uri="{FF2B5EF4-FFF2-40B4-BE49-F238E27FC236}">
                <a16:creationId xmlns:a16="http://schemas.microsoft.com/office/drawing/2014/main" id="{DC9A98E5-43D6-1020-51FF-DF78749D532A}"/>
              </a:ext>
            </a:extLst>
          </p:cNvPr>
          <p:cNvSpPr>
            <a:spLocks noGrp="1"/>
          </p:cNvSpPr>
          <p:nvPr>
            <p:ph idx="1"/>
          </p:nvPr>
        </p:nvSpPr>
        <p:spPr>
          <a:xfrm>
            <a:off x="1186927" y="1359750"/>
            <a:ext cx="10058400" cy="3760891"/>
          </a:xfrm>
        </p:spPr>
        <p:txBody>
          <a:bodyPr>
            <a:noAutofit/>
          </a:bodyPr>
          <a:lstStyle/>
          <a:p>
            <a:pPr marL="0" indent="0">
              <a:buNone/>
            </a:pPr>
            <a:endParaRPr lang="en-US" sz="2400" dirty="0">
              <a:latin typeface="Cambria" panose="02040503050406030204" pitchFamily="18" charset="0"/>
              <a:ea typeface="Cambria" panose="02040503050406030204" pitchFamily="18" charset="0"/>
            </a:endParaRPr>
          </a:p>
          <a:p>
            <a:pPr marL="0" indent="0">
              <a:buNone/>
            </a:pPr>
            <a:r>
              <a:rPr lang="en-US" sz="2400" dirty="0">
                <a:latin typeface="Cambria" panose="02040503050406030204" pitchFamily="18" charset="0"/>
                <a:ea typeface="Cambria" panose="02040503050406030204" pitchFamily="18" charset="0"/>
              </a:rPr>
              <a:t>1</a:t>
            </a:r>
            <a:r>
              <a:rPr lang="en-US" sz="2400" dirty="0">
                <a:solidFill>
                  <a:schemeClr val="tx1"/>
                </a:solidFill>
                <a:latin typeface="Cambria" panose="02040503050406030204" pitchFamily="18" charset="0"/>
                <a:ea typeface="Cambria" panose="02040503050406030204" pitchFamily="18" charset="0"/>
              </a:rPr>
              <a:t>. </a:t>
            </a:r>
            <a:r>
              <a:rPr lang="en-US" sz="2400" b="1" dirty="0">
                <a:solidFill>
                  <a:schemeClr val="tx1"/>
                </a:solidFill>
                <a:latin typeface="Cambria" panose="02040503050406030204" pitchFamily="18" charset="0"/>
                <a:ea typeface="Cambria" panose="02040503050406030204" pitchFamily="18" charset="0"/>
              </a:rPr>
              <a:t>Dynamic Interaction and Context</a:t>
            </a:r>
            <a:r>
              <a:rPr lang="en-US" sz="2400" dirty="0">
                <a:solidFill>
                  <a:schemeClr val="tx1"/>
                </a:solidFill>
                <a:latin typeface="Cambria" panose="02040503050406030204" pitchFamily="18" charset="0"/>
                <a:ea typeface="Cambria" panose="02040503050406030204" pitchFamily="18" charset="0"/>
              </a:rPr>
              <a:t>:</a:t>
            </a:r>
          </a:p>
          <a:p>
            <a:pPr marL="0" indent="0">
              <a:buNone/>
            </a:pPr>
            <a:r>
              <a:rPr lang="en-US" sz="2400" dirty="0">
                <a:solidFill>
                  <a:schemeClr val="tx1"/>
                </a:solidFill>
                <a:latin typeface="Cambria" panose="02040503050406030204" pitchFamily="18" charset="0"/>
                <a:ea typeface="Cambria" panose="02040503050406030204" pitchFamily="18" charset="0"/>
              </a:rPr>
              <a:t>   - Living beings and businesses exist within dynamic environments.</a:t>
            </a:r>
          </a:p>
          <a:p>
            <a:pPr marL="0" indent="0">
              <a:buNone/>
            </a:pPr>
            <a:r>
              <a:rPr lang="en-US" sz="2400" dirty="0">
                <a:solidFill>
                  <a:schemeClr val="tx1"/>
                </a:solidFill>
                <a:latin typeface="Cambria" panose="02040503050406030204" pitchFamily="18" charset="0"/>
                <a:ea typeface="Cambria" panose="02040503050406030204" pitchFamily="18" charset="0"/>
              </a:rPr>
              <a:t>   - Interactions, including family, friends, and man-made structures, shape the context for both individuals and businesses.</a:t>
            </a:r>
          </a:p>
          <a:p>
            <a:pPr marL="0" indent="0">
              <a:buNone/>
            </a:pPr>
            <a:r>
              <a:rPr lang="en-US" sz="2400" dirty="0">
                <a:solidFill>
                  <a:schemeClr val="tx1"/>
                </a:solidFill>
                <a:latin typeface="Cambria" panose="02040503050406030204" pitchFamily="18" charset="0"/>
                <a:ea typeface="Cambria" panose="02040503050406030204" pitchFamily="18" charset="0"/>
              </a:rPr>
              <a:t>2. </a:t>
            </a:r>
            <a:r>
              <a:rPr lang="en-US" sz="2400" b="1" dirty="0">
                <a:solidFill>
                  <a:schemeClr val="tx1"/>
                </a:solidFill>
                <a:latin typeface="Cambria" panose="02040503050406030204" pitchFamily="18" charset="0"/>
                <a:ea typeface="Cambria" panose="02040503050406030204" pitchFamily="18" charset="0"/>
              </a:rPr>
              <a:t>Adaptation for Success:</a:t>
            </a:r>
          </a:p>
          <a:p>
            <a:pPr marL="0" indent="0">
              <a:buNone/>
            </a:pPr>
            <a:r>
              <a:rPr lang="en-US" sz="2400" dirty="0">
                <a:solidFill>
                  <a:schemeClr val="tx1"/>
                </a:solidFill>
                <a:latin typeface="Cambria" panose="02040503050406030204" pitchFamily="18" charset="0"/>
                <a:ea typeface="Cambria" panose="02040503050406030204" pitchFamily="18" charset="0"/>
              </a:rPr>
              <a:t>   - Business success hinges on active adaptation to the environment.</a:t>
            </a:r>
          </a:p>
          <a:p>
            <a:pPr marL="0" indent="0">
              <a:buNone/>
            </a:pPr>
            <a:r>
              <a:rPr lang="en-US" sz="2400" dirty="0">
                <a:solidFill>
                  <a:schemeClr val="tx1"/>
                </a:solidFill>
                <a:latin typeface="Cambria" panose="02040503050406030204" pitchFamily="18" charset="0"/>
                <a:ea typeface="Cambria" panose="02040503050406030204" pitchFamily="18" charset="0"/>
              </a:rPr>
              <a:t>   - Recognizing and responding to external factors, such as policy changes and technological advancements, is crucial for survival and prosperity.</a:t>
            </a:r>
            <a:endParaRPr lang="en-IN" sz="2400" dirty="0">
              <a:solidFill>
                <a:schemeClr val="tx1"/>
              </a:solidFill>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5716211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52F7A1-961A-5FF0-043D-4261E410729C}"/>
              </a:ext>
            </a:extLst>
          </p:cNvPr>
          <p:cNvSpPr>
            <a:spLocks noGrp="1"/>
          </p:cNvSpPr>
          <p:nvPr>
            <p:ph type="title"/>
          </p:nvPr>
        </p:nvSpPr>
        <p:spPr/>
        <p:txBody>
          <a:bodyPr>
            <a:normAutofit/>
          </a:bodyPr>
          <a:lstStyle/>
          <a:p>
            <a:r>
              <a:rPr lang="en-IN" sz="3600" b="1" u="sng" dirty="0">
                <a:solidFill>
                  <a:schemeClr val="tx1"/>
                </a:solidFill>
                <a:latin typeface="Times New Roman" panose="02020603050405020304" pitchFamily="18" charset="0"/>
                <a:cs typeface="Times New Roman" panose="02020603050405020304" pitchFamily="18" charset="0"/>
              </a:rPr>
              <a:t>Economic Factors</a:t>
            </a:r>
          </a:p>
        </p:txBody>
      </p:sp>
      <p:sp>
        <p:nvSpPr>
          <p:cNvPr id="3" name="Content Placeholder 2">
            <a:extLst>
              <a:ext uri="{FF2B5EF4-FFF2-40B4-BE49-F238E27FC236}">
                <a16:creationId xmlns:a16="http://schemas.microsoft.com/office/drawing/2014/main" id="{BD4D2D0F-D928-AC79-78AF-DAF8387BDA57}"/>
              </a:ext>
            </a:extLst>
          </p:cNvPr>
          <p:cNvSpPr>
            <a:spLocks noGrp="1"/>
          </p:cNvSpPr>
          <p:nvPr>
            <p:ph idx="1"/>
          </p:nvPr>
        </p:nvSpPr>
        <p:spPr/>
        <p:txBody>
          <a:bodyPr>
            <a:normAutofit fontScale="92500" lnSpcReduction="10000"/>
          </a:bodyPr>
          <a:lstStyle/>
          <a:p>
            <a:r>
              <a:rPr lang="en-US" sz="2400" dirty="0">
                <a:solidFill>
                  <a:schemeClr val="tx1"/>
                </a:solidFill>
                <a:latin typeface="Cambria" panose="02040503050406030204" pitchFamily="18" charset="0"/>
                <a:ea typeface="Cambria" panose="02040503050406030204" pitchFamily="18" charset="0"/>
              </a:rPr>
              <a:t>1. </a:t>
            </a:r>
            <a:r>
              <a:rPr lang="en-US" sz="2400" b="1" dirty="0">
                <a:solidFill>
                  <a:schemeClr val="tx1"/>
                </a:solidFill>
                <a:latin typeface="Cambria" panose="02040503050406030204" pitchFamily="18" charset="0"/>
                <a:ea typeface="Cambria" panose="02040503050406030204" pitchFamily="18" charset="0"/>
              </a:rPr>
              <a:t>Demand Force and Competitive Force:</a:t>
            </a:r>
          </a:p>
          <a:p>
            <a:r>
              <a:rPr lang="en-US" sz="2400" dirty="0">
                <a:solidFill>
                  <a:schemeClr val="tx1"/>
                </a:solidFill>
                <a:latin typeface="Cambria" panose="02040503050406030204" pitchFamily="18" charset="0"/>
                <a:ea typeface="Cambria" panose="02040503050406030204" pitchFamily="18" charset="0"/>
              </a:rPr>
              <a:t>   - Economic forces affecting businesses are categorized into Demand Force and Competitive Force.</a:t>
            </a:r>
          </a:p>
          <a:p>
            <a:endParaRPr lang="en-US" sz="2400" dirty="0">
              <a:solidFill>
                <a:schemeClr val="tx1"/>
              </a:solidFill>
              <a:latin typeface="Cambria" panose="02040503050406030204" pitchFamily="18" charset="0"/>
              <a:ea typeface="Cambria" panose="02040503050406030204" pitchFamily="18" charset="0"/>
            </a:endParaRPr>
          </a:p>
          <a:p>
            <a:r>
              <a:rPr lang="en-US" sz="2400" dirty="0">
                <a:solidFill>
                  <a:schemeClr val="tx1"/>
                </a:solidFill>
                <a:latin typeface="Cambria" panose="02040503050406030204" pitchFamily="18" charset="0"/>
                <a:ea typeface="Cambria" panose="02040503050406030204" pitchFamily="18" charset="0"/>
              </a:rPr>
              <a:t>2. </a:t>
            </a:r>
            <a:r>
              <a:rPr lang="en-US" sz="2400" b="1" dirty="0">
                <a:solidFill>
                  <a:schemeClr val="tx1"/>
                </a:solidFill>
                <a:latin typeface="Cambria" panose="02040503050406030204" pitchFamily="18" charset="0"/>
                <a:ea typeface="Cambria" panose="02040503050406030204" pitchFamily="18" charset="0"/>
              </a:rPr>
              <a:t>Demand Force</a:t>
            </a:r>
            <a:r>
              <a:rPr lang="en-US" sz="2400" dirty="0">
                <a:solidFill>
                  <a:schemeClr val="tx1"/>
                </a:solidFill>
                <a:latin typeface="Cambria" panose="02040503050406030204" pitchFamily="18" charset="0"/>
                <a:ea typeface="Cambria" panose="02040503050406030204" pitchFamily="18" charset="0"/>
              </a:rPr>
              <a:t>:</a:t>
            </a:r>
          </a:p>
          <a:p>
            <a:r>
              <a:rPr lang="en-US" sz="2400" dirty="0">
                <a:solidFill>
                  <a:schemeClr val="tx1"/>
                </a:solidFill>
                <a:latin typeface="Cambria" panose="02040503050406030204" pitchFamily="18" charset="0"/>
                <a:ea typeface="Cambria" panose="02040503050406030204" pitchFamily="18" charset="0"/>
              </a:rPr>
              <a:t>   - Business survival and success depend on having adequate demand for products.</a:t>
            </a:r>
          </a:p>
          <a:p>
            <a:r>
              <a:rPr lang="en-US" sz="2400" dirty="0">
                <a:solidFill>
                  <a:schemeClr val="tx1"/>
                </a:solidFill>
                <a:latin typeface="Cambria" panose="02040503050406030204" pitchFamily="18" charset="0"/>
                <a:ea typeface="Cambria" panose="02040503050406030204" pitchFamily="18" charset="0"/>
              </a:rPr>
              <a:t>   - Customer ability and willingness to buy are influenced by total income, taxes, and individual savings.</a:t>
            </a:r>
          </a:p>
          <a:p>
            <a:endParaRPr lang="en-US" dirty="0"/>
          </a:p>
        </p:txBody>
      </p:sp>
    </p:spTree>
    <p:extLst>
      <p:ext uri="{BB962C8B-B14F-4D97-AF65-F5344CB8AC3E}">
        <p14:creationId xmlns:p14="http://schemas.microsoft.com/office/powerpoint/2010/main" val="22421713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52F7A1-961A-5FF0-043D-4261E410729C}"/>
              </a:ext>
            </a:extLst>
          </p:cNvPr>
          <p:cNvSpPr>
            <a:spLocks noGrp="1"/>
          </p:cNvSpPr>
          <p:nvPr>
            <p:ph type="title"/>
          </p:nvPr>
        </p:nvSpPr>
        <p:spPr/>
        <p:txBody>
          <a:bodyPr>
            <a:normAutofit/>
          </a:bodyPr>
          <a:lstStyle/>
          <a:p>
            <a:r>
              <a:rPr lang="en-IN" sz="3600" b="1" u="sng" dirty="0">
                <a:solidFill>
                  <a:schemeClr val="tx1"/>
                </a:solidFill>
                <a:latin typeface="Times New Roman" panose="02020603050405020304" pitchFamily="18" charset="0"/>
                <a:cs typeface="Times New Roman" panose="02020603050405020304" pitchFamily="18" charset="0"/>
              </a:rPr>
              <a:t>Economic Factors</a:t>
            </a:r>
          </a:p>
        </p:txBody>
      </p:sp>
      <p:sp>
        <p:nvSpPr>
          <p:cNvPr id="3" name="Content Placeholder 2">
            <a:extLst>
              <a:ext uri="{FF2B5EF4-FFF2-40B4-BE49-F238E27FC236}">
                <a16:creationId xmlns:a16="http://schemas.microsoft.com/office/drawing/2014/main" id="{BD4D2D0F-D928-AC79-78AF-DAF8387BDA57}"/>
              </a:ext>
            </a:extLst>
          </p:cNvPr>
          <p:cNvSpPr>
            <a:spLocks noGrp="1"/>
          </p:cNvSpPr>
          <p:nvPr>
            <p:ph idx="1"/>
          </p:nvPr>
        </p:nvSpPr>
        <p:spPr/>
        <p:txBody>
          <a:bodyPr>
            <a:normAutofit fontScale="92500" lnSpcReduction="20000"/>
          </a:bodyPr>
          <a:lstStyle/>
          <a:p>
            <a:pPr marL="0" indent="0">
              <a:buNone/>
            </a:pPr>
            <a:r>
              <a:rPr lang="en-US" dirty="0"/>
              <a:t> </a:t>
            </a:r>
            <a:r>
              <a:rPr lang="en-US" sz="2400" dirty="0">
                <a:solidFill>
                  <a:schemeClr val="tx1"/>
                </a:solidFill>
                <a:latin typeface="Cambria" panose="02040503050406030204" pitchFamily="18" charset="0"/>
                <a:ea typeface="Cambria" panose="02040503050406030204" pitchFamily="18" charset="0"/>
              </a:rPr>
              <a:t>3. </a:t>
            </a:r>
            <a:r>
              <a:rPr lang="en-US" sz="2400" b="1" dirty="0">
                <a:solidFill>
                  <a:schemeClr val="tx1"/>
                </a:solidFill>
                <a:latin typeface="Cambria" panose="02040503050406030204" pitchFamily="18" charset="0"/>
                <a:ea typeface="Cambria" panose="02040503050406030204" pitchFamily="18" charset="0"/>
              </a:rPr>
              <a:t>Factors Affecting Demand:</a:t>
            </a:r>
          </a:p>
          <a:p>
            <a:r>
              <a:rPr lang="en-US" sz="2400" dirty="0">
                <a:solidFill>
                  <a:schemeClr val="tx1"/>
                </a:solidFill>
                <a:latin typeface="Cambria" panose="02040503050406030204" pitchFamily="18" charset="0"/>
                <a:ea typeface="Cambria" panose="02040503050406030204" pitchFamily="18" charset="0"/>
              </a:rPr>
              <a:t>   - Increase in taxes reduces demand.</a:t>
            </a:r>
          </a:p>
          <a:p>
            <a:r>
              <a:rPr lang="en-US" sz="2400" dirty="0">
                <a:solidFill>
                  <a:schemeClr val="tx1"/>
                </a:solidFill>
                <a:latin typeface="Cambria" panose="02040503050406030204" pitchFamily="18" charset="0"/>
                <a:ea typeface="Cambria" panose="02040503050406030204" pitchFamily="18" charset="0"/>
              </a:rPr>
              <a:t>   - Individual attitudes towards saving impact demand.</a:t>
            </a:r>
          </a:p>
          <a:p>
            <a:r>
              <a:rPr lang="en-US" sz="2400" dirty="0">
                <a:solidFill>
                  <a:schemeClr val="tx1"/>
                </a:solidFill>
                <a:latin typeface="Cambria" panose="02040503050406030204" pitchFamily="18" charset="0"/>
                <a:ea typeface="Cambria" panose="02040503050406030204" pitchFamily="18" charset="0"/>
              </a:rPr>
              <a:t>   - Changes in commodity prices and expectations of future changes affect demand.</a:t>
            </a:r>
          </a:p>
          <a:p>
            <a:endParaRPr lang="en-US" sz="2400" dirty="0">
              <a:solidFill>
                <a:schemeClr val="tx1"/>
              </a:solidFill>
              <a:latin typeface="Cambria" panose="02040503050406030204" pitchFamily="18" charset="0"/>
              <a:ea typeface="Cambria" panose="02040503050406030204" pitchFamily="18" charset="0"/>
            </a:endParaRPr>
          </a:p>
          <a:p>
            <a:r>
              <a:rPr lang="en-US" sz="2400" dirty="0">
                <a:solidFill>
                  <a:schemeClr val="tx1"/>
                </a:solidFill>
                <a:latin typeface="Cambria" panose="02040503050406030204" pitchFamily="18" charset="0"/>
                <a:ea typeface="Cambria" panose="02040503050406030204" pitchFamily="18" charset="0"/>
              </a:rPr>
              <a:t>4. </a:t>
            </a:r>
            <a:r>
              <a:rPr lang="en-US" sz="2400" b="1" dirty="0">
                <a:solidFill>
                  <a:schemeClr val="tx1"/>
                </a:solidFill>
                <a:latin typeface="Cambria" panose="02040503050406030204" pitchFamily="18" charset="0"/>
                <a:ea typeface="Cambria" panose="02040503050406030204" pitchFamily="18" charset="0"/>
              </a:rPr>
              <a:t>Competitive Force:</a:t>
            </a:r>
          </a:p>
          <a:p>
            <a:r>
              <a:rPr lang="en-US" sz="2400" dirty="0">
                <a:solidFill>
                  <a:schemeClr val="tx1"/>
                </a:solidFill>
                <a:latin typeface="Cambria" panose="02040503050406030204" pitchFamily="18" charset="0"/>
                <a:ea typeface="Cambria" panose="02040503050406030204" pitchFamily="18" charset="0"/>
              </a:rPr>
              <a:t>   - Price cutting, advertisement, product differentiation, marketing strategies, and consumer service are competitive tools.</a:t>
            </a:r>
          </a:p>
          <a:p>
            <a:endParaRPr lang="en-US" dirty="0"/>
          </a:p>
        </p:txBody>
      </p:sp>
    </p:spTree>
    <p:extLst>
      <p:ext uri="{BB962C8B-B14F-4D97-AF65-F5344CB8AC3E}">
        <p14:creationId xmlns:p14="http://schemas.microsoft.com/office/powerpoint/2010/main" val="27571957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52F7A1-961A-5FF0-043D-4261E410729C}"/>
              </a:ext>
            </a:extLst>
          </p:cNvPr>
          <p:cNvSpPr>
            <a:spLocks noGrp="1"/>
          </p:cNvSpPr>
          <p:nvPr>
            <p:ph type="title"/>
          </p:nvPr>
        </p:nvSpPr>
        <p:spPr/>
        <p:txBody>
          <a:bodyPr>
            <a:normAutofit/>
          </a:bodyPr>
          <a:lstStyle/>
          <a:p>
            <a:r>
              <a:rPr lang="en-IN" sz="3600" b="1" u="sng" dirty="0">
                <a:solidFill>
                  <a:schemeClr val="tx1"/>
                </a:solidFill>
                <a:latin typeface="Times New Roman" panose="02020603050405020304" pitchFamily="18" charset="0"/>
                <a:cs typeface="Times New Roman" panose="02020603050405020304" pitchFamily="18" charset="0"/>
              </a:rPr>
              <a:t>Economic Factors</a:t>
            </a:r>
          </a:p>
        </p:txBody>
      </p:sp>
      <p:sp>
        <p:nvSpPr>
          <p:cNvPr id="3" name="Content Placeholder 2">
            <a:extLst>
              <a:ext uri="{FF2B5EF4-FFF2-40B4-BE49-F238E27FC236}">
                <a16:creationId xmlns:a16="http://schemas.microsoft.com/office/drawing/2014/main" id="{BD4D2D0F-D928-AC79-78AF-DAF8387BDA57}"/>
              </a:ext>
            </a:extLst>
          </p:cNvPr>
          <p:cNvSpPr>
            <a:spLocks noGrp="1"/>
          </p:cNvSpPr>
          <p:nvPr>
            <p:ph idx="1"/>
          </p:nvPr>
        </p:nvSpPr>
        <p:spPr/>
        <p:txBody>
          <a:bodyPr>
            <a:normAutofit fontScale="55000" lnSpcReduction="20000"/>
          </a:bodyPr>
          <a:lstStyle/>
          <a:p>
            <a:pPr marL="0" indent="0">
              <a:buNone/>
            </a:pPr>
            <a:r>
              <a:rPr lang="en-US" dirty="0">
                <a:solidFill>
                  <a:schemeClr val="tx1"/>
                </a:solidFill>
              </a:rPr>
              <a:t> </a:t>
            </a:r>
            <a:r>
              <a:rPr lang="en-US" sz="2800" dirty="0">
                <a:solidFill>
                  <a:schemeClr val="tx1"/>
                </a:solidFill>
                <a:latin typeface="Cambria" panose="02040503050406030204" pitchFamily="18" charset="0"/>
                <a:ea typeface="Cambria" panose="02040503050406030204" pitchFamily="18" charset="0"/>
              </a:rPr>
              <a:t>5. </a:t>
            </a:r>
            <a:r>
              <a:rPr lang="en-US" sz="2800" b="1" dirty="0">
                <a:solidFill>
                  <a:schemeClr val="tx1"/>
                </a:solidFill>
                <a:latin typeface="Cambria" panose="02040503050406030204" pitchFamily="18" charset="0"/>
                <a:ea typeface="Cambria" panose="02040503050406030204" pitchFamily="18" charset="0"/>
              </a:rPr>
              <a:t>Price Cutting:</a:t>
            </a:r>
          </a:p>
          <a:p>
            <a:r>
              <a:rPr lang="en-US" sz="2800" dirty="0">
                <a:solidFill>
                  <a:schemeClr val="tx1"/>
                </a:solidFill>
                <a:latin typeface="Cambria" panose="02040503050406030204" pitchFamily="18" charset="0"/>
                <a:ea typeface="Cambria" panose="02040503050406030204" pitchFamily="18" charset="0"/>
              </a:rPr>
              <a:t>   - Should be adopted cautiously to avoid price wars and profit reduction.</a:t>
            </a:r>
          </a:p>
          <a:p>
            <a:pPr marL="0" indent="0">
              <a:buNone/>
            </a:pPr>
            <a:r>
              <a:rPr lang="en-US" sz="2800" dirty="0">
                <a:solidFill>
                  <a:schemeClr val="tx1"/>
                </a:solidFill>
                <a:latin typeface="Cambria" panose="02040503050406030204" pitchFamily="18" charset="0"/>
                <a:ea typeface="Cambria" panose="02040503050406030204" pitchFamily="18" charset="0"/>
              </a:rPr>
              <a:t> 6. </a:t>
            </a:r>
            <a:r>
              <a:rPr lang="en-US" sz="2800" b="1" dirty="0">
                <a:solidFill>
                  <a:schemeClr val="tx1"/>
                </a:solidFill>
                <a:latin typeface="Cambria" panose="02040503050406030204" pitchFamily="18" charset="0"/>
                <a:ea typeface="Cambria" panose="02040503050406030204" pitchFamily="18" charset="0"/>
              </a:rPr>
              <a:t>Advertisement:</a:t>
            </a:r>
          </a:p>
          <a:p>
            <a:r>
              <a:rPr lang="en-US" sz="2800" dirty="0">
                <a:solidFill>
                  <a:schemeClr val="tx1"/>
                </a:solidFill>
                <a:latin typeface="Cambria" panose="02040503050406030204" pitchFamily="18" charset="0"/>
                <a:ea typeface="Cambria" panose="02040503050406030204" pitchFamily="18" charset="0"/>
              </a:rPr>
              <a:t>   - Powerful tool for persuading consumers; effective in monopolistic competition.</a:t>
            </a:r>
          </a:p>
          <a:p>
            <a:r>
              <a:rPr lang="en-US" sz="2800" dirty="0">
                <a:solidFill>
                  <a:schemeClr val="tx1"/>
                </a:solidFill>
                <a:latin typeface="Cambria" panose="02040503050406030204" pitchFamily="18" charset="0"/>
                <a:ea typeface="Cambria" panose="02040503050406030204" pitchFamily="18" charset="0"/>
              </a:rPr>
              <a:t>7. </a:t>
            </a:r>
            <a:r>
              <a:rPr lang="en-US" sz="2800" b="1" dirty="0">
                <a:solidFill>
                  <a:schemeClr val="tx1"/>
                </a:solidFill>
                <a:latin typeface="Cambria" panose="02040503050406030204" pitchFamily="18" charset="0"/>
                <a:ea typeface="Cambria" panose="02040503050406030204" pitchFamily="18" charset="0"/>
              </a:rPr>
              <a:t>Product Differentiation</a:t>
            </a:r>
            <a:r>
              <a:rPr lang="en-US" sz="2800" dirty="0">
                <a:solidFill>
                  <a:schemeClr val="tx1"/>
                </a:solidFill>
                <a:latin typeface="Cambria" panose="02040503050406030204" pitchFamily="18" charset="0"/>
                <a:ea typeface="Cambria" panose="02040503050406030204" pitchFamily="18" charset="0"/>
              </a:rPr>
              <a:t>:</a:t>
            </a:r>
          </a:p>
          <a:p>
            <a:r>
              <a:rPr lang="en-US" sz="2800" dirty="0">
                <a:solidFill>
                  <a:schemeClr val="tx1"/>
                </a:solidFill>
                <a:latin typeface="Cambria" panose="02040503050406030204" pitchFamily="18" charset="0"/>
                <a:ea typeface="Cambria" panose="02040503050406030204" pitchFamily="18" charset="0"/>
              </a:rPr>
              <a:t>   - Firms seek competitive strength through unique design, color, packaging, and features.</a:t>
            </a:r>
          </a:p>
          <a:p>
            <a:r>
              <a:rPr lang="en-US" sz="2800" dirty="0">
                <a:solidFill>
                  <a:schemeClr val="tx1"/>
                </a:solidFill>
                <a:latin typeface="Cambria" panose="02040503050406030204" pitchFamily="18" charset="0"/>
                <a:ea typeface="Cambria" panose="02040503050406030204" pitchFamily="18" charset="0"/>
              </a:rPr>
              <a:t>8. </a:t>
            </a:r>
            <a:r>
              <a:rPr lang="en-US" sz="2800" b="1" dirty="0">
                <a:solidFill>
                  <a:schemeClr val="tx1"/>
                </a:solidFill>
                <a:latin typeface="Cambria" panose="02040503050406030204" pitchFamily="18" charset="0"/>
                <a:ea typeface="Cambria" panose="02040503050406030204" pitchFamily="18" charset="0"/>
              </a:rPr>
              <a:t>Marketing Strategies and Consumer Service:</a:t>
            </a:r>
          </a:p>
          <a:p>
            <a:r>
              <a:rPr lang="en-US" sz="2800" dirty="0">
                <a:solidFill>
                  <a:schemeClr val="tx1"/>
                </a:solidFill>
                <a:latin typeface="Cambria" panose="02040503050406030204" pitchFamily="18" charset="0"/>
                <a:ea typeface="Cambria" panose="02040503050406030204" pitchFamily="18" charset="0"/>
              </a:rPr>
              <a:t>   - Various marketing strategies such as installment systems, credit systems, and hire-purchase target diverse market segments.</a:t>
            </a:r>
          </a:p>
          <a:p>
            <a:r>
              <a:rPr lang="en-US" sz="2800" dirty="0">
                <a:solidFill>
                  <a:schemeClr val="tx1"/>
                </a:solidFill>
                <a:latin typeface="Cambria" panose="02040503050406030204" pitchFamily="18" charset="0"/>
                <a:ea typeface="Cambria" panose="02040503050406030204" pitchFamily="18" charset="0"/>
              </a:rPr>
              <a:t>   - Consumer services like free delivery, quick service, and guarantees enhance product demand</a:t>
            </a:r>
          </a:p>
          <a:p>
            <a:endParaRPr lang="en-US" dirty="0"/>
          </a:p>
          <a:p>
            <a:endParaRPr lang="en-US" dirty="0"/>
          </a:p>
        </p:txBody>
      </p:sp>
    </p:spTree>
    <p:extLst>
      <p:ext uri="{BB962C8B-B14F-4D97-AF65-F5344CB8AC3E}">
        <p14:creationId xmlns:p14="http://schemas.microsoft.com/office/powerpoint/2010/main" val="41410012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73EC7A-1DF4-C975-4C07-B52CFFF298C1}"/>
              </a:ext>
            </a:extLst>
          </p:cNvPr>
          <p:cNvSpPr>
            <a:spLocks noGrp="1"/>
          </p:cNvSpPr>
          <p:nvPr>
            <p:ph type="title"/>
          </p:nvPr>
        </p:nvSpPr>
        <p:spPr/>
        <p:txBody>
          <a:bodyPr>
            <a:normAutofit/>
          </a:bodyPr>
          <a:lstStyle/>
          <a:p>
            <a:r>
              <a:rPr lang="en-IN" sz="3600" b="1" u="sng" dirty="0">
                <a:solidFill>
                  <a:schemeClr val="tx1"/>
                </a:solidFill>
                <a:latin typeface="Cambria" panose="02040503050406030204" pitchFamily="18" charset="0"/>
                <a:ea typeface="Cambria" panose="02040503050406030204" pitchFamily="18" charset="0"/>
              </a:rPr>
              <a:t>Geological and Ecological Factors</a:t>
            </a:r>
          </a:p>
        </p:txBody>
      </p:sp>
      <p:sp>
        <p:nvSpPr>
          <p:cNvPr id="3" name="Content Placeholder 2">
            <a:extLst>
              <a:ext uri="{FF2B5EF4-FFF2-40B4-BE49-F238E27FC236}">
                <a16:creationId xmlns:a16="http://schemas.microsoft.com/office/drawing/2014/main" id="{693A3FC7-3B6D-3356-A9E1-482E27752EA2}"/>
              </a:ext>
            </a:extLst>
          </p:cNvPr>
          <p:cNvSpPr>
            <a:spLocks noGrp="1"/>
          </p:cNvSpPr>
          <p:nvPr>
            <p:ph idx="1"/>
          </p:nvPr>
        </p:nvSpPr>
        <p:spPr/>
        <p:txBody>
          <a:bodyPr>
            <a:normAutofit fontScale="47500" lnSpcReduction="20000"/>
          </a:bodyPr>
          <a:lstStyle/>
          <a:p>
            <a:pPr marL="0" indent="0">
              <a:buNone/>
            </a:pPr>
            <a:r>
              <a:rPr lang="en-US" sz="3800" b="1" dirty="0">
                <a:solidFill>
                  <a:schemeClr val="tx1"/>
                </a:solidFill>
                <a:latin typeface="Cambria" panose="02040503050406030204" pitchFamily="18" charset="0"/>
                <a:ea typeface="Cambria" panose="02040503050406030204" pitchFamily="18" charset="0"/>
              </a:rPr>
              <a:t>Geographical Environment</a:t>
            </a:r>
            <a:r>
              <a:rPr lang="en-US" sz="3800" dirty="0">
                <a:solidFill>
                  <a:schemeClr val="tx1"/>
                </a:solidFill>
                <a:latin typeface="Cambria" panose="02040503050406030204" pitchFamily="18" charset="0"/>
                <a:ea typeface="Cambria" panose="02040503050406030204" pitchFamily="18" charset="0"/>
              </a:rPr>
              <a:t>:</a:t>
            </a:r>
          </a:p>
          <a:p>
            <a:r>
              <a:rPr lang="en-US" sz="3800" dirty="0">
                <a:solidFill>
                  <a:schemeClr val="tx1"/>
                </a:solidFill>
                <a:latin typeface="Cambria" panose="02040503050406030204" pitchFamily="18" charset="0"/>
                <a:ea typeface="Cambria" panose="02040503050406030204" pitchFamily="18" charset="0"/>
              </a:rPr>
              <a:t>1. </a:t>
            </a:r>
            <a:r>
              <a:rPr lang="en-US" sz="3800" b="1" dirty="0">
                <a:solidFill>
                  <a:schemeClr val="tx1"/>
                </a:solidFill>
                <a:latin typeface="Cambria" panose="02040503050406030204" pitchFamily="18" charset="0"/>
                <a:ea typeface="Cambria" panose="02040503050406030204" pitchFamily="18" charset="0"/>
              </a:rPr>
              <a:t>Influence on Industries and Business:</a:t>
            </a:r>
          </a:p>
          <a:p>
            <a:r>
              <a:rPr lang="en-US" sz="3800" dirty="0">
                <a:solidFill>
                  <a:schemeClr val="tx1"/>
                </a:solidFill>
                <a:latin typeface="Cambria" panose="02040503050406030204" pitchFamily="18" charset="0"/>
                <a:ea typeface="Cambria" panose="02040503050406030204" pitchFamily="18" charset="0"/>
              </a:rPr>
              <a:t>   - Geographical conditions significantly impact the type of industries and businesses in a region.</a:t>
            </a:r>
          </a:p>
          <a:p>
            <a:pPr marL="0" indent="0">
              <a:buNone/>
            </a:pPr>
            <a:r>
              <a:rPr lang="en-US" sz="3800" dirty="0">
                <a:solidFill>
                  <a:schemeClr val="tx1"/>
                </a:solidFill>
                <a:latin typeface="Cambria" panose="02040503050406030204" pitchFamily="18" charset="0"/>
                <a:ea typeface="Cambria" panose="02040503050406030204" pitchFamily="18" charset="0"/>
              </a:rPr>
              <a:t>2. </a:t>
            </a:r>
            <a:r>
              <a:rPr lang="en-US" sz="3800" b="1" dirty="0">
                <a:solidFill>
                  <a:schemeClr val="tx1"/>
                </a:solidFill>
                <a:latin typeface="Cambria" panose="02040503050406030204" pitchFamily="18" charset="0"/>
                <a:ea typeface="Cambria" panose="02040503050406030204" pitchFamily="18" charset="0"/>
              </a:rPr>
              <a:t>Similar Tastes and Preferences:</a:t>
            </a:r>
          </a:p>
          <a:p>
            <a:r>
              <a:rPr lang="en-US" sz="3800" dirty="0">
                <a:solidFill>
                  <a:schemeClr val="tx1"/>
                </a:solidFill>
                <a:latin typeface="Cambria" panose="02040503050406030204" pitchFamily="18" charset="0"/>
                <a:ea typeface="Cambria" panose="02040503050406030204" pitchFamily="18" charset="0"/>
              </a:rPr>
              <a:t>   - People in a specific geographical region generally share similar tastes, preferences, and requirements.</a:t>
            </a:r>
          </a:p>
          <a:p>
            <a:pPr marL="0" indent="0">
              <a:buNone/>
            </a:pPr>
            <a:r>
              <a:rPr lang="en-US" sz="3800" dirty="0">
                <a:solidFill>
                  <a:schemeClr val="tx1"/>
                </a:solidFill>
                <a:latin typeface="Cambria" panose="02040503050406030204" pitchFamily="18" charset="0"/>
                <a:ea typeface="Cambria" panose="02040503050406030204" pitchFamily="18" charset="0"/>
              </a:rPr>
              <a:t>3. </a:t>
            </a:r>
            <a:r>
              <a:rPr lang="en-US" sz="3800" b="1" dirty="0">
                <a:solidFill>
                  <a:schemeClr val="tx1"/>
                </a:solidFill>
                <a:latin typeface="Cambria" panose="02040503050406030204" pitchFamily="18" charset="0"/>
                <a:ea typeface="Cambria" panose="02040503050406030204" pitchFamily="18" charset="0"/>
              </a:rPr>
              <a:t>Factors Influencing Living Conditions:</a:t>
            </a:r>
          </a:p>
          <a:p>
            <a:r>
              <a:rPr lang="en-US" sz="3800" dirty="0">
                <a:solidFill>
                  <a:schemeClr val="tx1"/>
                </a:solidFill>
                <a:latin typeface="Cambria" panose="02040503050406030204" pitchFamily="18" charset="0"/>
                <a:ea typeface="Cambria" panose="02040503050406030204" pitchFamily="18" charset="0"/>
              </a:rPr>
              <a:t>   - Geographical situation, physical features, climate, rainfall, humidity, and vegetation influence living conditions.</a:t>
            </a:r>
          </a:p>
          <a:p>
            <a:endParaRPr lang="en-US" dirty="0"/>
          </a:p>
        </p:txBody>
      </p:sp>
    </p:spTree>
    <p:extLst>
      <p:ext uri="{BB962C8B-B14F-4D97-AF65-F5344CB8AC3E}">
        <p14:creationId xmlns:p14="http://schemas.microsoft.com/office/powerpoint/2010/main" val="37922355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73EC7A-1DF4-C975-4C07-B52CFFF298C1}"/>
              </a:ext>
            </a:extLst>
          </p:cNvPr>
          <p:cNvSpPr>
            <a:spLocks noGrp="1"/>
          </p:cNvSpPr>
          <p:nvPr>
            <p:ph type="title"/>
          </p:nvPr>
        </p:nvSpPr>
        <p:spPr/>
        <p:txBody>
          <a:bodyPr>
            <a:normAutofit/>
          </a:bodyPr>
          <a:lstStyle/>
          <a:p>
            <a:r>
              <a:rPr lang="en-IN" sz="3600" b="1" u="sng" dirty="0">
                <a:solidFill>
                  <a:schemeClr val="tx1"/>
                </a:solidFill>
                <a:latin typeface="Cambria" panose="02040503050406030204" pitchFamily="18" charset="0"/>
                <a:ea typeface="Cambria" panose="02040503050406030204" pitchFamily="18" charset="0"/>
              </a:rPr>
              <a:t>Geological and Ecological Factors</a:t>
            </a:r>
          </a:p>
        </p:txBody>
      </p:sp>
      <p:sp>
        <p:nvSpPr>
          <p:cNvPr id="3" name="Content Placeholder 2">
            <a:extLst>
              <a:ext uri="{FF2B5EF4-FFF2-40B4-BE49-F238E27FC236}">
                <a16:creationId xmlns:a16="http://schemas.microsoft.com/office/drawing/2014/main" id="{693A3FC7-3B6D-3356-A9E1-482E27752EA2}"/>
              </a:ext>
            </a:extLst>
          </p:cNvPr>
          <p:cNvSpPr>
            <a:spLocks noGrp="1"/>
          </p:cNvSpPr>
          <p:nvPr>
            <p:ph idx="1"/>
          </p:nvPr>
        </p:nvSpPr>
        <p:spPr/>
        <p:txBody>
          <a:bodyPr>
            <a:normAutofit fontScale="77500" lnSpcReduction="20000"/>
          </a:bodyPr>
          <a:lstStyle/>
          <a:p>
            <a:pPr marL="0" indent="0">
              <a:buNone/>
            </a:pPr>
            <a:r>
              <a:rPr lang="en-US" sz="3800" b="1" dirty="0">
                <a:solidFill>
                  <a:schemeClr val="tx1"/>
                </a:solidFill>
                <a:latin typeface="Cambria" panose="02040503050406030204" pitchFamily="18" charset="0"/>
                <a:ea typeface="Cambria" panose="02040503050406030204" pitchFamily="18" charset="0"/>
              </a:rPr>
              <a:t>Geographical Environment:</a:t>
            </a:r>
          </a:p>
          <a:p>
            <a:pPr marL="0" indent="0">
              <a:buNone/>
            </a:pPr>
            <a:r>
              <a:rPr lang="en-US" sz="3800" dirty="0">
                <a:solidFill>
                  <a:schemeClr val="tx1"/>
                </a:solidFill>
                <a:latin typeface="Cambria" panose="02040503050406030204" pitchFamily="18" charset="0"/>
                <a:ea typeface="Cambria" panose="02040503050406030204" pitchFamily="18" charset="0"/>
              </a:rPr>
              <a:t>4. </a:t>
            </a:r>
            <a:r>
              <a:rPr lang="en-US" sz="3800" b="1" dirty="0">
                <a:solidFill>
                  <a:schemeClr val="tx1"/>
                </a:solidFill>
                <a:latin typeface="Cambria" panose="02040503050406030204" pitchFamily="18" charset="0"/>
                <a:ea typeface="Cambria" panose="02040503050406030204" pitchFamily="18" charset="0"/>
              </a:rPr>
              <a:t>Development of Industries:</a:t>
            </a:r>
          </a:p>
          <a:p>
            <a:r>
              <a:rPr lang="en-US" sz="3800" dirty="0">
                <a:solidFill>
                  <a:schemeClr val="tx1"/>
                </a:solidFill>
                <a:latin typeface="Cambria" panose="02040503050406030204" pitchFamily="18" charset="0"/>
                <a:ea typeface="Cambria" panose="02040503050406030204" pitchFamily="18" charset="0"/>
              </a:rPr>
              <a:t>   - Industries that cater to the needs of the local population thrive in a region.</a:t>
            </a:r>
          </a:p>
          <a:p>
            <a:pPr marL="0" indent="0">
              <a:buNone/>
            </a:pPr>
            <a:r>
              <a:rPr lang="en-US" sz="3800" dirty="0">
                <a:solidFill>
                  <a:schemeClr val="tx1"/>
                </a:solidFill>
                <a:latin typeface="Cambria" panose="02040503050406030204" pitchFamily="18" charset="0"/>
                <a:ea typeface="Cambria" panose="02040503050406030204" pitchFamily="18" charset="0"/>
              </a:rPr>
              <a:t>5.</a:t>
            </a:r>
            <a:r>
              <a:rPr lang="en-US" sz="3800" b="1" dirty="0">
                <a:solidFill>
                  <a:schemeClr val="tx1"/>
                </a:solidFill>
                <a:latin typeface="Cambria" panose="02040503050406030204" pitchFamily="18" charset="0"/>
                <a:ea typeface="Cambria" panose="02040503050406030204" pitchFamily="18" charset="0"/>
              </a:rPr>
              <a:t> Profound Influence on Business Location:</a:t>
            </a:r>
          </a:p>
          <a:p>
            <a:r>
              <a:rPr lang="en-US" sz="3800" dirty="0">
                <a:solidFill>
                  <a:schemeClr val="tx1"/>
                </a:solidFill>
                <a:latin typeface="Cambria" panose="02040503050406030204" pitchFamily="18" charset="0"/>
                <a:ea typeface="Cambria" panose="02040503050406030204" pitchFamily="18" charset="0"/>
              </a:rPr>
              <a:t>   - Geographical conditions exert a profound influence on the strategic location of businesses.</a:t>
            </a:r>
          </a:p>
          <a:p>
            <a:endParaRPr lang="en-US" dirty="0"/>
          </a:p>
        </p:txBody>
      </p:sp>
    </p:spTree>
    <p:extLst>
      <p:ext uri="{BB962C8B-B14F-4D97-AF65-F5344CB8AC3E}">
        <p14:creationId xmlns:p14="http://schemas.microsoft.com/office/powerpoint/2010/main" val="26340981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73EC7A-1DF4-C975-4C07-B52CFFF298C1}"/>
              </a:ext>
            </a:extLst>
          </p:cNvPr>
          <p:cNvSpPr>
            <a:spLocks noGrp="1"/>
          </p:cNvSpPr>
          <p:nvPr>
            <p:ph type="title"/>
          </p:nvPr>
        </p:nvSpPr>
        <p:spPr/>
        <p:txBody>
          <a:bodyPr>
            <a:normAutofit/>
          </a:bodyPr>
          <a:lstStyle/>
          <a:p>
            <a:r>
              <a:rPr lang="en-IN" sz="3600" b="1" u="sng" dirty="0">
                <a:solidFill>
                  <a:schemeClr val="tx1"/>
                </a:solidFill>
                <a:latin typeface="Cambria" panose="02040503050406030204" pitchFamily="18" charset="0"/>
                <a:ea typeface="Cambria" panose="02040503050406030204" pitchFamily="18" charset="0"/>
              </a:rPr>
              <a:t>Geological and Ecological Factors</a:t>
            </a:r>
          </a:p>
        </p:txBody>
      </p:sp>
      <p:sp>
        <p:nvSpPr>
          <p:cNvPr id="3" name="Content Placeholder 2">
            <a:extLst>
              <a:ext uri="{FF2B5EF4-FFF2-40B4-BE49-F238E27FC236}">
                <a16:creationId xmlns:a16="http://schemas.microsoft.com/office/drawing/2014/main" id="{693A3FC7-3B6D-3356-A9E1-482E27752EA2}"/>
              </a:ext>
            </a:extLst>
          </p:cNvPr>
          <p:cNvSpPr>
            <a:spLocks noGrp="1"/>
          </p:cNvSpPr>
          <p:nvPr>
            <p:ph idx="1"/>
          </p:nvPr>
        </p:nvSpPr>
        <p:spPr/>
        <p:txBody>
          <a:bodyPr>
            <a:normAutofit fontScale="85000" lnSpcReduction="20000"/>
          </a:bodyPr>
          <a:lstStyle/>
          <a:p>
            <a:pPr marL="0" indent="0">
              <a:buNone/>
            </a:pPr>
            <a:r>
              <a:rPr lang="en-US" b="1" dirty="0">
                <a:solidFill>
                  <a:schemeClr val="tx1"/>
                </a:solidFill>
                <a:latin typeface="Cambria" panose="02040503050406030204" pitchFamily="18" charset="0"/>
                <a:ea typeface="Cambria" panose="02040503050406030204" pitchFamily="18" charset="0"/>
              </a:rPr>
              <a:t>Ecological Environment:</a:t>
            </a:r>
          </a:p>
          <a:p>
            <a:r>
              <a:rPr lang="en-US" dirty="0">
                <a:solidFill>
                  <a:schemeClr val="tx1"/>
                </a:solidFill>
                <a:latin typeface="Cambria" panose="02040503050406030204" pitchFamily="18" charset="0"/>
                <a:ea typeface="Cambria" panose="02040503050406030204" pitchFamily="18" charset="0"/>
              </a:rPr>
              <a:t>1. </a:t>
            </a:r>
            <a:r>
              <a:rPr lang="en-US" b="1" dirty="0">
                <a:solidFill>
                  <a:schemeClr val="tx1"/>
                </a:solidFill>
                <a:latin typeface="Cambria" panose="02040503050406030204" pitchFamily="18" charset="0"/>
                <a:ea typeface="Cambria" panose="02040503050406030204" pitchFamily="18" charset="0"/>
              </a:rPr>
              <a:t>Definition of Ecology:</a:t>
            </a:r>
          </a:p>
          <a:p>
            <a:r>
              <a:rPr lang="en-US" dirty="0">
                <a:solidFill>
                  <a:schemeClr val="tx1"/>
                </a:solidFill>
                <a:latin typeface="Cambria" panose="02040503050406030204" pitchFamily="18" charset="0"/>
                <a:ea typeface="Cambria" panose="02040503050406030204" pitchFamily="18" charset="0"/>
              </a:rPr>
              <a:t>   - Ecology is the study of the interaction of living organisms with each other and their non-living environment.</a:t>
            </a:r>
          </a:p>
          <a:p>
            <a:pPr marL="0" indent="0">
              <a:buNone/>
            </a:pPr>
            <a:r>
              <a:rPr lang="en-US" dirty="0">
                <a:solidFill>
                  <a:schemeClr val="tx1"/>
                </a:solidFill>
                <a:latin typeface="Cambria" panose="02040503050406030204" pitchFamily="18" charset="0"/>
                <a:ea typeface="Cambria" panose="02040503050406030204" pitchFamily="18" charset="0"/>
              </a:rPr>
              <a:t>2. </a:t>
            </a:r>
            <a:r>
              <a:rPr lang="en-US" b="1" dirty="0">
                <a:solidFill>
                  <a:schemeClr val="tx1"/>
                </a:solidFill>
                <a:latin typeface="Cambria" panose="02040503050406030204" pitchFamily="18" charset="0"/>
                <a:ea typeface="Cambria" panose="02040503050406030204" pitchFamily="18" charset="0"/>
              </a:rPr>
              <a:t>Study of Living Organisms Interaction:</a:t>
            </a:r>
          </a:p>
          <a:p>
            <a:r>
              <a:rPr lang="en-US" dirty="0">
                <a:solidFill>
                  <a:schemeClr val="tx1"/>
                </a:solidFill>
                <a:latin typeface="Cambria" panose="02040503050406030204" pitchFamily="18" charset="0"/>
                <a:ea typeface="Cambria" panose="02040503050406030204" pitchFamily="18" charset="0"/>
              </a:rPr>
              <a:t>   - Focuses on the relationships between living beings (humans, animals, plants) and non-living elements (air, water, soil represented by atmosphere, rivers, lakes, mountains, and land).</a:t>
            </a:r>
          </a:p>
          <a:p>
            <a:pPr marL="0" indent="0">
              <a:buNone/>
            </a:pPr>
            <a:r>
              <a:rPr lang="en-US" dirty="0">
                <a:solidFill>
                  <a:schemeClr val="tx1"/>
                </a:solidFill>
                <a:latin typeface="Cambria" panose="02040503050406030204" pitchFamily="18" charset="0"/>
                <a:ea typeface="Cambria" panose="02040503050406030204" pitchFamily="18" charset="0"/>
              </a:rPr>
              <a:t>3. </a:t>
            </a:r>
            <a:r>
              <a:rPr lang="en-US" b="1" dirty="0">
                <a:solidFill>
                  <a:schemeClr val="tx1"/>
                </a:solidFill>
                <a:latin typeface="Cambria" panose="02040503050406030204" pitchFamily="18" charset="0"/>
                <a:ea typeface="Cambria" panose="02040503050406030204" pitchFamily="18" charset="0"/>
              </a:rPr>
              <a:t>Understanding Living Being Relationships:</a:t>
            </a:r>
          </a:p>
          <a:p>
            <a:r>
              <a:rPr lang="en-US" dirty="0">
                <a:solidFill>
                  <a:schemeClr val="tx1"/>
                </a:solidFill>
                <a:latin typeface="Cambria" panose="02040503050406030204" pitchFamily="18" charset="0"/>
                <a:ea typeface="Cambria" panose="02040503050406030204" pitchFamily="18" charset="0"/>
              </a:rPr>
              <a:t>   - Provides insights into how human beings, animals, and plants interact with elements like air, water, and soil.</a:t>
            </a:r>
          </a:p>
          <a:p>
            <a:pPr marL="0" indent="0">
              <a:buNone/>
            </a:pPr>
            <a:r>
              <a:rPr lang="en-US" dirty="0">
                <a:solidFill>
                  <a:schemeClr val="tx1"/>
                </a:solidFill>
                <a:latin typeface="Cambria" panose="02040503050406030204" pitchFamily="18" charset="0"/>
                <a:ea typeface="Cambria" panose="02040503050406030204" pitchFamily="18" charset="0"/>
              </a:rPr>
              <a:t>4. </a:t>
            </a:r>
            <a:r>
              <a:rPr lang="en-US" b="1" dirty="0">
                <a:solidFill>
                  <a:schemeClr val="tx1"/>
                </a:solidFill>
                <a:latin typeface="Cambria" panose="02040503050406030204" pitchFamily="18" charset="0"/>
                <a:ea typeface="Cambria" panose="02040503050406030204" pitchFamily="18" charset="0"/>
              </a:rPr>
              <a:t>Holistic Study of Ecosystem:</a:t>
            </a:r>
          </a:p>
          <a:p>
            <a:r>
              <a:rPr lang="en-US" dirty="0">
                <a:solidFill>
                  <a:schemeClr val="tx1"/>
                </a:solidFill>
                <a:latin typeface="Cambria" panose="02040503050406030204" pitchFamily="18" charset="0"/>
                <a:ea typeface="Cambria" panose="02040503050406030204" pitchFamily="18" charset="0"/>
              </a:rPr>
              <a:t>   - Encompasses the entirety of living and non-living components, creating a holistic understanding of ecosystems.</a:t>
            </a:r>
            <a:endParaRPr lang="en-IN" dirty="0">
              <a:solidFill>
                <a:schemeClr val="tx1"/>
              </a:solidFill>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33461408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BDC723-54DA-24EE-BDD0-94934111437B}"/>
              </a:ext>
            </a:extLst>
          </p:cNvPr>
          <p:cNvSpPr>
            <a:spLocks noGrp="1"/>
          </p:cNvSpPr>
          <p:nvPr>
            <p:ph type="title"/>
          </p:nvPr>
        </p:nvSpPr>
        <p:spPr/>
        <p:txBody>
          <a:bodyPr>
            <a:normAutofit/>
          </a:bodyPr>
          <a:lstStyle/>
          <a:p>
            <a:r>
              <a:rPr lang="en-IN" sz="3600" b="1" u="sng" dirty="0">
                <a:solidFill>
                  <a:schemeClr val="tx1"/>
                </a:solidFill>
                <a:latin typeface="Times New Roman" panose="02020603050405020304" pitchFamily="18" charset="0"/>
                <a:ea typeface="Cambria" panose="02040503050406030204" pitchFamily="18" charset="0"/>
                <a:cs typeface="Times New Roman" panose="02020603050405020304" pitchFamily="18" charset="0"/>
              </a:rPr>
              <a:t>Social &amp; Cultural Environment</a:t>
            </a:r>
          </a:p>
        </p:txBody>
      </p:sp>
      <p:sp>
        <p:nvSpPr>
          <p:cNvPr id="3" name="Content Placeholder 2">
            <a:extLst>
              <a:ext uri="{FF2B5EF4-FFF2-40B4-BE49-F238E27FC236}">
                <a16:creationId xmlns:a16="http://schemas.microsoft.com/office/drawing/2014/main" id="{9404D9E7-58C6-8353-C2A9-36BEFE0D1EDA}"/>
              </a:ext>
            </a:extLst>
          </p:cNvPr>
          <p:cNvSpPr>
            <a:spLocks noGrp="1"/>
          </p:cNvSpPr>
          <p:nvPr>
            <p:ph idx="1"/>
          </p:nvPr>
        </p:nvSpPr>
        <p:spPr/>
        <p:txBody>
          <a:bodyPr>
            <a:normAutofit fontScale="40000" lnSpcReduction="20000"/>
          </a:bodyPr>
          <a:lstStyle/>
          <a:p>
            <a:pPr marL="0" indent="0">
              <a:buNone/>
            </a:pPr>
            <a:r>
              <a:rPr lang="en-US" sz="3400" b="1" dirty="0">
                <a:solidFill>
                  <a:schemeClr val="tx1"/>
                </a:solidFill>
                <a:latin typeface="Cambria" panose="02040503050406030204" pitchFamily="18" charset="0"/>
                <a:ea typeface="Cambria" panose="02040503050406030204" pitchFamily="18" charset="0"/>
              </a:rPr>
              <a:t>Social Environment:</a:t>
            </a:r>
          </a:p>
          <a:p>
            <a:r>
              <a:rPr lang="en-US" sz="3400" dirty="0">
                <a:solidFill>
                  <a:schemeClr val="tx1"/>
                </a:solidFill>
                <a:latin typeface="Cambria" panose="02040503050406030204" pitchFamily="18" charset="0"/>
                <a:ea typeface="Cambria" panose="02040503050406030204" pitchFamily="18" charset="0"/>
              </a:rPr>
              <a:t>1. </a:t>
            </a:r>
            <a:r>
              <a:rPr lang="en-US" sz="3400" b="1" dirty="0">
                <a:solidFill>
                  <a:schemeClr val="tx1"/>
                </a:solidFill>
                <a:latin typeface="Cambria" panose="02040503050406030204" pitchFamily="18" charset="0"/>
                <a:ea typeface="Cambria" panose="02040503050406030204" pitchFamily="18" charset="0"/>
              </a:rPr>
              <a:t>Influence on Business Organizations:</a:t>
            </a:r>
          </a:p>
          <a:p>
            <a:r>
              <a:rPr lang="en-US" sz="3400" dirty="0">
                <a:solidFill>
                  <a:schemeClr val="tx1"/>
                </a:solidFill>
                <a:latin typeface="Cambria" panose="02040503050406030204" pitchFamily="18" charset="0"/>
                <a:ea typeface="Cambria" panose="02040503050406030204" pitchFamily="18" charset="0"/>
              </a:rPr>
              <a:t>   - Social and cultural attitudes of a region significantly influence business organizations.</a:t>
            </a:r>
          </a:p>
          <a:p>
            <a:pPr marL="0" indent="0">
              <a:buNone/>
            </a:pPr>
            <a:r>
              <a:rPr lang="en-US" sz="3400" dirty="0">
                <a:solidFill>
                  <a:schemeClr val="tx1"/>
                </a:solidFill>
                <a:latin typeface="Cambria" panose="02040503050406030204" pitchFamily="18" charset="0"/>
                <a:ea typeface="Cambria" panose="02040503050406030204" pitchFamily="18" charset="0"/>
              </a:rPr>
              <a:t>2. </a:t>
            </a:r>
            <a:r>
              <a:rPr lang="en-US" sz="3400" b="1" dirty="0">
                <a:solidFill>
                  <a:schemeClr val="tx1"/>
                </a:solidFill>
                <a:latin typeface="Cambria" panose="02040503050406030204" pitchFamily="18" charset="0"/>
                <a:ea typeface="Cambria" panose="02040503050406030204" pitchFamily="18" charset="0"/>
              </a:rPr>
              <a:t>Adaptation to Social and Cultural Attitudes:</a:t>
            </a:r>
          </a:p>
          <a:p>
            <a:r>
              <a:rPr lang="en-US" sz="3400" dirty="0">
                <a:solidFill>
                  <a:schemeClr val="tx1"/>
                </a:solidFill>
                <a:latin typeface="Cambria" panose="02040503050406030204" pitchFamily="18" charset="0"/>
                <a:ea typeface="Cambria" panose="02040503050406030204" pitchFamily="18" charset="0"/>
              </a:rPr>
              <a:t>   - Business practices and management techniques must align with the social and cultural attitudes of the local population.</a:t>
            </a:r>
          </a:p>
          <a:p>
            <a:pPr marL="0" indent="0">
              <a:buNone/>
            </a:pPr>
            <a:r>
              <a:rPr lang="en-US" sz="3400" dirty="0">
                <a:solidFill>
                  <a:schemeClr val="tx1"/>
                </a:solidFill>
                <a:latin typeface="Cambria" panose="02040503050406030204" pitchFamily="18" charset="0"/>
                <a:ea typeface="Cambria" panose="02040503050406030204" pitchFamily="18" charset="0"/>
              </a:rPr>
              <a:t>3</a:t>
            </a:r>
            <a:r>
              <a:rPr lang="en-US" sz="3400" b="1" dirty="0">
                <a:solidFill>
                  <a:schemeClr val="tx1"/>
                </a:solidFill>
                <a:latin typeface="Cambria" panose="02040503050406030204" pitchFamily="18" charset="0"/>
                <a:ea typeface="Cambria" panose="02040503050406030204" pitchFamily="18" charset="0"/>
              </a:rPr>
              <a:t>. Reciprocal Relationship:</a:t>
            </a:r>
          </a:p>
          <a:p>
            <a:r>
              <a:rPr lang="en-US" sz="3400" dirty="0">
                <a:solidFill>
                  <a:schemeClr val="tx1"/>
                </a:solidFill>
                <a:latin typeface="Cambria" panose="02040503050406030204" pitchFamily="18" charset="0"/>
                <a:ea typeface="Cambria" panose="02040503050406030204" pitchFamily="18" charset="0"/>
              </a:rPr>
              <a:t>   - Business is both a social system and part of a larger social system represented by society.</a:t>
            </a:r>
          </a:p>
          <a:p>
            <a:r>
              <a:rPr lang="en-US" sz="3400" dirty="0">
                <a:solidFill>
                  <a:schemeClr val="tx1"/>
                </a:solidFill>
                <a:latin typeface="Cambria" panose="02040503050406030204" pitchFamily="18" charset="0"/>
                <a:ea typeface="Cambria" panose="02040503050406030204" pitchFamily="18" charset="0"/>
              </a:rPr>
              <a:t>   - A reciprocal relationship should exist between business and the larger society.</a:t>
            </a:r>
          </a:p>
          <a:p>
            <a:pPr marL="0" indent="0">
              <a:buNone/>
            </a:pPr>
            <a:r>
              <a:rPr lang="en-US" sz="3400" dirty="0">
                <a:solidFill>
                  <a:schemeClr val="tx1"/>
                </a:solidFill>
                <a:latin typeface="Cambria" panose="02040503050406030204" pitchFamily="18" charset="0"/>
                <a:ea typeface="Cambria" panose="02040503050406030204" pitchFamily="18" charset="0"/>
              </a:rPr>
              <a:t>4. </a:t>
            </a:r>
            <a:r>
              <a:rPr lang="en-US" sz="3400" b="1" dirty="0">
                <a:solidFill>
                  <a:schemeClr val="tx1"/>
                </a:solidFill>
                <a:latin typeface="Cambria" panose="02040503050406030204" pitchFamily="18" charset="0"/>
                <a:ea typeface="Cambria" panose="02040503050406030204" pitchFamily="18" charset="0"/>
              </a:rPr>
              <a:t>Adaptation to Social System:</a:t>
            </a:r>
          </a:p>
          <a:p>
            <a:r>
              <a:rPr lang="en-US" sz="3400" dirty="0">
                <a:solidFill>
                  <a:schemeClr val="tx1"/>
                </a:solidFill>
                <a:latin typeface="Cambria" panose="02040503050406030204" pitchFamily="18" charset="0"/>
                <a:ea typeface="Cambria" panose="02040503050406030204" pitchFamily="18" charset="0"/>
              </a:rPr>
              <a:t>   - Businesses need to adapt themselves to the social environment, recognizing their role in the broader societal context.</a:t>
            </a:r>
          </a:p>
          <a:p>
            <a:endParaRPr lang="en-US" dirty="0"/>
          </a:p>
          <a:p>
            <a:endParaRPr lang="en-IN" dirty="0"/>
          </a:p>
        </p:txBody>
      </p:sp>
    </p:spTree>
    <p:extLst>
      <p:ext uri="{BB962C8B-B14F-4D97-AF65-F5344CB8AC3E}">
        <p14:creationId xmlns:p14="http://schemas.microsoft.com/office/powerpoint/2010/main" val="29428076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BDC723-54DA-24EE-BDD0-94934111437B}"/>
              </a:ext>
            </a:extLst>
          </p:cNvPr>
          <p:cNvSpPr>
            <a:spLocks noGrp="1"/>
          </p:cNvSpPr>
          <p:nvPr>
            <p:ph type="title"/>
          </p:nvPr>
        </p:nvSpPr>
        <p:spPr/>
        <p:txBody>
          <a:bodyPr>
            <a:normAutofit/>
          </a:bodyPr>
          <a:lstStyle/>
          <a:p>
            <a:r>
              <a:rPr lang="en-IN" sz="3600" b="1" u="sng" dirty="0">
                <a:solidFill>
                  <a:schemeClr val="tx1"/>
                </a:solidFill>
                <a:latin typeface="Times New Roman" panose="02020603050405020304" pitchFamily="18" charset="0"/>
                <a:ea typeface="Cambria" panose="02040503050406030204" pitchFamily="18" charset="0"/>
                <a:cs typeface="Times New Roman" panose="02020603050405020304" pitchFamily="18" charset="0"/>
              </a:rPr>
              <a:t>Social &amp; Cultural Environment </a:t>
            </a:r>
          </a:p>
        </p:txBody>
      </p:sp>
      <p:sp>
        <p:nvSpPr>
          <p:cNvPr id="3" name="Content Placeholder 2">
            <a:extLst>
              <a:ext uri="{FF2B5EF4-FFF2-40B4-BE49-F238E27FC236}">
                <a16:creationId xmlns:a16="http://schemas.microsoft.com/office/drawing/2014/main" id="{9404D9E7-58C6-8353-C2A9-36BEFE0D1EDA}"/>
              </a:ext>
            </a:extLst>
          </p:cNvPr>
          <p:cNvSpPr>
            <a:spLocks noGrp="1"/>
          </p:cNvSpPr>
          <p:nvPr>
            <p:ph idx="1"/>
          </p:nvPr>
        </p:nvSpPr>
        <p:spPr/>
        <p:txBody>
          <a:bodyPr>
            <a:normAutofit fontScale="85000" lnSpcReduction="20000"/>
          </a:bodyPr>
          <a:lstStyle/>
          <a:p>
            <a:pPr marL="0" indent="0">
              <a:buNone/>
            </a:pPr>
            <a:r>
              <a:rPr lang="en-US" sz="2400" b="1" dirty="0">
                <a:solidFill>
                  <a:schemeClr val="tx1"/>
                </a:solidFill>
                <a:latin typeface="Cambria" panose="02040503050406030204" pitchFamily="18" charset="0"/>
                <a:ea typeface="Cambria" panose="02040503050406030204" pitchFamily="18" charset="0"/>
              </a:rPr>
              <a:t>Cultural Environment:</a:t>
            </a:r>
          </a:p>
          <a:p>
            <a:r>
              <a:rPr lang="en-US" sz="2400" dirty="0">
                <a:solidFill>
                  <a:schemeClr val="tx1"/>
                </a:solidFill>
                <a:latin typeface="Cambria" panose="02040503050406030204" pitchFamily="18" charset="0"/>
                <a:ea typeface="Cambria" panose="02040503050406030204" pitchFamily="18" charset="0"/>
              </a:rPr>
              <a:t>1. </a:t>
            </a:r>
            <a:r>
              <a:rPr lang="en-US" sz="2400" b="1" dirty="0">
                <a:solidFill>
                  <a:schemeClr val="tx1"/>
                </a:solidFill>
                <a:latin typeface="Cambria" panose="02040503050406030204" pitchFamily="18" charset="0"/>
                <a:ea typeface="Cambria" panose="02040503050406030204" pitchFamily="18" charset="0"/>
              </a:rPr>
              <a:t>Class Structure and Social Roles:</a:t>
            </a:r>
          </a:p>
          <a:p>
            <a:r>
              <a:rPr lang="en-US" sz="2400" dirty="0">
                <a:solidFill>
                  <a:schemeClr val="tx1"/>
                </a:solidFill>
                <a:latin typeface="Cambria" panose="02040503050406030204" pitchFamily="18" charset="0"/>
                <a:ea typeface="Cambria" panose="02040503050406030204" pitchFamily="18" charset="0"/>
              </a:rPr>
              <a:t>   - The class structure of society influences social roles, organizations, and the development of social institutions.</a:t>
            </a:r>
          </a:p>
          <a:p>
            <a:r>
              <a:rPr lang="en-US" sz="2400" dirty="0">
                <a:solidFill>
                  <a:schemeClr val="tx1"/>
                </a:solidFill>
                <a:latin typeface="Cambria" panose="02040503050406030204" pitchFamily="18" charset="0"/>
                <a:ea typeface="Cambria" panose="02040503050406030204" pitchFamily="18" charset="0"/>
              </a:rPr>
              <a:t>   - Dependent on occupation, education, income level, social status, mobility, attitudes towards living, work, social relationships, and business.</a:t>
            </a:r>
          </a:p>
          <a:p>
            <a:pPr marL="0" indent="0">
              <a:buNone/>
            </a:pPr>
            <a:r>
              <a:rPr lang="en-US" sz="2400" dirty="0">
                <a:solidFill>
                  <a:schemeClr val="tx1"/>
                </a:solidFill>
                <a:latin typeface="Cambria" panose="02040503050406030204" pitchFamily="18" charset="0"/>
                <a:ea typeface="Cambria" panose="02040503050406030204" pitchFamily="18" charset="0"/>
              </a:rPr>
              <a:t>2. </a:t>
            </a:r>
            <a:r>
              <a:rPr lang="en-US" sz="2400" b="1" dirty="0">
                <a:solidFill>
                  <a:schemeClr val="tx1"/>
                </a:solidFill>
                <a:latin typeface="Cambria" panose="02040503050406030204" pitchFamily="18" charset="0"/>
                <a:ea typeface="Cambria" panose="02040503050406030204" pitchFamily="18" charset="0"/>
              </a:rPr>
              <a:t>Culture Development:</a:t>
            </a:r>
          </a:p>
          <a:p>
            <a:r>
              <a:rPr lang="en-US" sz="2400" dirty="0">
                <a:solidFill>
                  <a:schemeClr val="tx1"/>
                </a:solidFill>
                <a:latin typeface="Cambria" panose="02040503050406030204" pitchFamily="18" charset="0"/>
                <a:ea typeface="Cambria" panose="02040503050406030204" pitchFamily="18" charset="0"/>
              </a:rPr>
              <a:t>   - Every society develops its own culture, representing how members behave and interact.</a:t>
            </a:r>
          </a:p>
          <a:p>
            <a:r>
              <a:rPr lang="en-US" sz="2400" dirty="0">
                <a:solidFill>
                  <a:schemeClr val="tx1"/>
                </a:solidFill>
                <a:latin typeface="Cambria" panose="02040503050406030204" pitchFamily="18" charset="0"/>
                <a:ea typeface="Cambria" panose="02040503050406030204" pitchFamily="18" charset="0"/>
              </a:rPr>
              <a:t>   - Culture includes values, norms, customs, ethics, goals, and accepted behavior patterns.</a:t>
            </a:r>
          </a:p>
        </p:txBody>
      </p:sp>
    </p:spTree>
    <p:extLst>
      <p:ext uri="{BB962C8B-B14F-4D97-AF65-F5344CB8AC3E}">
        <p14:creationId xmlns:p14="http://schemas.microsoft.com/office/powerpoint/2010/main" val="241508313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BDC723-54DA-24EE-BDD0-94934111437B}"/>
              </a:ext>
            </a:extLst>
          </p:cNvPr>
          <p:cNvSpPr>
            <a:spLocks noGrp="1"/>
          </p:cNvSpPr>
          <p:nvPr>
            <p:ph type="title"/>
          </p:nvPr>
        </p:nvSpPr>
        <p:spPr/>
        <p:txBody>
          <a:bodyPr>
            <a:normAutofit/>
          </a:bodyPr>
          <a:lstStyle/>
          <a:p>
            <a:r>
              <a:rPr lang="en-IN" sz="3600" b="1" u="sng" dirty="0">
                <a:solidFill>
                  <a:schemeClr val="tx1"/>
                </a:solidFill>
                <a:latin typeface="Times New Roman" panose="02020603050405020304" pitchFamily="18" charset="0"/>
                <a:ea typeface="Cambria" panose="02040503050406030204" pitchFamily="18" charset="0"/>
                <a:cs typeface="Times New Roman" panose="02020603050405020304" pitchFamily="18" charset="0"/>
              </a:rPr>
              <a:t>Social &amp; Cultural Environment </a:t>
            </a:r>
          </a:p>
        </p:txBody>
      </p:sp>
      <p:sp>
        <p:nvSpPr>
          <p:cNvPr id="3" name="Content Placeholder 2">
            <a:extLst>
              <a:ext uri="{FF2B5EF4-FFF2-40B4-BE49-F238E27FC236}">
                <a16:creationId xmlns:a16="http://schemas.microsoft.com/office/drawing/2014/main" id="{9404D9E7-58C6-8353-C2A9-36BEFE0D1EDA}"/>
              </a:ext>
            </a:extLst>
          </p:cNvPr>
          <p:cNvSpPr>
            <a:spLocks noGrp="1"/>
          </p:cNvSpPr>
          <p:nvPr>
            <p:ph idx="1"/>
          </p:nvPr>
        </p:nvSpPr>
        <p:spPr/>
        <p:txBody>
          <a:bodyPr>
            <a:noAutofit/>
          </a:bodyPr>
          <a:lstStyle/>
          <a:p>
            <a:pPr marL="0" indent="0">
              <a:buNone/>
            </a:pPr>
            <a:r>
              <a:rPr lang="en-US" sz="2400" b="1" dirty="0">
                <a:solidFill>
                  <a:schemeClr val="tx1"/>
                </a:solidFill>
                <a:latin typeface="Cambria" panose="02040503050406030204" pitchFamily="18" charset="0"/>
                <a:ea typeface="Cambria" panose="02040503050406030204" pitchFamily="18" charset="0"/>
              </a:rPr>
              <a:t>Cultural Environment:</a:t>
            </a:r>
          </a:p>
          <a:p>
            <a:r>
              <a:rPr lang="en-US" sz="2400" dirty="0">
                <a:solidFill>
                  <a:schemeClr val="tx1"/>
                </a:solidFill>
                <a:latin typeface="Cambria" panose="02040503050406030204" pitchFamily="18" charset="0"/>
                <a:ea typeface="Cambria" panose="02040503050406030204" pitchFamily="18" charset="0"/>
              </a:rPr>
              <a:t>3. </a:t>
            </a:r>
            <a:r>
              <a:rPr lang="en-US" sz="2400" b="1" dirty="0">
                <a:solidFill>
                  <a:schemeClr val="tx1"/>
                </a:solidFill>
                <a:latin typeface="Cambria" panose="02040503050406030204" pitchFamily="18" charset="0"/>
                <a:ea typeface="Cambria" panose="02040503050406030204" pitchFamily="18" charset="0"/>
              </a:rPr>
              <a:t>Behavior and Interaction Patterns:</a:t>
            </a:r>
          </a:p>
          <a:p>
            <a:r>
              <a:rPr lang="en-US" sz="2400" dirty="0">
                <a:solidFill>
                  <a:schemeClr val="tx1"/>
                </a:solidFill>
                <a:latin typeface="Cambria" panose="02040503050406030204" pitchFamily="18" charset="0"/>
                <a:ea typeface="Cambria" panose="02040503050406030204" pitchFamily="18" charset="0"/>
              </a:rPr>
              <a:t>   - Culture defines how individuals behave and interact with each other within society and beyond.</a:t>
            </a:r>
          </a:p>
          <a:p>
            <a:r>
              <a:rPr lang="en-US" sz="2400" dirty="0">
                <a:solidFill>
                  <a:schemeClr val="tx1"/>
                </a:solidFill>
                <a:latin typeface="Cambria" panose="02040503050406030204" pitchFamily="18" charset="0"/>
                <a:ea typeface="Cambria" panose="02040503050406030204" pitchFamily="18" charset="0"/>
              </a:rPr>
              <a:t>4. </a:t>
            </a:r>
            <a:r>
              <a:rPr lang="en-US" sz="2400" b="1" dirty="0">
                <a:solidFill>
                  <a:schemeClr val="tx1"/>
                </a:solidFill>
                <a:latin typeface="Cambria" panose="02040503050406030204" pitchFamily="18" charset="0"/>
                <a:ea typeface="Cambria" panose="02040503050406030204" pitchFamily="18" charset="0"/>
              </a:rPr>
              <a:t>Element of Culture:</a:t>
            </a:r>
          </a:p>
          <a:p>
            <a:r>
              <a:rPr lang="en-US" sz="2400" dirty="0">
                <a:solidFill>
                  <a:schemeClr val="tx1"/>
                </a:solidFill>
                <a:latin typeface="Cambria" panose="02040503050406030204" pitchFamily="18" charset="0"/>
                <a:ea typeface="Cambria" panose="02040503050406030204" pitchFamily="18" charset="0"/>
              </a:rPr>
              <a:t>   - Culture encompasses a range of elements such as values, norms, customs, ethics, and goals.</a:t>
            </a:r>
            <a:endParaRPr lang="en-IN" sz="2400" dirty="0">
              <a:solidFill>
                <a:schemeClr val="tx1"/>
              </a:solidFill>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116722328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0F4EEF-469E-6F2C-8029-A5AC2853FF5E}"/>
              </a:ext>
            </a:extLst>
          </p:cNvPr>
          <p:cNvSpPr>
            <a:spLocks noGrp="1"/>
          </p:cNvSpPr>
          <p:nvPr>
            <p:ph type="title"/>
          </p:nvPr>
        </p:nvSpPr>
        <p:spPr/>
        <p:txBody>
          <a:bodyPr>
            <a:normAutofit/>
          </a:bodyPr>
          <a:lstStyle/>
          <a:p>
            <a:r>
              <a:rPr lang="en-IN" sz="3600" b="1" u="sng" dirty="0">
                <a:solidFill>
                  <a:schemeClr val="tx1"/>
                </a:solidFill>
                <a:latin typeface="Times New Roman" panose="02020603050405020304" pitchFamily="18" charset="0"/>
                <a:cs typeface="Times New Roman" panose="02020603050405020304" pitchFamily="18" charset="0"/>
              </a:rPr>
              <a:t>Legal and political Environment</a:t>
            </a:r>
          </a:p>
        </p:txBody>
      </p:sp>
      <p:sp>
        <p:nvSpPr>
          <p:cNvPr id="3" name="Content Placeholder 2">
            <a:extLst>
              <a:ext uri="{FF2B5EF4-FFF2-40B4-BE49-F238E27FC236}">
                <a16:creationId xmlns:a16="http://schemas.microsoft.com/office/drawing/2014/main" id="{8ABE8622-E2D2-BAEF-4A0B-B73E2C2F22EA}"/>
              </a:ext>
            </a:extLst>
          </p:cNvPr>
          <p:cNvSpPr>
            <a:spLocks noGrp="1"/>
          </p:cNvSpPr>
          <p:nvPr>
            <p:ph idx="1"/>
          </p:nvPr>
        </p:nvSpPr>
        <p:spPr/>
        <p:txBody>
          <a:bodyPr>
            <a:normAutofit fontScale="70000" lnSpcReduction="20000"/>
          </a:bodyPr>
          <a:lstStyle/>
          <a:p>
            <a:r>
              <a:rPr lang="en-US" sz="2600" b="1" dirty="0">
                <a:solidFill>
                  <a:schemeClr val="tx1"/>
                </a:solidFill>
                <a:latin typeface="Cambria" panose="02040503050406030204" pitchFamily="18" charset="0"/>
                <a:ea typeface="Cambria" panose="02040503050406030204" pitchFamily="18" charset="0"/>
              </a:rPr>
              <a:t>Political Environment:</a:t>
            </a:r>
          </a:p>
          <a:p>
            <a:r>
              <a:rPr lang="en-US" sz="2600" dirty="0">
                <a:solidFill>
                  <a:schemeClr val="tx1"/>
                </a:solidFill>
                <a:latin typeface="Cambria" panose="02040503050406030204" pitchFamily="18" charset="0"/>
                <a:ea typeface="Cambria" panose="02040503050406030204" pitchFamily="18" charset="0"/>
              </a:rPr>
              <a:t>1. </a:t>
            </a:r>
            <a:r>
              <a:rPr lang="en-US" sz="2600" b="1" dirty="0">
                <a:solidFill>
                  <a:schemeClr val="tx1"/>
                </a:solidFill>
                <a:latin typeface="Cambria" panose="02040503050406030204" pitchFamily="18" charset="0"/>
                <a:ea typeface="Cambria" panose="02040503050406030204" pitchFamily="18" charset="0"/>
              </a:rPr>
              <a:t>Government Influence on Business</a:t>
            </a:r>
            <a:r>
              <a:rPr lang="en-US" sz="2600" dirty="0">
                <a:solidFill>
                  <a:schemeClr val="tx1"/>
                </a:solidFill>
                <a:latin typeface="Cambria" panose="02040503050406030204" pitchFamily="18" charset="0"/>
                <a:ea typeface="Cambria" panose="02040503050406030204" pitchFamily="18" charset="0"/>
              </a:rPr>
              <a:t>:</a:t>
            </a:r>
          </a:p>
          <a:p>
            <a:r>
              <a:rPr lang="en-US" sz="2600" dirty="0">
                <a:solidFill>
                  <a:schemeClr val="tx1"/>
                </a:solidFill>
                <a:latin typeface="Cambria" panose="02040503050406030204" pitchFamily="18" charset="0"/>
                <a:ea typeface="Cambria" panose="02040503050406030204" pitchFamily="18" charset="0"/>
              </a:rPr>
              <a:t>   - All business firms are directly affected by the government and its programs to varying degrees.</a:t>
            </a:r>
          </a:p>
          <a:p>
            <a:pPr marL="0" indent="0">
              <a:buNone/>
            </a:pPr>
            <a:r>
              <a:rPr lang="en-US" sz="2600" dirty="0">
                <a:solidFill>
                  <a:schemeClr val="tx1"/>
                </a:solidFill>
                <a:latin typeface="Cambria" panose="02040503050406030204" pitchFamily="18" charset="0"/>
                <a:ea typeface="Cambria" panose="02040503050406030204" pitchFamily="18" charset="0"/>
              </a:rPr>
              <a:t>2. </a:t>
            </a:r>
            <a:r>
              <a:rPr lang="en-US" sz="2600" b="1" dirty="0">
                <a:solidFill>
                  <a:schemeClr val="tx1"/>
                </a:solidFill>
                <a:latin typeface="Cambria" panose="02040503050406030204" pitchFamily="18" charset="0"/>
                <a:ea typeface="Cambria" panose="02040503050406030204" pitchFamily="18" charset="0"/>
              </a:rPr>
              <a:t>Classification of Political Forces</a:t>
            </a:r>
            <a:r>
              <a:rPr lang="en-US" sz="2600" dirty="0">
                <a:solidFill>
                  <a:schemeClr val="tx1"/>
                </a:solidFill>
                <a:latin typeface="Cambria" panose="02040503050406030204" pitchFamily="18" charset="0"/>
                <a:ea typeface="Cambria" panose="02040503050406030204" pitchFamily="18" charset="0"/>
              </a:rPr>
              <a:t>:</a:t>
            </a:r>
          </a:p>
          <a:p>
            <a:r>
              <a:rPr lang="en-US" sz="2600" dirty="0">
                <a:solidFill>
                  <a:schemeClr val="tx1"/>
                </a:solidFill>
                <a:latin typeface="Cambria" panose="02040503050406030204" pitchFamily="18" charset="0"/>
                <a:ea typeface="Cambria" panose="02040503050406030204" pitchFamily="18" charset="0"/>
              </a:rPr>
              <a:t>   - Political forces can be categorized into long-term forces, quick changes, cyclical changes, and regional factors.</a:t>
            </a:r>
          </a:p>
          <a:p>
            <a:pPr marL="0" indent="0">
              <a:buNone/>
            </a:pPr>
            <a:r>
              <a:rPr lang="en-US" sz="2600" dirty="0">
                <a:solidFill>
                  <a:schemeClr val="tx1"/>
                </a:solidFill>
                <a:latin typeface="Cambria" panose="02040503050406030204" pitchFamily="18" charset="0"/>
                <a:ea typeface="Cambria" panose="02040503050406030204" pitchFamily="18" charset="0"/>
              </a:rPr>
              <a:t>3. </a:t>
            </a:r>
            <a:r>
              <a:rPr lang="en-US" sz="2600" b="1" dirty="0">
                <a:solidFill>
                  <a:schemeClr val="tx1"/>
                </a:solidFill>
                <a:latin typeface="Cambria" panose="02040503050406030204" pitchFamily="18" charset="0"/>
                <a:ea typeface="Cambria" panose="02040503050406030204" pitchFamily="18" charset="0"/>
              </a:rPr>
              <a:t>Long-term Forces</a:t>
            </a:r>
            <a:r>
              <a:rPr lang="en-US" sz="2600" dirty="0">
                <a:solidFill>
                  <a:schemeClr val="tx1"/>
                </a:solidFill>
                <a:latin typeface="Cambria" panose="02040503050406030204" pitchFamily="18" charset="0"/>
                <a:ea typeface="Cambria" panose="02040503050406030204" pitchFamily="18" charset="0"/>
              </a:rPr>
              <a:t>:</a:t>
            </a:r>
          </a:p>
          <a:p>
            <a:r>
              <a:rPr lang="en-US" sz="2600" dirty="0">
                <a:solidFill>
                  <a:schemeClr val="tx1"/>
                </a:solidFill>
                <a:latin typeface="Cambria" panose="02040503050406030204" pitchFamily="18" charset="0"/>
                <a:ea typeface="Cambria" panose="02040503050406030204" pitchFamily="18" charset="0"/>
              </a:rPr>
              <a:t>   - Secular trends influenced by prevailing political conditions and adopted business policies</a:t>
            </a:r>
            <a:r>
              <a:rPr lang="en-US" dirty="0"/>
              <a:t>.</a:t>
            </a:r>
          </a:p>
          <a:p>
            <a:endParaRPr lang="en-US" dirty="0"/>
          </a:p>
        </p:txBody>
      </p:sp>
    </p:spTree>
    <p:extLst>
      <p:ext uri="{BB962C8B-B14F-4D97-AF65-F5344CB8AC3E}">
        <p14:creationId xmlns:p14="http://schemas.microsoft.com/office/powerpoint/2010/main" val="12482859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E9C69-6B9B-2513-E583-62E607973BC1}"/>
              </a:ext>
            </a:extLst>
          </p:cNvPr>
          <p:cNvSpPr>
            <a:spLocks noGrp="1"/>
          </p:cNvSpPr>
          <p:nvPr>
            <p:ph type="title"/>
          </p:nvPr>
        </p:nvSpPr>
        <p:spPr/>
        <p:txBody>
          <a:bodyPr>
            <a:normAutofit/>
          </a:bodyPr>
          <a:lstStyle/>
          <a:p>
            <a:r>
              <a:rPr lang="en-IN" sz="3600" b="1" u="sng" dirty="0">
                <a:solidFill>
                  <a:schemeClr val="tx1"/>
                </a:solidFill>
                <a:latin typeface="Times New Roman" panose="02020603050405020304" pitchFamily="18" charset="0"/>
                <a:cs typeface="Times New Roman" panose="02020603050405020304" pitchFamily="18" charset="0"/>
              </a:rPr>
              <a:t>Definition of business environment</a:t>
            </a:r>
          </a:p>
        </p:txBody>
      </p:sp>
      <p:sp>
        <p:nvSpPr>
          <p:cNvPr id="3" name="Content Placeholder 2">
            <a:extLst>
              <a:ext uri="{FF2B5EF4-FFF2-40B4-BE49-F238E27FC236}">
                <a16:creationId xmlns:a16="http://schemas.microsoft.com/office/drawing/2014/main" id="{1FA21998-DE24-8346-74A3-ADEDDE4C72E2}"/>
              </a:ext>
            </a:extLst>
          </p:cNvPr>
          <p:cNvSpPr>
            <a:spLocks noGrp="1"/>
          </p:cNvSpPr>
          <p:nvPr>
            <p:ph idx="1"/>
          </p:nvPr>
        </p:nvSpPr>
        <p:spPr>
          <a:xfrm>
            <a:off x="1097280" y="1548554"/>
            <a:ext cx="10058400" cy="3760891"/>
          </a:xfrm>
        </p:spPr>
        <p:txBody>
          <a:bodyPr>
            <a:normAutofit fontScale="25000" lnSpcReduction="20000"/>
          </a:bodyPr>
          <a:lstStyle/>
          <a:p>
            <a:pPr marL="0" indent="0">
              <a:buNone/>
            </a:pPr>
            <a:endParaRPr lang="en-US" sz="9600" dirty="0">
              <a:solidFill>
                <a:schemeClr val="tx1"/>
              </a:solidFill>
              <a:latin typeface="Cambria" panose="02040503050406030204" pitchFamily="18" charset="0"/>
              <a:ea typeface="Cambria" panose="02040503050406030204" pitchFamily="18" charset="0"/>
            </a:endParaRPr>
          </a:p>
          <a:p>
            <a:r>
              <a:rPr lang="en-US" sz="9600" dirty="0">
                <a:solidFill>
                  <a:schemeClr val="tx1"/>
                </a:solidFill>
                <a:latin typeface="Cambria" panose="02040503050406030204" pitchFamily="18" charset="0"/>
                <a:ea typeface="Cambria" panose="02040503050406030204" pitchFamily="18" charset="0"/>
              </a:rPr>
              <a:t>1. </a:t>
            </a:r>
            <a:r>
              <a:rPr lang="en-US" sz="9600" b="1" dirty="0">
                <a:solidFill>
                  <a:schemeClr val="tx1"/>
                </a:solidFill>
                <a:latin typeface="Cambria" panose="02040503050406030204" pitchFamily="18" charset="0"/>
                <a:ea typeface="Cambria" panose="02040503050406030204" pitchFamily="18" charset="0"/>
              </a:rPr>
              <a:t>Definition of Business Environment</a:t>
            </a:r>
            <a:r>
              <a:rPr lang="en-US" sz="9600" dirty="0">
                <a:solidFill>
                  <a:schemeClr val="tx1"/>
                </a:solidFill>
                <a:latin typeface="Cambria" panose="02040503050406030204" pitchFamily="18" charset="0"/>
                <a:ea typeface="Cambria" panose="02040503050406030204" pitchFamily="18" charset="0"/>
              </a:rPr>
              <a:t>:</a:t>
            </a:r>
          </a:p>
          <a:p>
            <a:r>
              <a:rPr lang="en-US" sz="9600" dirty="0">
                <a:solidFill>
                  <a:schemeClr val="tx1"/>
                </a:solidFill>
                <a:latin typeface="Cambria" panose="02040503050406030204" pitchFamily="18" charset="0"/>
                <a:ea typeface="Cambria" panose="02040503050406030204" pitchFamily="18" charset="0"/>
              </a:rPr>
              <a:t>   - Comprises external forces, factors, and institutions beyond the business's control.</a:t>
            </a:r>
          </a:p>
          <a:p>
            <a:r>
              <a:rPr lang="en-US" sz="9600" dirty="0">
                <a:solidFill>
                  <a:schemeClr val="tx1"/>
                </a:solidFill>
                <a:latin typeface="Cambria" panose="02040503050406030204" pitchFamily="18" charset="0"/>
                <a:ea typeface="Cambria" panose="02040503050406030204" pitchFamily="18" charset="0"/>
              </a:rPr>
              <a:t>   - Influences the functioning of a business enterprise.</a:t>
            </a:r>
          </a:p>
          <a:p>
            <a:pPr marL="0" indent="0">
              <a:buNone/>
            </a:pPr>
            <a:r>
              <a:rPr lang="en-US" sz="9600" dirty="0">
                <a:solidFill>
                  <a:schemeClr val="tx1"/>
                </a:solidFill>
                <a:latin typeface="Cambria" panose="02040503050406030204" pitchFamily="18" charset="0"/>
                <a:ea typeface="Cambria" panose="02040503050406030204" pitchFamily="18" charset="0"/>
              </a:rPr>
              <a:t> 2. </a:t>
            </a:r>
            <a:r>
              <a:rPr lang="en-US" sz="9600" b="1" dirty="0">
                <a:solidFill>
                  <a:schemeClr val="tx1"/>
                </a:solidFill>
                <a:latin typeface="Cambria" panose="02040503050406030204" pitchFamily="18" charset="0"/>
                <a:ea typeface="Cambria" panose="02040503050406030204" pitchFamily="18" charset="0"/>
              </a:rPr>
              <a:t>Components of Business Environment</a:t>
            </a:r>
            <a:r>
              <a:rPr lang="en-US" sz="9600" dirty="0">
                <a:solidFill>
                  <a:schemeClr val="tx1"/>
                </a:solidFill>
                <a:latin typeface="Cambria" panose="02040503050406030204" pitchFamily="18" charset="0"/>
                <a:ea typeface="Cambria" panose="02040503050406030204" pitchFamily="18" charset="0"/>
              </a:rPr>
              <a:t>:</a:t>
            </a:r>
          </a:p>
          <a:p>
            <a:r>
              <a:rPr lang="en-US" sz="9600" dirty="0">
                <a:solidFill>
                  <a:schemeClr val="tx1"/>
                </a:solidFill>
                <a:latin typeface="Cambria" panose="02040503050406030204" pitchFamily="18" charset="0"/>
                <a:ea typeface="Cambria" panose="02040503050406030204" pitchFamily="18" charset="0"/>
              </a:rPr>
              <a:t>   - Includes customers, competitors, suppliers, government, social, political, legal, and technological factors.</a:t>
            </a:r>
          </a:p>
          <a:p>
            <a:r>
              <a:rPr lang="en-US" sz="9600" dirty="0">
                <a:solidFill>
                  <a:schemeClr val="tx1"/>
                </a:solidFill>
                <a:latin typeface="Cambria" panose="02040503050406030204" pitchFamily="18" charset="0"/>
                <a:ea typeface="Cambria" panose="02040503050406030204" pitchFamily="18" charset="0"/>
              </a:rPr>
              <a:t>   - Total surroundings with direct or indirect impact on business operations.</a:t>
            </a:r>
          </a:p>
          <a:p>
            <a:endParaRPr lang="en-US" sz="3600" dirty="0"/>
          </a:p>
        </p:txBody>
      </p:sp>
    </p:spTree>
    <p:extLst>
      <p:ext uri="{BB962C8B-B14F-4D97-AF65-F5344CB8AC3E}">
        <p14:creationId xmlns:p14="http://schemas.microsoft.com/office/powerpoint/2010/main" val="185223667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0F4EEF-469E-6F2C-8029-A5AC2853FF5E}"/>
              </a:ext>
            </a:extLst>
          </p:cNvPr>
          <p:cNvSpPr>
            <a:spLocks noGrp="1"/>
          </p:cNvSpPr>
          <p:nvPr>
            <p:ph type="title"/>
          </p:nvPr>
        </p:nvSpPr>
        <p:spPr/>
        <p:txBody>
          <a:bodyPr>
            <a:normAutofit/>
          </a:bodyPr>
          <a:lstStyle/>
          <a:p>
            <a:r>
              <a:rPr lang="en-IN" sz="3600" b="1" u="sng" dirty="0">
                <a:solidFill>
                  <a:schemeClr val="tx1"/>
                </a:solidFill>
                <a:latin typeface="Times New Roman" panose="02020603050405020304" pitchFamily="18" charset="0"/>
                <a:cs typeface="Times New Roman" panose="02020603050405020304" pitchFamily="18" charset="0"/>
              </a:rPr>
              <a:t>Legal and political Environment</a:t>
            </a:r>
          </a:p>
        </p:txBody>
      </p:sp>
      <p:sp>
        <p:nvSpPr>
          <p:cNvPr id="3" name="Content Placeholder 2">
            <a:extLst>
              <a:ext uri="{FF2B5EF4-FFF2-40B4-BE49-F238E27FC236}">
                <a16:creationId xmlns:a16="http://schemas.microsoft.com/office/drawing/2014/main" id="{8ABE8622-E2D2-BAEF-4A0B-B73E2C2F22EA}"/>
              </a:ext>
            </a:extLst>
          </p:cNvPr>
          <p:cNvSpPr>
            <a:spLocks noGrp="1"/>
          </p:cNvSpPr>
          <p:nvPr>
            <p:ph idx="1"/>
          </p:nvPr>
        </p:nvSpPr>
        <p:spPr/>
        <p:txBody>
          <a:bodyPr>
            <a:normAutofit fontScale="92500" lnSpcReduction="10000"/>
          </a:bodyPr>
          <a:lstStyle/>
          <a:p>
            <a:r>
              <a:rPr lang="en-US" b="1" dirty="0">
                <a:solidFill>
                  <a:schemeClr val="tx1"/>
                </a:solidFill>
                <a:latin typeface="Cambria" panose="02040503050406030204" pitchFamily="18" charset="0"/>
                <a:ea typeface="Cambria" panose="02040503050406030204" pitchFamily="18" charset="0"/>
              </a:rPr>
              <a:t>Political Environment:</a:t>
            </a:r>
          </a:p>
          <a:p>
            <a:pPr marL="0" indent="0">
              <a:buNone/>
            </a:pPr>
            <a:r>
              <a:rPr lang="en-US" dirty="0">
                <a:solidFill>
                  <a:schemeClr val="tx1"/>
                </a:solidFill>
                <a:latin typeface="Cambria" panose="02040503050406030204" pitchFamily="18" charset="0"/>
                <a:ea typeface="Cambria" panose="02040503050406030204" pitchFamily="18" charset="0"/>
              </a:rPr>
              <a:t>4. </a:t>
            </a:r>
            <a:r>
              <a:rPr lang="en-US" b="1" dirty="0">
                <a:solidFill>
                  <a:schemeClr val="tx1"/>
                </a:solidFill>
                <a:latin typeface="Cambria" panose="02040503050406030204" pitchFamily="18" charset="0"/>
                <a:ea typeface="Cambria" panose="02040503050406030204" pitchFamily="18" charset="0"/>
              </a:rPr>
              <a:t>Quick Changes:</a:t>
            </a:r>
          </a:p>
          <a:p>
            <a:r>
              <a:rPr lang="en-US" dirty="0">
                <a:solidFill>
                  <a:schemeClr val="tx1"/>
                </a:solidFill>
                <a:latin typeface="Cambria" panose="02040503050406030204" pitchFamily="18" charset="0"/>
                <a:ea typeface="Cambria" panose="02040503050406030204" pitchFamily="18" charset="0"/>
              </a:rPr>
              <a:t>   - Sudden political shifts due to events like army coups, revolts, or emergencies require rapid business adaptations.</a:t>
            </a:r>
          </a:p>
          <a:p>
            <a:pPr marL="0" indent="0">
              <a:buNone/>
            </a:pPr>
            <a:r>
              <a:rPr lang="en-US" dirty="0">
                <a:solidFill>
                  <a:schemeClr val="tx1"/>
                </a:solidFill>
                <a:latin typeface="Cambria" panose="02040503050406030204" pitchFamily="18" charset="0"/>
                <a:ea typeface="Cambria" panose="02040503050406030204" pitchFamily="18" charset="0"/>
              </a:rPr>
              <a:t>5. </a:t>
            </a:r>
            <a:r>
              <a:rPr lang="en-US" b="1" dirty="0">
                <a:solidFill>
                  <a:schemeClr val="tx1"/>
                </a:solidFill>
                <a:latin typeface="Cambria" panose="02040503050406030204" pitchFamily="18" charset="0"/>
                <a:ea typeface="Cambria" panose="02040503050406030204" pitchFamily="18" charset="0"/>
              </a:rPr>
              <a:t>Cyclical Changes:</a:t>
            </a:r>
          </a:p>
          <a:p>
            <a:r>
              <a:rPr lang="en-US" dirty="0">
                <a:solidFill>
                  <a:schemeClr val="tx1"/>
                </a:solidFill>
                <a:latin typeface="Cambria" panose="02040503050406030204" pitchFamily="18" charset="0"/>
                <a:ea typeface="Cambria" panose="02040503050406030204" pitchFamily="18" charset="0"/>
              </a:rPr>
              <a:t>   - Periodic changes, such as general elections, leading to shifts in government, plans, and priorities.</a:t>
            </a:r>
          </a:p>
          <a:p>
            <a:pPr marL="0" indent="0">
              <a:buNone/>
            </a:pPr>
            <a:r>
              <a:rPr lang="en-US" dirty="0">
                <a:solidFill>
                  <a:schemeClr val="tx1"/>
                </a:solidFill>
                <a:latin typeface="Cambria" panose="02040503050406030204" pitchFamily="18" charset="0"/>
                <a:ea typeface="Cambria" panose="02040503050406030204" pitchFamily="18" charset="0"/>
              </a:rPr>
              <a:t>6. </a:t>
            </a:r>
            <a:r>
              <a:rPr lang="en-US" b="1" dirty="0">
                <a:solidFill>
                  <a:schemeClr val="tx1"/>
                </a:solidFill>
                <a:latin typeface="Cambria" panose="02040503050406030204" pitchFamily="18" charset="0"/>
                <a:ea typeface="Cambria" panose="02040503050406030204" pitchFamily="18" charset="0"/>
              </a:rPr>
              <a:t>Regional Factors:</a:t>
            </a:r>
          </a:p>
          <a:p>
            <a:r>
              <a:rPr lang="en-US" dirty="0">
                <a:solidFill>
                  <a:schemeClr val="tx1"/>
                </a:solidFill>
                <a:latin typeface="Cambria" panose="02040503050406030204" pitchFamily="18" charset="0"/>
                <a:ea typeface="Cambria" panose="02040503050406030204" pitchFamily="18" charset="0"/>
              </a:rPr>
              <a:t>   - Dominance of regional considerations, influencing political decisions and leading to specific legislations or policies.</a:t>
            </a:r>
          </a:p>
          <a:p>
            <a:endParaRPr lang="en-US" dirty="0"/>
          </a:p>
          <a:p>
            <a:endParaRPr lang="en-US" dirty="0"/>
          </a:p>
        </p:txBody>
      </p:sp>
    </p:spTree>
    <p:extLst>
      <p:ext uri="{BB962C8B-B14F-4D97-AF65-F5344CB8AC3E}">
        <p14:creationId xmlns:p14="http://schemas.microsoft.com/office/powerpoint/2010/main" val="115925133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0F4EEF-469E-6F2C-8029-A5AC2853FF5E}"/>
              </a:ext>
            </a:extLst>
          </p:cNvPr>
          <p:cNvSpPr>
            <a:spLocks noGrp="1"/>
          </p:cNvSpPr>
          <p:nvPr>
            <p:ph type="title"/>
          </p:nvPr>
        </p:nvSpPr>
        <p:spPr/>
        <p:txBody>
          <a:bodyPr>
            <a:normAutofit/>
          </a:bodyPr>
          <a:lstStyle/>
          <a:p>
            <a:r>
              <a:rPr lang="en-IN" sz="3600" b="1" u="sng" dirty="0">
                <a:solidFill>
                  <a:schemeClr val="tx1"/>
                </a:solidFill>
                <a:latin typeface="Times New Roman" panose="02020603050405020304" pitchFamily="18" charset="0"/>
                <a:cs typeface="Times New Roman" panose="02020603050405020304" pitchFamily="18" charset="0"/>
              </a:rPr>
              <a:t>Legal and political Environment</a:t>
            </a:r>
          </a:p>
        </p:txBody>
      </p:sp>
      <p:sp>
        <p:nvSpPr>
          <p:cNvPr id="3" name="Content Placeholder 2">
            <a:extLst>
              <a:ext uri="{FF2B5EF4-FFF2-40B4-BE49-F238E27FC236}">
                <a16:creationId xmlns:a16="http://schemas.microsoft.com/office/drawing/2014/main" id="{8ABE8622-E2D2-BAEF-4A0B-B73E2C2F22EA}"/>
              </a:ext>
            </a:extLst>
          </p:cNvPr>
          <p:cNvSpPr>
            <a:spLocks noGrp="1"/>
          </p:cNvSpPr>
          <p:nvPr>
            <p:ph idx="1"/>
          </p:nvPr>
        </p:nvSpPr>
        <p:spPr/>
        <p:txBody>
          <a:bodyPr>
            <a:normAutofit fontScale="62500" lnSpcReduction="20000"/>
          </a:bodyPr>
          <a:lstStyle/>
          <a:p>
            <a:pPr marL="0" indent="0">
              <a:buNone/>
            </a:pPr>
            <a:r>
              <a:rPr lang="en-US" sz="2400" b="1" dirty="0">
                <a:solidFill>
                  <a:schemeClr val="tx1"/>
                </a:solidFill>
                <a:latin typeface="Cambria" panose="02040503050406030204" pitchFamily="18" charset="0"/>
                <a:ea typeface="Cambria" panose="02040503050406030204" pitchFamily="18" charset="0"/>
              </a:rPr>
              <a:t>Legal Environment</a:t>
            </a:r>
            <a:r>
              <a:rPr lang="en-US" sz="2400" dirty="0">
                <a:solidFill>
                  <a:schemeClr val="tx1"/>
                </a:solidFill>
                <a:latin typeface="Cambria" panose="02040503050406030204" pitchFamily="18" charset="0"/>
                <a:ea typeface="Cambria" panose="02040503050406030204" pitchFamily="18" charset="0"/>
              </a:rPr>
              <a:t>:</a:t>
            </a:r>
          </a:p>
          <a:p>
            <a:pPr marL="0" indent="0">
              <a:buNone/>
            </a:pPr>
            <a:r>
              <a:rPr lang="en-US" sz="2400" dirty="0">
                <a:solidFill>
                  <a:schemeClr val="tx1"/>
                </a:solidFill>
                <a:latin typeface="Cambria" panose="02040503050406030204" pitchFamily="18" charset="0"/>
                <a:ea typeface="Cambria" panose="02040503050406030204" pitchFamily="18" charset="0"/>
              </a:rPr>
              <a:t>1. </a:t>
            </a:r>
            <a:r>
              <a:rPr lang="en-US" sz="2400" b="1" dirty="0">
                <a:solidFill>
                  <a:schemeClr val="tx1"/>
                </a:solidFill>
                <a:latin typeface="Cambria" panose="02040503050406030204" pitchFamily="18" charset="0"/>
                <a:ea typeface="Cambria" panose="02040503050406030204" pitchFamily="18" charset="0"/>
              </a:rPr>
              <a:t>Foundation of Business Operations:</a:t>
            </a:r>
          </a:p>
          <a:p>
            <a:r>
              <a:rPr lang="en-US" sz="2400" dirty="0">
                <a:solidFill>
                  <a:schemeClr val="tx1"/>
                </a:solidFill>
                <a:latin typeface="Cambria" panose="02040503050406030204" pitchFamily="18" charset="0"/>
                <a:ea typeface="Cambria" panose="02040503050406030204" pitchFamily="18" charset="0"/>
              </a:rPr>
              <a:t>   - Business can only thrive and grow within the legal system of a country.</a:t>
            </a:r>
          </a:p>
          <a:p>
            <a:pPr marL="0" indent="0">
              <a:buNone/>
            </a:pPr>
            <a:r>
              <a:rPr lang="en-US" sz="2400" dirty="0">
                <a:solidFill>
                  <a:schemeClr val="tx1"/>
                </a:solidFill>
                <a:latin typeface="Cambria" panose="02040503050406030204" pitchFamily="18" charset="0"/>
                <a:ea typeface="Cambria" panose="02040503050406030204" pitchFamily="18" charset="0"/>
              </a:rPr>
              <a:t>2. </a:t>
            </a:r>
            <a:r>
              <a:rPr lang="en-US" sz="2400" b="1" dirty="0">
                <a:solidFill>
                  <a:schemeClr val="tx1"/>
                </a:solidFill>
                <a:latin typeface="Cambria" panose="02040503050406030204" pitchFamily="18" charset="0"/>
                <a:ea typeface="Cambria" panose="02040503050406030204" pitchFamily="18" charset="0"/>
              </a:rPr>
              <a:t>Country-specific Business Laws:</a:t>
            </a:r>
          </a:p>
          <a:p>
            <a:r>
              <a:rPr lang="en-US" sz="2400" dirty="0">
                <a:solidFill>
                  <a:schemeClr val="tx1"/>
                </a:solidFill>
                <a:latin typeface="Cambria" panose="02040503050406030204" pitchFamily="18" charset="0"/>
                <a:ea typeface="Cambria" panose="02040503050406030204" pitchFamily="18" charset="0"/>
              </a:rPr>
              <a:t>   - Every country has a distinct set of laws regulating and directing business operations.</a:t>
            </a:r>
          </a:p>
          <a:p>
            <a:pPr marL="0" indent="0">
              <a:buNone/>
            </a:pPr>
            <a:r>
              <a:rPr lang="en-US" sz="2400" dirty="0">
                <a:solidFill>
                  <a:schemeClr val="tx1"/>
                </a:solidFill>
                <a:latin typeface="Cambria" panose="02040503050406030204" pitchFamily="18" charset="0"/>
                <a:ea typeface="Cambria" panose="02040503050406030204" pitchFamily="18" charset="0"/>
              </a:rPr>
              <a:t>3. </a:t>
            </a:r>
            <a:r>
              <a:rPr lang="en-US" sz="2400" b="1" dirty="0">
                <a:solidFill>
                  <a:schemeClr val="tx1"/>
                </a:solidFill>
                <a:latin typeface="Cambria" panose="02040503050406030204" pitchFamily="18" charset="0"/>
                <a:ea typeface="Cambria" panose="02040503050406030204" pitchFamily="18" charset="0"/>
              </a:rPr>
              <a:t>Complex Business Law System:</a:t>
            </a:r>
          </a:p>
          <a:p>
            <a:r>
              <a:rPr lang="en-US" sz="2400" dirty="0">
                <a:solidFill>
                  <a:schemeClr val="tx1"/>
                </a:solidFill>
                <a:latin typeface="Cambria" panose="02040503050406030204" pitchFamily="18" charset="0"/>
                <a:ea typeface="Cambria" panose="02040503050406030204" pitchFamily="18" charset="0"/>
              </a:rPr>
              <a:t>   - The business law is a complex system of regulations and interventions, forming the legal environment for businesses.</a:t>
            </a:r>
          </a:p>
          <a:p>
            <a:pPr marL="0" indent="0">
              <a:buNone/>
            </a:pPr>
            <a:r>
              <a:rPr lang="en-US" sz="2400" dirty="0">
                <a:solidFill>
                  <a:schemeClr val="tx1"/>
                </a:solidFill>
                <a:latin typeface="Cambria" panose="02040503050406030204" pitchFamily="18" charset="0"/>
                <a:ea typeface="Cambria" panose="02040503050406030204" pitchFamily="18" charset="0"/>
              </a:rPr>
              <a:t>4. </a:t>
            </a:r>
            <a:r>
              <a:rPr lang="en-US" sz="2400" b="1" dirty="0">
                <a:solidFill>
                  <a:schemeClr val="tx1"/>
                </a:solidFill>
                <a:latin typeface="Cambria" panose="02040503050406030204" pitchFamily="18" charset="0"/>
                <a:ea typeface="Cambria" panose="02040503050406030204" pitchFamily="18" charset="0"/>
              </a:rPr>
              <a:t>Importance of Legal Knowledge:</a:t>
            </a:r>
          </a:p>
          <a:p>
            <a:r>
              <a:rPr lang="en-US" sz="2400" dirty="0">
                <a:solidFill>
                  <a:schemeClr val="tx1"/>
                </a:solidFill>
                <a:latin typeface="Cambria" panose="02040503050406030204" pitchFamily="18" charset="0"/>
                <a:ea typeface="Cambria" panose="02040503050406030204" pitchFamily="18" charset="0"/>
              </a:rPr>
              <a:t>   - Business managers need a thorough understanding of business law to make informed management decisions.</a:t>
            </a:r>
            <a:endParaRPr lang="en-IN" sz="2400" dirty="0">
              <a:solidFill>
                <a:schemeClr val="tx1"/>
              </a:solidFill>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380291853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E213FE-E97B-0264-C775-E292D8856722}"/>
              </a:ext>
            </a:extLst>
          </p:cNvPr>
          <p:cNvSpPr>
            <a:spLocks noGrp="1"/>
          </p:cNvSpPr>
          <p:nvPr>
            <p:ph type="title"/>
          </p:nvPr>
        </p:nvSpPr>
        <p:spPr/>
        <p:txBody>
          <a:bodyPr>
            <a:normAutofit/>
          </a:bodyPr>
          <a:lstStyle/>
          <a:p>
            <a:pPr>
              <a:lnSpc>
                <a:spcPts val="1800"/>
              </a:lnSpc>
              <a:spcAft>
                <a:spcPts val="800"/>
              </a:spcAft>
            </a:pPr>
            <a:r>
              <a:rPr lang="en-IN" sz="3600" b="1" u="sng"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Technological Environment</a:t>
            </a:r>
            <a:br>
              <a:rPr lang="en-IN" sz="1800" dirty="0">
                <a:effectLst/>
                <a:latin typeface="Calibri" panose="020F0502020204030204" pitchFamily="34" charset="0"/>
                <a:ea typeface="Calibri" panose="020F0502020204030204" pitchFamily="34" charset="0"/>
                <a:cs typeface="Times New Roman" panose="02020603050405020304" pitchFamily="18" charset="0"/>
              </a:rPr>
            </a:br>
            <a:endParaRPr lang="en-IN" dirty="0"/>
          </a:p>
        </p:txBody>
      </p:sp>
      <p:sp>
        <p:nvSpPr>
          <p:cNvPr id="3" name="Content Placeholder 2">
            <a:extLst>
              <a:ext uri="{FF2B5EF4-FFF2-40B4-BE49-F238E27FC236}">
                <a16:creationId xmlns:a16="http://schemas.microsoft.com/office/drawing/2014/main" id="{F55B631A-A649-1BBC-2B77-D7678EA2F77E}"/>
              </a:ext>
            </a:extLst>
          </p:cNvPr>
          <p:cNvSpPr>
            <a:spLocks noGrp="1"/>
          </p:cNvSpPr>
          <p:nvPr>
            <p:ph idx="1"/>
          </p:nvPr>
        </p:nvSpPr>
        <p:spPr/>
        <p:txBody>
          <a:bodyPr/>
          <a:lstStyle/>
          <a:p>
            <a:pPr algn="just">
              <a:lnSpc>
                <a:spcPts val="2040"/>
              </a:lnSpc>
              <a:spcAft>
                <a:spcPts val="800"/>
              </a:spcAft>
            </a:pPr>
            <a:r>
              <a:rPr lang="en-IN" sz="2400" dirty="0">
                <a:solidFill>
                  <a:srgbClr val="000000"/>
                </a:solidFill>
                <a:effectLst/>
                <a:latin typeface="Cambria" panose="02040503050406030204" pitchFamily="18" charset="0"/>
                <a:ea typeface="Cambria" panose="02040503050406030204" pitchFamily="18" charset="0"/>
                <a:cs typeface="Times New Roman" panose="02020603050405020304" pitchFamily="18" charset="0"/>
              </a:rPr>
              <a:t>Technolog</a:t>
            </a:r>
            <a:r>
              <a:rPr lang="en-IN" sz="2400" dirty="0">
                <a:solidFill>
                  <a:srgbClr val="000000"/>
                </a:solidFill>
                <a:latin typeface="Cambria" panose="02040503050406030204" pitchFamily="18" charset="0"/>
                <a:ea typeface="Cambria" panose="02040503050406030204" pitchFamily="18" charset="0"/>
                <a:cs typeface="Times New Roman" panose="02020603050405020304" pitchFamily="18" charset="0"/>
              </a:rPr>
              <a:t>y </a:t>
            </a:r>
            <a:r>
              <a:rPr lang="en-IN" sz="2400" dirty="0">
                <a:solidFill>
                  <a:srgbClr val="000000"/>
                </a:solidFill>
                <a:effectLst/>
                <a:latin typeface="Cambria" panose="02040503050406030204" pitchFamily="18" charset="0"/>
                <a:ea typeface="Cambria" panose="02040503050406030204" pitchFamily="18" charset="0"/>
                <a:cs typeface="Times New Roman" panose="02020603050405020304" pitchFamily="18" charset="0"/>
              </a:rPr>
              <a:t>means “the </a:t>
            </a:r>
            <a:r>
              <a:rPr lang="en-IN" sz="2400" b="1" dirty="0">
                <a:solidFill>
                  <a:srgbClr val="000000"/>
                </a:solidFill>
                <a:effectLst/>
                <a:latin typeface="Cambria" panose="02040503050406030204" pitchFamily="18" charset="0"/>
                <a:ea typeface="Cambria" panose="02040503050406030204" pitchFamily="18" charset="0"/>
                <a:cs typeface="Times New Roman" panose="02020603050405020304" pitchFamily="18" charset="0"/>
              </a:rPr>
              <a:t>systematic knowledge of the industrial arts</a:t>
            </a:r>
            <a:r>
              <a:rPr lang="en-IN" sz="2400" dirty="0">
                <a:solidFill>
                  <a:srgbClr val="000000"/>
                </a:solidFill>
                <a:effectLst/>
                <a:latin typeface="Cambria" panose="02040503050406030204" pitchFamily="18" charset="0"/>
                <a:ea typeface="Cambria" panose="02040503050406030204" pitchFamily="18" charset="0"/>
                <a:cs typeface="Times New Roman" panose="02020603050405020304" pitchFamily="18" charset="0"/>
              </a:rPr>
              <a:t>”. ‘Technique’ denotes the method of performance. These two are increasingly used in modern literature on industrial production. The present age is the age of technology. Technology affects the business in two ways.</a:t>
            </a:r>
            <a:endParaRPr lang="en-IN" sz="2400" dirty="0">
              <a:effectLst/>
              <a:latin typeface="Cambria" panose="02040503050406030204" pitchFamily="18" charset="0"/>
              <a:ea typeface="Cambria" panose="02040503050406030204" pitchFamily="18" charset="0"/>
              <a:cs typeface="Times New Roman" panose="02020603050405020304" pitchFamily="18" charset="0"/>
            </a:endParaRPr>
          </a:p>
          <a:p>
            <a:pPr marL="342900" lvl="0" indent="-342900" algn="just">
              <a:lnSpc>
                <a:spcPts val="2040"/>
              </a:lnSpc>
              <a:spcAft>
                <a:spcPts val="800"/>
              </a:spcAft>
              <a:buSzPts val="1200"/>
              <a:buFont typeface="+mj-lt"/>
              <a:buAutoNum type="alphaLcParenR"/>
              <a:tabLst>
                <a:tab pos="457200" algn="l"/>
              </a:tabLst>
            </a:pPr>
            <a:r>
              <a:rPr lang="en-IN" sz="2400" dirty="0">
                <a:solidFill>
                  <a:srgbClr val="000000"/>
                </a:solidFill>
                <a:effectLst/>
                <a:latin typeface="Cambria" panose="02040503050406030204" pitchFamily="18" charset="0"/>
                <a:ea typeface="Cambria" panose="02040503050406030204" pitchFamily="18" charset="0"/>
                <a:cs typeface="Times New Roman" panose="02020603050405020304" pitchFamily="18" charset="0"/>
              </a:rPr>
              <a:t>Its impact on the society and</a:t>
            </a:r>
            <a:endParaRPr lang="en-IN" sz="2400" dirty="0">
              <a:effectLst/>
              <a:latin typeface="Cambria" panose="02040503050406030204" pitchFamily="18" charset="0"/>
              <a:ea typeface="Cambria" panose="02040503050406030204" pitchFamily="18" charset="0"/>
              <a:cs typeface="Times New Roman" panose="02020603050405020304" pitchFamily="18" charset="0"/>
            </a:endParaRPr>
          </a:p>
          <a:p>
            <a:pPr marL="342900" lvl="0" indent="-342900" algn="just">
              <a:lnSpc>
                <a:spcPts val="2040"/>
              </a:lnSpc>
              <a:spcAft>
                <a:spcPts val="800"/>
              </a:spcAft>
              <a:buSzPts val="1200"/>
              <a:buFont typeface="+mj-lt"/>
              <a:buAutoNum type="alphaLcParenR"/>
              <a:tabLst>
                <a:tab pos="457200" algn="l"/>
              </a:tabLst>
            </a:pPr>
            <a:r>
              <a:rPr lang="en-IN" sz="2400" dirty="0">
                <a:solidFill>
                  <a:srgbClr val="000000"/>
                </a:solidFill>
                <a:effectLst/>
                <a:latin typeface="Cambria" panose="02040503050406030204" pitchFamily="18" charset="0"/>
                <a:ea typeface="Cambria" panose="02040503050406030204" pitchFamily="18" charset="0"/>
                <a:cs typeface="Times New Roman" panose="02020603050405020304" pitchFamily="18" charset="0"/>
              </a:rPr>
              <a:t>Its impact on business operation.</a:t>
            </a:r>
            <a:endParaRPr lang="en-IN" sz="2400" dirty="0">
              <a:effectLst/>
              <a:latin typeface="Cambria" panose="02040503050406030204" pitchFamily="18" charset="0"/>
              <a:ea typeface="Cambria" panose="020405030504060302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108795537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605576-220F-B145-59BF-D8A03E9867A4}"/>
              </a:ext>
            </a:extLst>
          </p:cNvPr>
          <p:cNvSpPr>
            <a:spLocks noGrp="1"/>
          </p:cNvSpPr>
          <p:nvPr>
            <p:ph type="title"/>
          </p:nvPr>
        </p:nvSpPr>
        <p:spPr/>
        <p:txBody>
          <a:bodyPr>
            <a:normAutofit/>
          </a:bodyPr>
          <a:lstStyle/>
          <a:p>
            <a:r>
              <a:rPr lang="en-IN" sz="3600" u="sng" dirty="0">
                <a:solidFill>
                  <a:schemeClr val="tx1"/>
                </a:solidFill>
                <a:latin typeface="Times New Roman" panose="02020603050405020304" pitchFamily="18" charset="0"/>
                <a:cs typeface="Times New Roman" panose="02020603050405020304" pitchFamily="18" charset="0"/>
              </a:rPr>
              <a:t>Importance of business Environment concept</a:t>
            </a:r>
          </a:p>
        </p:txBody>
      </p:sp>
      <p:sp>
        <p:nvSpPr>
          <p:cNvPr id="3" name="Content Placeholder 2">
            <a:extLst>
              <a:ext uri="{FF2B5EF4-FFF2-40B4-BE49-F238E27FC236}">
                <a16:creationId xmlns:a16="http://schemas.microsoft.com/office/drawing/2014/main" id="{719D2F98-9CD2-EED6-B425-B5993D434632}"/>
              </a:ext>
            </a:extLst>
          </p:cNvPr>
          <p:cNvSpPr>
            <a:spLocks noGrp="1"/>
          </p:cNvSpPr>
          <p:nvPr>
            <p:ph idx="1"/>
          </p:nvPr>
        </p:nvSpPr>
        <p:spPr/>
        <p:txBody>
          <a:bodyPr>
            <a:normAutofit/>
          </a:bodyPr>
          <a:lstStyle/>
          <a:p>
            <a:r>
              <a:rPr lang="en-US" sz="2400" dirty="0">
                <a:solidFill>
                  <a:schemeClr val="tx1"/>
                </a:solidFill>
                <a:latin typeface="Cambria" panose="02040503050406030204" pitchFamily="18" charset="0"/>
                <a:ea typeface="Cambria" panose="02040503050406030204" pitchFamily="18" charset="0"/>
              </a:rPr>
              <a:t>Business, led by people, adapts to meet consumer needs in a dynamic world. Adapting to constant change is key for survival. Businessmen must stay informed to navigate shifts successfully. Studying the business environment is crucial for managers to ensure competitiveness in the evolving market.</a:t>
            </a:r>
            <a:endParaRPr lang="en-IN" sz="2400" dirty="0">
              <a:solidFill>
                <a:schemeClr val="tx1"/>
              </a:solidFill>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23943784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E70A7A-6A3B-834D-82C2-151B0035C13C}"/>
              </a:ext>
            </a:extLst>
          </p:cNvPr>
          <p:cNvSpPr>
            <a:spLocks noGrp="1"/>
          </p:cNvSpPr>
          <p:nvPr>
            <p:ph type="title"/>
          </p:nvPr>
        </p:nvSpPr>
        <p:spPr>
          <a:xfrm>
            <a:off x="1097280" y="988908"/>
            <a:ext cx="10058400" cy="1450757"/>
          </a:xfrm>
        </p:spPr>
        <p:txBody>
          <a:bodyPr>
            <a:normAutofit fontScale="90000"/>
          </a:bodyPr>
          <a:lstStyle/>
          <a:p>
            <a:br>
              <a:rPr lang="en-IN" sz="3600" b="1" u="sng"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br>
            <a:br>
              <a:rPr lang="en-IN" sz="3600" b="1" u="sng"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br>
            <a:br>
              <a:rPr lang="en-IN" sz="3600" b="1" u="sng"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br>
            <a:br>
              <a:rPr lang="en-IN" sz="3600" b="1" u="sng"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br>
            <a:br>
              <a:rPr lang="en-IN" sz="3600" b="1" u="sng"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br>
            <a:br>
              <a:rPr lang="en-IN" sz="3600" b="1" u="sng"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br>
            <a:r>
              <a:rPr lang="en-IN" sz="3600" b="1" u="sng"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br>
              <a:rPr lang="en-IN" sz="3600" b="1" u="sng"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br>
            <a:r>
              <a:rPr lang="en-IN" sz="3600" b="1" u="sng"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br>
              <a:rPr lang="en-IN" sz="3600" b="1" u="sng"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br>
            <a:r>
              <a:rPr lang="en-IN" sz="3600" b="1" u="sng"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Corporate Social Responsibility</a:t>
            </a:r>
            <a:br>
              <a:rPr lang="en-IN" sz="1800" dirty="0">
                <a:effectLst/>
                <a:latin typeface="Calibri" panose="020F0502020204030204" pitchFamily="34" charset="0"/>
                <a:ea typeface="Calibri" panose="020F0502020204030204" pitchFamily="34" charset="0"/>
                <a:cs typeface="Times New Roman" panose="02020603050405020304" pitchFamily="18" charset="0"/>
              </a:rPr>
            </a:br>
            <a:endParaRPr lang="en-IN" dirty="0"/>
          </a:p>
        </p:txBody>
      </p:sp>
      <p:sp>
        <p:nvSpPr>
          <p:cNvPr id="3" name="Content Placeholder 2">
            <a:extLst>
              <a:ext uri="{FF2B5EF4-FFF2-40B4-BE49-F238E27FC236}">
                <a16:creationId xmlns:a16="http://schemas.microsoft.com/office/drawing/2014/main" id="{D027DBC0-59E6-88F5-D5E8-EDF974EAAE34}"/>
              </a:ext>
            </a:extLst>
          </p:cNvPr>
          <p:cNvSpPr>
            <a:spLocks noGrp="1"/>
          </p:cNvSpPr>
          <p:nvPr>
            <p:ph idx="1"/>
          </p:nvPr>
        </p:nvSpPr>
        <p:spPr/>
        <p:txBody>
          <a:bodyPr/>
          <a:lstStyle/>
          <a:p>
            <a:r>
              <a:rPr lang="en-IN" sz="2400" b="1" dirty="0">
                <a:solidFill>
                  <a:srgbClr val="000000"/>
                </a:solidFill>
                <a:effectLst/>
                <a:latin typeface="Cambria" panose="02040503050406030204" pitchFamily="18" charset="0"/>
                <a:ea typeface="Cambria" panose="02040503050406030204" pitchFamily="18" charset="0"/>
                <a:cs typeface="Times New Roman" panose="02020603050405020304" pitchFamily="18" charset="0"/>
              </a:rPr>
              <a:t>Corporate social responsibility (CSR) </a:t>
            </a:r>
            <a:r>
              <a:rPr lang="en-IN" sz="2400" dirty="0">
                <a:solidFill>
                  <a:srgbClr val="000000"/>
                </a:solidFill>
                <a:effectLst/>
                <a:latin typeface="Cambria" panose="02040503050406030204" pitchFamily="18" charset="0"/>
                <a:ea typeface="Cambria" panose="02040503050406030204" pitchFamily="18" charset="0"/>
                <a:cs typeface="Times New Roman" panose="02020603050405020304" pitchFamily="18" charset="0"/>
              </a:rPr>
              <a:t>refers to business practices involving initiatives that benefit society. A business's CSR can encompass a wide variety of tactics, from giving away a portion of a company's proceeds to charity, to implementing "greener" business operations.</a:t>
            </a:r>
            <a:endParaRPr lang="en-IN" sz="2400" dirty="0">
              <a:effectLst/>
              <a:latin typeface="Cambria" panose="02040503050406030204" pitchFamily="18" charset="0"/>
              <a:ea typeface="Cambria" panose="020405030504060302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30942980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E70A7A-6A3B-834D-82C2-151B0035C13C}"/>
              </a:ext>
            </a:extLst>
          </p:cNvPr>
          <p:cNvSpPr>
            <a:spLocks noGrp="1"/>
          </p:cNvSpPr>
          <p:nvPr>
            <p:ph type="title"/>
          </p:nvPr>
        </p:nvSpPr>
        <p:spPr>
          <a:xfrm>
            <a:off x="1097280" y="988908"/>
            <a:ext cx="10058400" cy="1450757"/>
          </a:xfrm>
        </p:spPr>
        <p:txBody>
          <a:bodyPr>
            <a:normAutofit fontScale="90000"/>
          </a:bodyPr>
          <a:lstStyle/>
          <a:p>
            <a:br>
              <a:rPr lang="en-IN" sz="3600" b="1" u="sng"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br>
            <a:br>
              <a:rPr lang="en-IN" sz="3600" b="1" u="sng"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br>
            <a:br>
              <a:rPr lang="en-IN" sz="3600" b="1" u="sng"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br>
            <a:br>
              <a:rPr lang="en-IN" sz="3600" b="1" u="sng"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br>
            <a:br>
              <a:rPr lang="en-IN" sz="3600" b="1" u="sng"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br>
            <a:br>
              <a:rPr lang="en-IN" sz="3600" b="1" u="sng"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br>
            <a:r>
              <a:rPr lang="en-IN" sz="3600" b="1" u="sng"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br>
              <a:rPr lang="en-IN" sz="3600" b="1" u="sng"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br>
            <a:r>
              <a:rPr lang="en-IN" sz="3600" b="1" u="sng"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br>
              <a:rPr lang="en-IN" sz="3600" b="1" u="sng"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br>
            <a:r>
              <a:rPr lang="en-IN" sz="3600" b="1" u="sng"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Corporate Social Responsibility</a:t>
            </a:r>
            <a:br>
              <a:rPr lang="en-IN" sz="1800" dirty="0">
                <a:effectLst/>
                <a:latin typeface="Calibri" panose="020F0502020204030204" pitchFamily="34" charset="0"/>
                <a:ea typeface="Calibri" panose="020F0502020204030204" pitchFamily="34" charset="0"/>
                <a:cs typeface="Times New Roman" panose="02020603050405020304" pitchFamily="18" charset="0"/>
              </a:rPr>
            </a:br>
            <a:endParaRPr lang="en-IN" dirty="0"/>
          </a:p>
        </p:txBody>
      </p:sp>
      <p:sp>
        <p:nvSpPr>
          <p:cNvPr id="3" name="Content Placeholder 2">
            <a:extLst>
              <a:ext uri="{FF2B5EF4-FFF2-40B4-BE49-F238E27FC236}">
                <a16:creationId xmlns:a16="http://schemas.microsoft.com/office/drawing/2014/main" id="{D027DBC0-59E6-88F5-D5E8-EDF974EAAE34}"/>
              </a:ext>
            </a:extLst>
          </p:cNvPr>
          <p:cNvSpPr>
            <a:spLocks noGrp="1"/>
          </p:cNvSpPr>
          <p:nvPr>
            <p:ph idx="1"/>
          </p:nvPr>
        </p:nvSpPr>
        <p:spPr/>
        <p:txBody>
          <a:bodyPr>
            <a:normAutofit/>
          </a:bodyPr>
          <a:lstStyle/>
          <a:p>
            <a:r>
              <a:rPr lang="en-IN" sz="2400" dirty="0">
                <a:solidFill>
                  <a:srgbClr val="000000"/>
                </a:solidFill>
                <a:effectLst/>
                <a:latin typeface="Cambria" panose="02040503050406030204" pitchFamily="18" charset="0"/>
                <a:ea typeface="Cambria" panose="02040503050406030204" pitchFamily="18" charset="0"/>
                <a:cs typeface="Times New Roman" panose="02020603050405020304" pitchFamily="18" charset="0"/>
              </a:rPr>
              <a:t>There are a few broad categories of social responsibility that many of today's businesses are practicing:</a:t>
            </a:r>
            <a:endParaRPr lang="en-IN" sz="2400" dirty="0">
              <a:effectLst/>
              <a:latin typeface="Cambria" panose="02040503050406030204" pitchFamily="18" charset="0"/>
              <a:ea typeface="Cambria" panose="02040503050406030204" pitchFamily="18" charset="0"/>
              <a:cs typeface="Times New Roman" panose="02020603050405020304" pitchFamily="18" charset="0"/>
            </a:endParaRPr>
          </a:p>
          <a:p>
            <a:pPr marL="342900" indent="-342900">
              <a:buFont typeface="+mj-lt"/>
              <a:buAutoNum type="arabicPeriod"/>
            </a:pPr>
            <a:r>
              <a:rPr lang="en-IN" sz="2400" b="1" dirty="0">
                <a:solidFill>
                  <a:srgbClr val="000000"/>
                </a:solidFill>
                <a:effectLst/>
                <a:latin typeface="Cambria" panose="02040503050406030204" pitchFamily="18" charset="0"/>
                <a:ea typeface="Cambria" panose="02040503050406030204" pitchFamily="18" charset="0"/>
              </a:rPr>
              <a:t>Environmental efforts</a:t>
            </a:r>
          </a:p>
          <a:p>
            <a:pPr marL="342900" indent="-342900">
              <a:buFont typeface="+mj-lt"/>
              <a:buAutoNum type="arabicPeriod"/>
            </a:pPr>
            <a:r>
              <a:rPr lang="en-IN" sz="2400" b="1" dirty="0">
                <a:solidFill>
                  <a:srgbClr val="000000"/>
                </a:solidFill>
                <a:effectLst/>
                <a:latin typeface="Cambria" panose="02040503050406030204" pitchFamily="18" charset="0"/>
                <a:ea typeface="Cambria" panose="02040503050406030204" pitchFamily="18" charset="0"/>
              </a:rPr>
              <a:t>Philanthropy</a:t>
            </a:r>
            <a:endParaRPr lang="en-IN" sz="2400" b="1" dirty="0">
              <a:solidFill>
                <a:srgbClr val="000000"/>
              </a:solidFill>
              <a:latin typeface="Cambria" panose="02040503050406030204" pitchFamily="18" charset="0"/>
              <a:ea typeface="Cambria" panose="02040503050406030204" pitchFamily="18" charset="0"/>
            </a:endParaRPr>
          </a:p>
          <a:p>
            <a:pPr marL="342900" indent="-342900">
              <a:buFont typeface="+mj-lt"/>
              <a:buAutoNum type="arabicPeriod"/>
            </a:pPr>
            <a:r>
              <a:rPr lang="en-IN" sz="2400" b="1" dirty="0">
                <a:solidFill>
                  <a:srgbClr val="000000"/>
                </a:solidFill>
                <a:effectLst/>
                <a:latin typeface="Cambria" panose="02040503050406030204" pitchFamily="18" charset="0"/>
                <a:ea typeface="Cambria" panose="02040503050406030204" pitchFamily="18" charset="0"/>
              </a:rPr>
              <a:t>Ethical labour practices</a:t>
            </a:r>
          </a:p>
          <a:p>
            <a:pPr marL="342900" indent="-342900">
              <a:buFont typeface="+mj-lt"/>
              <a:buAutoNum type="arabicPeriod"/>
            </a:pPr>
            <a:r>
              <a:rPr lang="en-IN" sz="2400" dirty="0">
                <a:solidFill>
                  <a:srgbClr val="000000"/>
                </a:solidFill>
                <a:effectLst/>
                <a:latin typeface="Cambria" panose="02040503050406030204" pitchFamily="18" charset="0"/>
                <a:ea typeface="Cambria" panose="02040503050406030204" pitchFamily="18" charset="0"/>
              </a:rPr>
              <a:t> </a:t>
            </a:r>
            <a:r>
              <a:rPr lang="en-IN" sz="2400" b="1" dirty="0">
                <a:solidFill>
                  <a:srgbClr val="000000"/>
                </a:solidFill>
                <a:effectLst/>
                <a:latin typeface="Cambria" panose="02040503050406030204" pitchFamily="18" charset="0"/>
                <a:ea typeface="Cambria" panose="02040503050406030204" pitchFamily="18" charset="0"/>
              </a:rPr>
              <a:t>Volunteering</a:t>
            </a:r>
            <a:endParaRPr lang="en-IN" sz="2400"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31369697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E70A7A-6A3B-834D-82C2-151B0035C13C}"/>
              </a:ext>
            </a:extLst>
          </p:cNvPr>
          <p:cNvSpPr>
            <a:spLocks noGrp="1"/>
          </p:cNvSpPr>
          <p:nvPr>
            <p:ph type="title"/>
          </p:nvPr>
        </p:nvSpPr>
        <p:spPr>
          <a:xfrm>
            <a:off x="1097280" y="988908"/>
            <a:ext cx="10058400" cy="1450757"/>
          </a:xfrm>
        </p:spPr>
        <p:txBody>
          <a:bodyPr>
            <a:normAutofit fontScale="90000"/>
          </a:bodyPr>
          <a:lstStyle/>
          <a:p>
            <a:br>
              <a:rPr lang="en-IN" sz="3600" b="1" u="sng"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br>
            <a:br>
              <a:rPr lang="en-IN" sz="3600" b="1" u="sng"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br>
            <a:br>
              <a:rPr lang="en-IN" sz="3600" b="1" u="sng"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br>
            <a:br>
              <a:rPr lang="en-IN" sz="3600" b="1" u="sng"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br>
            <a:br>
              <a:rPr lang="en-IN" sz="3600" b="1" u="sng"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br>
            <a:br>
              <a:rPr lang="en-IN" sz="3600" b="1" u="sng"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br>
            <a:r>
              <a:rPr lang="en-IN" sz="3600" b="1" u="sng"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br>
              <a:rPr lang="en-IN" sz="3600" b="1" u="sng"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br>
            <a:r>
              <a:rPr lang="en-IN" sz="3600" b="1" u="sng"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br>
              <a:rPr lang="en-IN" sz="3600" b="1" u="sng"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br>
            <a:r>
              <a:rPr lang="en-IN" sz="3600" b="1" u="sng"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Corporate Social Responsibility</a:t>
            </a:r>
            <a:br>
              <a:rPr lang="en-IN" sz="1800" dirty="0">
                <a:effectLst/>
                <a:latin typeface="Calibri" panose="020F0502020204030204" pitchFamily="34" charset="0"/>
                <a:ea typeface="Calibri" panose="020F0502020204030204" pitchFamily="34" charset="0"/>
                <a:cs typeface="Times New Roman" panose="02020603050405020304" pitchFamily="18" charset="0"/>
              </a:rPr>
            </a:br>
            <a:endParaRPr lang="en-IN" dirty="0"/>
          </a:p>
        </p:txBody>
      </p:sp>
      <p:sp>
        <p:nvSpPr>
          <p:cNvPr id="3" name="Content Placeholder 2">
            <a:extLst>
              <a:ext uri="{FF2B5EF4-FFF2-40B4-BE49-F238E27FC236}">
                <a16:creationId xmlns:a16="http://schemas.microsoft.com/office/drawing/2014/main" id="{D027DBC0-59E6-88F5-D5E8-EDF974EAAE34}"/>
              </a:ext>
            </a:extLst>
          </p:cNvPr>
          <p:cNvSpPr>
            <a:spLocks noGrp="1"/>
          </p:cNvSpPr>
          <p:nvPr>
            <p:ph idx="1"/>
          </p:nvPr>
        </p:nvSpPr>
        <p:spPr/>
        <p:txBody>
          <a:bodyPr>
            <a:normAutofit/>
          </a:bodyPr>
          <a:lstStyle/>
          <a:p>
            <a:pPr marL="0" indent="0">
              <a:buNone/>
            </a:pPr>
            <a:r>
              <a:rPr lang="en-IN" sz="2400" b="1" dirty="0">
                <a:solidFill>
                  <a:srgbClr val="000000"/>
                </a:solidFill>
                <a:effectLst/>
                <a:latin typeface="Cambria" panose="02040503050406030204" pitchFamily="18" charset="0"/>
                <a:ea typeface="Cambria" panose="02040503050406030204" pitchFamily="18" charset="0"/>
              </a:rPr>
              <a:t>Environmental efforts</a:t>
            </a:r>
          </a:p>
          <a:p>
            <a:pPr marL="0" indent="0">
              <a:buNone/>
            </a:pPr>
            <a:r>
              <a:rPr lang="en-IN" sz="2000" dirty="0">
                <a:solidFill>
                  <a:srgbClr val="000000"/>
                </a:solidFill>
                <a:effectLst/>
                <a:latin typeface="Cambria" panose="02040503050406030204" pitchFamily="18" charset="0"/>
                <a:ea typeface="Cambria" panose="02040503050406030204" pitchFamily="18" charset="0"/>
              </a:rPr>
              <a:t>One primary focus of corporate social responsibility is the environment. Businesses regardless of size have a large carbon footprint. Any steps they can take to reduce those footprints are considered both good for the company and society as a whole.</a:t>
            </a:r>
          </a:p>
          <a:p>
            <a:pPr marL="0" indent="0">
              <a:buNone/>
            </a:pPr>
            <a:r>
              <a:rPr lang="en-IN" sz="2400" b="1" dirty="0">
                <a:solidFill>
                  <a:srgbClr val="000000"/>
                </a:solidFill>
                <a:effectLst/>
                <a:latin typeface="Cambria" panose="02040503050406030204" pitchFamily="18" charset="0"/>
                <a:ea typeface="Cambria" panose="02040503050406030204" pitchFamily="18" charset="0"/>
              </a:rPr>
              <a:t>Philanthropy</a:t>
            </a:r>
          </a:p>
          <a:p>
            <a:pPr marL="0" indent="0">
              <a:buNone/>
            </a:pPr>
            <a:r>
              <a:rPr lang="en-IN" sz="2000" dirty="0">
                <a:solidFill>
                  <a:srgbClr val="000000"/>
                </a:solidFill>
                <a:effectLst/>
                <a:latin typeface="Cambria" panose="02040503050406030204" pitchFamily="18" charset="0"/>
                <a:ea typeface="Cambria" panose="02040503050406030204" pitchFamily="18" charset="0"/>
              </a:rPr>
              <a:t>Businesses also practice social responsibility by donating to national and local charities. Businesses have a lot of resources that can benefit charities and local community programs.</a:t>
            </a:r>
            <a:endParaRPr lang="en-IN" sz="2000" b="1" dirty="0">
              <a:solidFill>
                <a:srgbClr val="000000"/>
              </a:solidFill>
              <a:latin typeface="Cambria" panose="02040503050406030204" pitchFamily="18" charset="0"/>
              <a:ea typeface="Cambria" panose="02040503050406030204" pitchFamily="18" charset="0"/>
            </a:endParaRPr>
          </a:p>
          <a:p>
            <a:pPr marL="0" indent="0">
              <a:buNone/>
            </a:pPr>
            <a:endParaRPr lang="en-IN" sz="2000" b="1" dirty="0">
              <a:solidFill>
                <a:srgbClr val="000000"/>
              </a:solidFill>
              <a:effectLst/>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414630541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E70A7A-6A3B-834D-82C2-151B0035C13C}"/>
              </a:ext>
            </a:extLst>
          </p:cNvPr>
          <p:cNvSpPr>
            <a:spLocks noGrp="1"/>
          </p:cNvSpPr>
          <p:nvPr>
            <p:ph type="title"/>
          </p:nvPr>
        </p:nvSpPr>
        <p:spPr>
          <a:xfrm>
            <a:off x="1097280" y="988908"/>
            <a:ext cx="10058400" cy="1450757"/>
          </a:xfrm>
        </p:spPr>
        <p:txBody>
          <a:bodyPr>
            <a:normAutofit fontScale="90000"/>
          </a:bodyPr>
          <a:lstStyle/>
          <a:p>
            <a:br>
              <a:rPr lang="en-IN" sz="3600" b="1" u="sng"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br>
            <a:br>
              <a:rPr lang="en-IN" sz="3600" b="1" u="sng"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br>
            <a:br>
              <a:rPr lang="en-IN" sz="3600" b="1" u="sng"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br>
            <a:br>
              <a:rPr lang="en-IN" sz="3600" b="1" u="sng"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br>
            <a:br>
              <a:rPr lang="en-IN" sz="3600" b="1" u="sng"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br>
            <a:br>
              <a:rPr lang="en-IN" sz="3600" b="1" u="sng"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br>
            <a:r>
              <a:rPr lang="en-IN" sz="3600" b="1" u="sng"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br>
              <a:rPr lang="en-IN" sz="3600" b="1" u="sng"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br>
            <a:r>
              <a:rPr lang="en-IN" sz="3600" b="1" u="sng"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br>
              <a:rPr lang="en-IN" sz="3600" b="1" u="sng"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br>
            <a:r>
              <a:rPr lang="en-IN" sz="3600" b="1" u="sng"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Corporate Social Responsibility</a:t>
            </a:r>
            <a:br>
              <a:rPr lang="en-IN" sz="1800" dirty="0">
                <a:effectLst/>
                <a:latin typeface="Calibri" panose="020F0502020204030204" pitchFamily="34" charset="0"/>
                <a:ea typeface="Calibri" panose="020F0502020204030204" pitchFamily="34" charset="0"/>
                <a:cs typeface="Times New Roman" panose="02020603050405020304" pitchFamily="18" charset="0"/>
              </a:rPr>
            </a:br>
            <a:endParaRPr lang="en-IN" dirty="0"/>
          </a:p>
        </p:txBody>
      </p:sp>
      <p:sp>
        <p:nvSpPr>
          <p:cNvPr id="3" name="Content Placeholder 2">
            <a:extLst>
              <a:ext uri="{FF2B5EF4-FFF2-40B4-BE49-F238E27FC236}">
                <a16:creationId xmlns:a16="http://schemas.microsoft.com/office/drawing/2014/main" id="{D027DBC0-59E6-88F5-D5E8-EDF974EAAE34}"/>
              </a:ext>
            </a:extLst>
          </p:cNvPr>
          <p:cNvSpPr>
            <a:spLocks noGrp="1"/>
          </p:cNvSpPr>
          <p:nvPr>
            <p:ph idx="1"/>
          </p:nvPr>
        </p:nvSpPr>
        <p:spPr/>
        <p:txBody>
          <a:bodyPr>
            <a:normAutofit/>
          </a:bodyPr>
          <a:lstStyle/>
          <a:p>
            <a:pPr marL="0" indent="0">
              <a:buNone/>
            </a:pPr>
            <a:r>
              <a:rPr lang="en-IN" sz="2400" b="1" dirty="0">
                <a:solidFill>
                  <a:srgbClr val="000000"/>
                </a:solidFill>
                <a:effectLst/>
                <a:latin typeface="Cambria" panose="02040503050406030204" pitchFamily="18" charset="0"/>
                <a:ea typeface="Cambria" panose="02040503050406030204" pitchFamily="18" charset="0"/>
              </a:rPr>
              <a:t>Ethical labour practices</a:t>
            </a:r>
          </a:p>
          <a:p>
            <a:pPr marL="0" indent="0">
              <a:buNone/>
            </a:pPr>
            <a:r>
              <a:rPr lang="en-IN" sz="2000" dirty="0">
                <a:solidFill>
                  <a:srgbClr val="000000"/>
                </a:solidFill>
                <a:effectLst/>
                <a:latin typeface="Cambria" panose="02040503050406030204" pitchFamily="18" charset="0"/>
                <a:ea typeface="Cambria" panose="02040503050406030204" pitchFamily="18" charset="0"/>
              </a:rPr>
              <a:t>By treating employees fairly and ethically, companies can also demonstrate their corporate social responsibility. This is especially true of businesses that operate in international locations with labour laws that differ from those in the United States.</a:t>
            </a:r>
            <a:endParaRPr lang="en-IN" sz="2000" b="1" dirty="0">
              <a:solidFill>
                <a:srgbClr val="000000"/>
              </a:solidFill>
              <a:effectLst/>
              <a:latin typeface="Cambria" panose="02040503050406030204" pitchFamily="18" charset="0"/>
              <a:ea typeface="Cambria" panose="02040503050406030204" pitchFamily="18" charset="0"/>
            </a:endParaRPr>
          </a:p>
          <a:p>
            <a:pPr marL="0" indent="0">
              <a:buNone/>
            </a:pPr>
            <a:r>
              <a:rPr lang="en-IN" sz="2400" dirty="0">
                <a:solidFill>
                  <a:srgbClr val="000000"/>
                </a:solidFill>
                <a:effectLst/>
                <a:latin typeface="Cambria" panose="02040503050406030204" pitchFamily="18" charset="0"/>
                <a:ea typeface="Cambria" panose="02040503050406030204" pitchFamily="18" charset="0"/>
              </a:rPr>
              <a:t> </a:t>
            </a:r>
            <a:r>
              <a:rPr lang="en-IN" sz="2400" b="1" dirty="0">
                <a:solidFill>
                  <a:srgbClr val="000000"/>
                </a:solidFill>
                <a:effectLst/>
                <a:latin typeface="Cambria" panose="02040503050406030204" pitchFamily="18" charset="0"/>
                <a:ea typeface="Cambria" panose="02040503050406030204" pitchFamily="18" charset="0"/>
              </a:rPr>
              <a:t>Volunteering</a:t>
            </a:r>
          </a:p>
          <a:p>
            <a:pPr marL="0" indent="0">
              <a:buNone/>
            </a:pPr>
            <a:r>
              <a:rPr lang="en-IN" sz="2000" dirty="0">
                <a:solidFill>
                  <a:srgbClr val="000000"/>
                </a:solidFill>
                <a:effectLst/>
                <a:latin typeface="Cambria" panose="02040503050406030204" pitchFamily="18" charset="0"/>
                <a:ea typeface="Cambria" panose="02040503050406030204" pitchFamily="18" charset="0"/>
                <a:cs typeface="Times New Roman" panose="02020603050405020304" pitchFamily="18" charset="0"/>
              </a:rPr>
              <a:t>Attending volunteer events says a lot about a company's sincerity. By doing good deeds without expecting anything in return, companies are able to express their concern for specific issues and support for certain organizations.</a:t>
            </a:r>
            <a:endParaRPr lang="en-IN" sz="2000" dirty="0">
              <a:effectLst/>
              <a:latin typeface="Cambria" panose="02040503050406030204" pitchFamily="18" charset="0"/>
              <a:ea typeface="Cambria" panose="02040503050406030204" pitchFamily="18" charset="0"/>
              <a:cs typeface="Times New Roman" panose="02020603050405020304" pitchFamily="18" charset="0"/>
            </a:endParaRPr>
          </a:p>
          <a:p>
            <a:pPr marL="0" indent="0">
              <a:buNone/>
            </a:pPr>
            <a:endParaRPr lang="en-IN" sz="2400"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215406215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2C2804-B19C-93F7-E9DC-3ECEA6E9DF26}"/>
              </a:ext>
            </a:extLst>
          </p:cNvPr>
          <p:cNvSpPr>
            <a:spLocks noGrp="1"/>
          </p:cNvSpPr>
          <p:nvPr>
            <p:ph type="title"/>
          </p:nvPr>
        </p:nvSpPr>
        <p:spPr>
          <a:xfrm>
            <a:off x="1097280" y="988908"/>
            <a:ext cx="10058400" cy="1450757"/>
          </a:xfrm>
        </p:spPr>
        <p:txBody>
          <a:bodyPr/>
          <a:lstStyle/>
          <a:p>
            <a:r>
              <a:rPr lang="en-IN" sz="3600" b="1" u="sng"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Describing Corporate Social Responsibility</a:t>
            </a:r>
            <a:br>
              <a:rPr lang="en-IN" sz="1800" dirty="0">
                <a:effectLst/>
                <a:latin typeface="Calibri" panose="020F0502020204030204" pitchFamily="34" charset="0"/>
                <a:ea typeface="Calibri" panose="020F0502020204030204" pitchFamily="34" charset="0"/>
                <a:cs typeface="Times New Roman" panose="02020603050405020304" pitchFamily="18" charset="0"/>
              </a:rPr>
            </a:br>
            <a:endParaRPr lang="en-IN" dirty="0"/>
          </a:p>
        </p:txBody>
      </p:sp>
      <p:sp>
        <p:nvSpPr>
          <p:cNvPr id="3" name="Content Placeholder 2">
            <a:extLst>
              <a:ext uri="{FF2B5EF4-FFF2-40B4-BE49-F238E27FC236}">
                <a16:creationId xmlns:a16="http://schemas.microsoft.com/office/drawing/2014/main" id="{EEA42C26-9539-AD0F-9672-37253DF08D3D}"/>
              </a:ext>
            </a:extLst>
          </p:cNvPr>
          <p:cNvSpPr>
            <a:spLocks noGrp="1"/>
          </p:cNvSpPr>
          <p:nvPr>
            <p:ph idx="1"/>
          </p:nvPr>
        </p:nvSpPr>
        <p:spPr/>
        <p:txBody>
          <a:bodyPr>
            <a:normAutofit fontScale="55000" lnSpcReduction="20000"/>
          </a:bodyPr>
          <a:lstStyle/>
          <a:p>
            <a:pPr algn="just">
              <a:lnSpc>
                <a:spcPct val="150000"/>
              </a:lnSpc>
              <a:spcAft>
                <a:spcPts val="800"/>
              </a:spcAft>
            </a:pPr>
            <a:r>
              <a:rPr lang="en-IN" sz="2900" dirty="0">
                <a:solidFill>
                  <a:srgbClr val="000000"/>
                </a:solidFill>
                <a:effectLst/>
                <a:latin typeface="Cambria" panose="02040503050406030204" pitchFamily="18" charset="0"/>
                <a:ea typeface="Cambria" panose="02040503050406030204" pitchFamily="18" charset="0"/>
                <a:cs typeface="Times New Roman" panose="02020603050405020304" pitchFamily="18" charset="0"/>
              </a:rPr>
              <a:t>There have been many definitions of corporate social responsibility in addition to the one given above, Buchholz identified five key elements found in most, if not all, definitions:</a:t>
            </a:r>
            <a:endParaRPr lang="en-IN" sz="2900" dirty="0">
              <a:effectLst/>
              <a:latin typeface="Cambria" panose="02040503050406030204" pitchFamily="18" charset="0"/>
              <a:ea typeface="Cambria" panose="02040503050406030204" pitchFamily="18" charset="0"/>
              <a:cs typeface="Times New Roman" panose="02020603050405020304" pitchFamily="18" charset="0"/>
            </a:endParaRPr>
          </a:p>
          <a:p>
            <a:pPr marL="342900" lvl="0" indent="-342900" algn="just">
              <a:lnSpc>
                <a:spcPct val="150000"/>
              </a:lnSpc>
              <a:buFont typeface="+mj-lt"/>
              <a:buAutoNum type="arabicPeriod"/>
              <a:tabLst>
                <a:tab pos="228600" algn="l"/>
              </a:tabLst>
            </a:pPr>
            <a:r>
              <a:rPr lang="en-IN" sz="2900" dirty="0">
                <a:solidFill>
                  <a:srgbClr val="000000"/>
                </a:solidFill>
                <a:effectLst/>
                <a:latin typeface="Cambria" panose="02040503050406030204" pitchFamily="18" charset="0"/>
                <a:ea typeface="Cambria" panose="02040503050406030204" pitchFamily="18" charset="0"/>
                <a:cs typeface="Times New Roman" panose="02020603050405020304" pitchFamily="18" charset="0"/>
              </a:rPr>
              <a:t>Corporations have responsibilities that go beyond the production of goods and services at a profit.</a:t>
            </a:r>
            <a:endParaRPr lang="en-IN" sz="2900" dirty="0">
              <a:effectLst/>
              <a:latin typeface="Cambria" panose="02040503050406030204" pitchFamily="18" charset="0"/>
              <a:ea typeface="Cambria" panose="02040503050406030204" pitchFamily="18" charset="0"/>
              <a:cs typeface="Times New Roman" panose="02020603050405020304" pitchFamily="18" charset="0"/>
            </a:endParaRPr>
          </a:p>
          <a:p>
            <a:pPr marL="342900" lvl="0" indent="-342900" algn="just">
              <a:lnSpc>
                <a:spcPct val="150000"/>
              </a:lnSpc>
              <a:buFont typeface="+mj-lt"/>
              <a:buAutoNum type="arabicPeriod"/>
              <a:tabLst>
                <a:tab pos="228600" algn="l"/>
              </a:tabLst>
            </a:pPr>
            <a:r>
              <a:rPr lang="en-IN" sz="2900" dirty="0">
                <a:solidFill>
                  <a:srgbClr val="000000"/>
                </a:solidFill>
                <a:effectLst/>
                <a:latin typeface="Cambria" panose="02040503050406030204" pitchFamily="18" charset="0"/>
                <a:ea typeface="Cambria" panose="02040503050406030204" pitchFamily="18" charset="0"/>
                <a:cs typeface="Times New Roman" panose="02020603050405020304" pitchFamily="18" charset="0"/>
              </a:rPr>
              <a:t>These responsibilities involve helping to solve important social problems, especially those they have helped create.</a:t>
            </a:r>
            <a:endParaRPr lang="en-IN" sz="2900" dirty="0">
              <a:effectLst/>
              <a:latin typeface="Cambria" panose="02040503050406030204" pitchFamily="18" charset="0"/>
              <a:ea typeface="Cambria" panose="02040503050406030204" pitchFamily="18" charset="0"/>
              <a:cs typeface="Times New Roman" panose="02020603050405020304" pitchFamily="18" charset="0"/>
            </a:endParaRPr>
          </a:p>
          <a:p>
            <a:pPr marL="342900" lvl="0" indent="-342900" algn="just">
              <a:lnSpc>
                <a:spcPts val="2040"/>
              </a:lnSpc>
              <a:buFont typeface="+mj-lt"/>
              <a:buAutoNum type="arabicPeriod"/>
              <a:tabLst>
                <a:tab pos="228600" algn="l"/>
              </a:tabLst>
            </a:pPr>
            <a:r>
              <a:rPr lang="en-IN" sz="2900" dirty="0">
                <a:solidFill>
                  <a:srgbClr val="000000"/>
                </a:solidFill>
                <a:effectLst/>
                <a:latin typeface="Cambria" panose="02040503050406030204" pitchFamily="18" charset="0"/>
                <a:ea typeface="Cambria" panose="02040503050406030204" pitchFamily="18" charset="0"/>
                <a:cs typeface="Times New Roman" panose="02020603050405020304" pitchFamily="18" charset="0"/>
              </a:rPr>
              <a:t>Corporations have a broader constituency than stockholders alone.</a:t>
            </a:r>
            <a:endParaRPr lang="en-IN" sz="2900" dirty="0">
              <a:effectLst/>
              <a:latin typeface="Cambria" panose="02040503050406030204" pitchFamily="18" charset="0"/>
              <a:ea typeface="Cambria" panose="02040503050406030204" pitchFamily="18" charset="0"/>
              <a:cs typeface="Times New Roman" panose="02020603050405020304" pitchFamily="18" charset="0"/>
            </a:endParaRPr>
          </a:p>
          <a:p>
            <a:pPr marL="342900" lvl="0" indent="-342900" algn="just">
              <a:lnSpc>
                <a:spcPts val="2040"/>
              </a:lnSpc>
              <a:buFont typeface="+mj-lt"/>
              <a:buAutoNum type="arabicPeriod"/>
              <a:tabLst>
                <a:tab pos="228600" algn="l"/>
              </a:tabLst>
            </a:pPr>
            <a:r>
              <a:rPr lang="en-IN" sz="2900" dirty="0">
                <a:solidFill>
                  <a:srgbClr val="000000"/>
                </a:solidFill>
                <a:effectLst/>
                <a:latin typeface="Cambria" panose="02040503050406030204" pitchFamily="18" charset="0"/>
                <a:ea typeface="Cambria" panose="02040503050406030204" pitchFamily="18" charset="0"/>
                <a:cs typeface="Times New Roman" panose="02020603050405020304" pitchFamily="18" charset="0"/>
              </a:rPr>
              <a:t>Corporations have impacts that go beyond simple marketplace transactions.</a:t>
            </a:r>
            <a:endParaRPr lang="en-IN" sz="2900" dirty="0">
              <a:effectLst/>
              <a:latin typeface="Cambria" panose="02040503050406030204" pitchFamily="18" charset="0"/>
              <a:ea typeface="Cambria" panose="02040503050406030204" pitchFamily="18" charset="0"/>
              <a:cs typeface="Times New Roman" panose="02020603050405020304" pitchFamily="18" charset="0"/>
            </a:endParaRPr>
          </a:p>
          <a:p>
            <a:pPr marL="342900" lvl="0" indent="-342900" algn="just">
              <a:lnSpc>
                <a:spcPts val="2040"/>
              </a:lnSpc>
              <a:spcAft>
                <a:spcPts val="800"/>
              </a:spcAft>
              <a:buFont typeface="+mj-lt"/>
              <a:buAutoNum type="arabicPeriod"/>
              <a:tabLst>
                <a:tab pos="228600" algn="l"/>
              </a:tabLst>
            </a:pPr>
            <a:r>
              <a:rPr lang="en-IN" sz="2900" dirty="0">
                <a:solidFill>
                  <a:srgbClr val="000000"/>
                </a:solidFill>
                <a:effectLst/>
                <a:latin typeface="Cambria" panose="02040503050406030204" pitchFamily="18" charset="0"/>
                <a:ea typeface="Cambria" panose="02040503050406030204" pitchFamily="18" charset="0"/>
                <a:cs typeface="Times New Roman" panose="02020603050405020304" pitchFamily="18" charset="0"/>
              </a:rPr>
              <a:t>Corporations serve a wider range of human values than can be captured by a sole focus on economic values.</a:t>
            </a:r>
            <a:endParaRPr lang="en-IN" sz="2900" dirty="0">
              <a:effectLst/>
              <a:latin typeface="Cambria" panose="02040503050406030204" pitchFamily="18" charset="0"/>
              <a:ea typeface="Cambria" panose="020405030504060302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29829418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155AE4-D3A4-EE3A-5E59-4C938661D4ED}"/>
              </a:ext>
            </a:extLst>
          </p:cNvPr>
          <p:cNvSpPr>
            <a:spLocks noGrp="1"/>
          </p:cNvSpPr>
          <p:nvPr>
            <p:ph type="title"/>
          </p:nvPr>
        </p:nvSpPr>
        <p:spPr/>
        <p:txBody>
          <a:bodyPr>
            <a:normAutofit/>
          </a:bodyPr>
          <a:lstStyle/>
          <a:p>
            <a:r>
              <a:rPr lang="en-IN" sz="3600" b="1" u="sng" dirty="0">
                <a:solidFill>
                  <a:srgbClr val="000000"/>
                </a:solidFill>
                <a:latin typeface="Cambria" panose="02040503050406030204" pitchFamily="18" charset="0"/>
                <a:ea typeface="Cambria" panose="02040503050406030204" pitchFamily="18" charset="0"/>
                <a:cs typeface="Times New Roman" panose="02020603050405020304" pitchFamily="18" charset="0"/>
              </a:rPr>
              <a:t>K</a:t>
            </a:r>
            <a:r>
              <a:rPr lang="en-IN" sz="3600" b="1" u="sng" dirty="0">
                <a:solidFill>
                  <a:srgbClr val="000000"/>
                </a:solidFill>
                <a:effectLst/>
                <a:latin typeface="Cambria" panose="02040503050406030204" pitchFamily="18" charset="0"/>
                <a:ea typeface="Cambria" panose="02040503050406030204" pitchFamily="18" charset="0"/>
                <a:cs typeface="Times New Roman" panose="02020603050405020304" pitchFamily="18" charset="0"/>
              </a:rPr>
              <a:t>ey components of CSR </a:t>
            </a:r>
            <a:endParaRPr lang="en-IN" sz="3600" b="1" u="sng" dirty="0">
              <a:latin typeface="Cambria" panose="02040503050406030204" pitchFamily="18" charset="0"/>
              <a:ea typeface="Cambria" panose="02040503050406030204" pitchFamily="18" charset="0"/>
            </a:endParaRPr>
          </a:p>
        </p:txBody>
      </p:sp>
      <p:sp>
        <p:nvSpPr>
          <p:cNvPr id="3" name="Content Placeholder 2">
            <a:extLst>
              <a:ext uri="{FF2B5EF4-FFF2-40B4-BE49-F238E27FC236}">
                <a16:creationId xmlns:a16="http://schemas.microsoft.com/office/drawing/2014/main" id="{B31FBB0A-1E26-A2CE-E94D-714C286C6909}"/>
              </a:ext>
            </a:extLst>
          </p:cNvPr>
          <p:cNvSpPr>
            <a:spLocks noGrp="1"/>
          </p:cNvSpPr>
          <p:nvPr>
            <p:ph idx="1"/>
          </p:nvPr>
        </p:nvSpPr>
        <p:spPr/>
        <p:txBody>
          <a:bodyPr>
            <a:normAutofit fontScale="77500" lnSpcReduction="20000"/>
          </a:bodyPr>
          <a:lstStyle/>
          <a:p>
            <a:r>
              <a:rPr lang="en-US" sz="2600" b="1" dirty="0">
                <a:solidFill>
                  <a:schemeClr val="tx1"/>
                </a:solidFill>
                <a:latin typeface="Cambria" panose="02040503050406030204" pitchFamily="18" charset="0"/>
                <a:ea typeface="Cambria" panose="02040503050406030204" pitchFamily="18" charset="0"/>
              </a:rPr>
              <a:t>1. Corporate Governance:</a:t>
            </a:r>
          </a:p>
          <a:p>
            <a:r>
              <a:rPr lang="en-US" sz="2600" dirty="0">
                <a:solidFill>
                  <a:schemeClr val="tx1"/>
                </a:solidFill>
                <a:latin typeface="Cambria" panose="02040503050406030204" pitchFamily="18" charset="0"/>
                <a:ea typeface="Cambria" panose="02040503050406030204" pitchFamily="18" charset="0"/>
              </a:rPr>
              <a:t>   - Key issues: accountability, transparency, and legal compliance.</a:t>
            </a:r>
          </a:p>
          <a:p>
            <a:r>
              <a:rPr lang="en-US" sz="2600" dirty="0">
                <a:solidFill>
                  <a:schemeClr val="tx1"/>
                </a:solidFill>
                <a:latin typeface="Cambria" panose="02040503050406030204" pitchFamily="18" charset="0"/>
                <a:ea typeface="Cambria" panose="02040503050406030204" pitchFamily="18" charset="0"/>
              </a:rPr>
              <a:t>   - Aims at realizing corporate objectives, protecting shareholder rights, and ensuring transparency for stakeholders.</a:t>
            </a:r>
          </a:p>
          <a:p>
            <a:endParaRPr lang="en-US" sz="2600" dirty="0">
              <a:solidFill>
                <a:schemeClr val="tx1"/>
              </a:solidFill>
              <a:latin typeface="Cambria" panose="02040503050406030204" pitchFamily="18" charset="0"/>
              <a:ea typeface="Cambria" panose="02040503050406030204" pitchFamily="18" charset="0"/>
            </a:endParaRPr>
          </a:p>
          <a:p>
            <a:r>
              <a:rPr lang="en-US" sz="2600" b="1" dirty="0">
                <a:solidFill>
                  <a:schemeClr val="tx1"/>
                </a:solidFill>
                <a:latin typeface="Cambria" panose="02040503050406030204" pitchFamily="18" charset="0"/>
                <a:ea typeface="Cambria" panose="02040503050406030204" pitchFamily="18" charset="0"/>
              </a:rPr>
              <a:t>2. Business Ethics:</a:t>
            </a:r>
          </a:p>
          <a:p>
            <a:r>
              <a:rPr lang="en-US" sz="2600" dirty="0">
                <a:solidFill>
                  <a:schemeClr val="tx1"/>
                </a:solidFill>
                <a:latin typeface="Cambria" panose="02040503050406030204" pitchFamily="18" charset="0"/>
                <a:ea typeface="Cambria" panose="02040503050406030204" pitchFamily="18" charset="0"/>
              </a:rPr>
              <a:t>   - Involves value-based and ethical business practices.</a:t>
            </a:r>
          </a:p>
          <a:p>
            <a:r>
              <a:rPr lang="en-US" sz="2600" dirty="0">
                <a:solidFill>
                  <a:schemeClr val="tx1"/>
                </a:solidFill>
                <a:latin typeface="Cambria" panose="02040503050406030204" pitchFamily="18" charset="0"/>
                <a:ea typeface="Cambria" panose="02040503050406030204" pitchFamily="18" charset="0"/>
              </a:rPr>
              <a:t>   - Integrates core values like honesty, trust, respect, and fairness into policies, practices, and decision-making.</a:t>
            </a:r>
          </a:p>
          <a:p>
            <a:endParaRPr lang="en-US" dirty="0"/>
          </a:p>
          <a:p>
            <a:endParaRPr lang="en-IN" dirty="0"/>
          </a:p>
        </p:txBody>
      </p:sp>
    </p:spTree>
    <p:extLst>
      <p:ext uri="{BB962C8B-B14F-4D97-AF65-F5344CB8AC3E}">
        <p14:creationId xmlns:p14="http://schemas.microsoft.com/office/powerpoint/2010/main" val="42771676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E9C69-6B9B-2513-E583-62E607973BC1}"/>
              </a:ext>
            </a:extLst>
          </p:cNvPr>
          <p:cNvSpPr>
            <a:spLocks noGrp="1"/>
          </p:cNvSpPr>
          <p:nvPr>
            <p:ph type="title"/>
          </p:nvPr>
        </p:nvSpPr>
        <p:spPr/>
        <p:txBody>
          <a:bodyPr>
            <a:normAutofit/>
          </a:bodyPr>
          <a:lstStyle/>
          <a:p>
            <a:r>
              <a:rPr lang="en-IN" sz="3600" b="1" u="sng" dirty="0">
                <a:solidFill>
                  <a:schemeClr val="tx1"/>
                </a:solidFill>
                <a:latin typeface="Times New Roman" panose="02020603050405020304" pitchFamily="18" charset="0"/>
                <a:cs typeface="Times New Roman" panose="02020603050405020304" pitchFamily="18" charset="0"/>
              </a:rPr>
              <a:t>Definition of business environment</a:t>
            </a:r>
          </a:p>
        </p:txBody>
      </p:sp>
      <p:sp>
        <p:nvSpPr>
          <p:cNvPr id="3" name="Content Placeholder 2">
            <a:extLst>
              <a:ext uri="{FF2B5EF4-FFF2-40B4-BE49-F238E27FC236}">
                <a16:creationId xmlns:a16="http://schemas.microsoft.com/office/drawing/2014/main" id="{1FA21998-DE24-8346-74A3-ADEDDE4C72E2}"/>
              </a:ext>
            </a:extLst>
          </p:cNvPr>
          <p:cNvSpPr>
            <a:spLocks noGrp="1"/>
          </p:cNvSpPr>
          <p:nvPr>
            <p:ph idx="1"/>
          </p:nvPr>
        </p:nvSpPr>
        <p:spPr>
          <a:xfrm>
            <a:off x="1066800" y="1737360"/>
            <a:ext cx="10058400" cy="3760891"/>
          </a:xfrm>
        </p:spPr>
        <p:txBody>
          <a:bodyPr>
            <a:normAutofit fontScale="25000" lnSpcReduction="20000"/>
          </a:bodyPr>
          <a:lstStyle/>
          <a:p>
            <a:endParaRPr lang="en-US" sz="3600" dirty="0"/>
          </a:p>
          <a:p>
            <a:r>
              <a:rPr lang="en-US" sz="9600" dirty="0">
                <a:solidFill>
                  <a:schemeClr val="tx1"/>
                </a:solidFill>
                <a:latin typeface="Cambria" panose="02040503050406030204" pitchFamily="18" charset="0"/>
                <a:ea typeface="Cambria" panose="02040503050406030204" pitchFamily="18" charset="0"/>
              </a:rPr>
              <a:t>3. </a:t>
            </a:r>
            <a:r>
              <a:rPr lang="en-US" sz="9600" b="1" dirty="0">
                <a:solidFill>
                  <a:schemeClr val="tx1"/>
                </a:solidFill>
                <a:latin typeface="Cambria" panose="02040503050406030204" pitchFamily="18" charset="0"/>
                <a:ea typeface="Cambria" panose="02040503050406030204" pitchFamily="18" charset="0"/>
              </a:rPr>
              <a:t>Bayard O. Wheeler's Definition:</a:t>
            </a:r>
          </a:p>
          <a:p>
            <a:r>
              <a:rPr lang="en-US" sz="9600" dirty="0">
                <a:solidFill>
                  <a:schemeClr val="tx1"/>
                </a:solidFill>
                <a:latin typeface="Cambria" panose="02040503050406030204" pitchFamily="18" charset="0"/>
                <a:ea typeface="Cambria" panose="02040503050406030204" pitchFamily="18" charset="0"/>
              </a:rPr>
              <a:t>   - "The total of all things external to firms and industries affecting their organization and operation."</a:t>
            </a:r>
          </a:p>
          <a:p>
            <a:endParaRPr lang="en-US" sz="9600" dirty="0">
              <a:solidFill>
                <a:schemeClr val="tx1"/>
              </a:solidFill>
              <a:latin typeface="Cambria" panose="02040503050406030204" pitchFamily="18" charset="0"/>
              <a:ea typeface="Cambria" panose="02040503050406030204" pitchFamily="18" charset="0"/>
            </a:endParaRPr>
          </a:p>
          <a:p>
            <a:r>
              <a:rPr lang="en-US" sz="9600" dirty="0">
                <a:solidFill>
                  <a:schemeClr val="tx1"/>
                </a:solidFill>
                <a:latin typeface="Cambria" panose="02040503050406030204" pitchFamily="18" charset="0"/>
                <a:ea typeface="Cambria" panose="02040503050406030204" pitchFamily="18" charset="0"/>
              </a:rPr>
              <a:t>4. </a:t>
            </a:r>
            <a:r>
              <a:rPr lang="en-US" sz="9600" b="1" dirty="0">
                <a:solidFill>
                  <a:schemeClr val="tx1"/>
                </a:solidFill>
                <a:latin typeface="Cambria" panose="02040503050406030204" pitchFamily="18" charset="0"/>
                <a:ea typeface="Cambria" panose="02040503050406030204" pitchFamily="18" charset="0"/>
              </a:rPr>
              <a:t>Arthur M. Weimer's Perspective:</a:t>
            </a:r>
          </a:p>
          <a:p>
            <a:r>
              <a:rPr lang="en-US" sz="9600" dirty="0">
                <a:solidFill>
                  <a:schemeClr val="tx1"/>
                </a:solidFill>
                <a:latin typeface="Cambria" panose="02040503050406030204" pitchFamily="18" charset="0"/>
                <a:ea typeface="Cambria" panose="02040503050406030204" pitchFamily="18" charset="0"/>
              </a:rPr>
              <a:t>   - Encompasses the 'climate' or conditions in which economic, social, political, and institutional business operations occur.</a:t>
            </a:r>
          </a:p>
          <a:p>
            <a:endParaRPr lang="en-US" sz="3600" dirty="0"/>
          </a:p>
        </p:txBody>
      </p:sp>
    </p:spTree>
    <p:extLst>
      <p:ext uri="{BB962C8B-B14F-4D97-AF65-F5344CB8AC3E}">
        <p14:creationId xmlns:p14="http://schemas.microsoft.com/office/powerpoint/2010/main" val="31372930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155AE4-D3A4-EE3A-5E59-4C938661D4ED}"/>
              </a:ext>
            </a:extLst>
          </p:cNvPr>
          <p:cNvSpPr>
            <a:spLocks noGrp="1"/>
          </p:cNvSpPr>
          <p:nvPr>
            <p:ph type="title"/>
          </p:nvPr>
        </p:nvSpPr>
        <p:spPr/>
        <p:txBody>
          <a:bodyPr>
            <a:normAutofit/>
          </a:bodyPr>
          <a:lstStyle/>
          <a:p>
            <a:r>
              <a:rPr lang="en-IN" sz="3600" b="1" u="sng" dirty="0">
                <a:solidFill>
                  <a:srgbClr val="000000"/>
                </a:solidFill>
                <a:latin typeface="Cambria" panose="02040503050406030204" pitchFamily="18" charset="0"/>
                <a:ea typeface="Cambria" panose="02040503050406030204" pitchFamily="18" charset="0"/>
                <a:cs typeface="Times New Roman" panose="02020603050405020304" pitchFamily="18" charset="0"/>
              </a:rPr>
              <a:t>K</a:t>
            </a:r>
            <a:r>
              <a:rPr lang="en-IN" sz="3600" b="1" u="sng" dirty="0">
                <a:solidFill>
                  <a:srgbClr val="000000"/>
                </a:solidFill>
                <a:effectLst/>
                <a:latin typeface="Cambria" panose="02040503050406030204" pitchFamily="18" charset="0"/>
                <a:ea typeface="Cambria" panose="02040503050406030204" pitchFamily="18" charset="0"/>
                <a:cs typeface="Times New Roman" panose="02020603050405020304" pitchFamily="18" charset="0"/>
              </a:rPr>
              <a:t>ey components of CSR </a:t>
            </a:r>
            <a:endParaRPr lang="en-IN" sz="3600" b="1" u="sng" dirty="0">
              <a:latin typeface="Cambria" panose="02040503050406030204" pitchFamily="18" charset="0"/>
              <a:ea typeface="Cambria" panose="02040503050406030204" pitchFamily="18" charset="0"/>
            </a:endParaRPr>
          </a:p>
        </p:txBody>
      </p:sp>
      <p:sp>
        <p:nvSpPr>
          <p:cNvPr id="3" name="Content Placeholder 2">
            <a:extLst>
              <a:ext uri="{FF2B5EF4-FFF2-40B4-BE49-F238E27FC236}">
                <a16:creationId xmlns:a16="http://schemas.microsoft.com/office/drawing/2014/main" id="{B31FBB0A-1E26-A2CE-E94D-714C286C6909}"/>
              </a:ext>
            </a:extLst>
          </p:cNvPr>
          <p:cNvSpPr>
            <a:spLocks noGrp="1"/>
          </p:cNvSpPr>
          <p:nvPr>
            <p:ph idx="1"/>
          </p:nvPr>
        </p:nvSpPr>
        <p:spPr/>
        <p:txBody>
          <a:bodyPr>
            <a:normAutofit fontScale="70000" lnSpcReduction="20000"/>
          </a:bodyPr>
          <a:lstStyle/>
          <a:p>
            <a:endParaRPr lang="en-US" dirty="0"/>
          </a:p>
          <a:p>
            <a:r>
              <a:rPr lang="en-US" sz="2600" dirty="0">
                <a:solidFill>
                  <a:schemeClr val="tx1"/>
                </a:solidFill>
                <a:latin typeface="Cambria" panose="02040503050406030204" pitchFamily="18" charset="0"/>
                <a:ea typeface="Cambria" panose="02040503050406030204" pitchFamily="18" charset="0"/>
              </a:rPr>
              <a:t>3. </a:t>
            </a:r>
            <a:r>
              <a:rPr lang="en-US" sz="2600" b="1" dirty="0">
                <a:solidFill>
                  <a:schemeClr val="tx1"/>
                </a:solidFill>
                <a:latin typeface="Cambria" panose="02040503050406030204" pitchFamily="18" charset="0"/>
                <a:ea typeface="Cambria" panose="02040503050406030204" pitchFamily="18" charset="0"/>
              </a:rPr>
              <a:t>Workplace and Labor Relations:</a:t>
            </a:r>
          </a:p>
          <a:p>
            <a:r>
              <a:rPr lang="en-US" sz="2600" dirty="0">
                <a:solidFill>
                  <a:schemeClr val="tx1"/>
                </a:solidFill>
                <a:latin typeface="Cambria" panose="02040503050406030204" pitchFamily="18" charset="0"/>
                <a:ea typeface="Cambria" panose="02040503050406030204" pitchFamily="18" charset="0"/>
              </a:rPr>
              <a:t>   - Focus on human resources as critical assets.</a:t>
            </a:r>
          </a:p>
          <a:p>
            <a:r>
              <a:rPr lang="en-US" sz="2600" dirty="0">
                <a:solidFill>
                  <a:schemeClr val="tx1"/>
                </a:solidFill>
                <a:latin typeface="Cambria" panose="02040503050406030204" pitchFamily="18" charset="0"/>
                <a:ea typeface="Cambria" panose="02040503050406030204" pitchFamily="18" charset="0"/>
              </a:rPr>
              <a:t>   - Good CSR practices enhance workplace health and safety, employee relations, and work-life balance.</a:t>
            </a:r>
          </a:p>
          <a:p>
            <a:endParaRPr lang="en-US" sz="2600" dirty="0">
              <a:solidFill>
                <a:schemeClr val="tx1"/>
              </a:solidFill>
              <a:latin typeface="Cambria" panose="02040503050406030204" pitchFamily="18" charset="0"/>
              <a:ea typeface="Cambria" panose="02040503050406030204" pitchFamily="18" charset="0"/>
            </a:endParaRPr>
          </a:p>
          <a:p>
            <a:r>
              <a:rPr lang="en-US" sz="2600" dirty="0">
                <a:solidFill>
                  <a:schemeClr val="tx1"/>
                </a:solidFill>
                <a:latin typeface="Cambria" panose="02040503050406030204" pitchFamily="18" charset="0"/>
                <a:ea typeface="Cambria" panose="02040503050406030204" pitchFamily="18" charset="0"/>
              </a:rPr>
              <a:t>4. </a:t>
            </a:r>
            <a:r>
              <a:rPr lang="en-US" sz="2600" b="1" dirty="0">
                <a:solidFill>
                  <a:schemeClr val="tx1"/>
                </a:solidFill>
                <a:latin typeface="Cambria" panose="02040503050406030204" pitchFamily="18" charset="0"/>
                <a:ea typeface="Cambria" panose="02040503050406030204" pitchFamily="18" charset="0"/>
              </a:rPr>
              <a:t>Affirmative Action/Good Practices:</a:t>
            </a:r>
          </a:p>
          <a:p>
            <a:r>
              <a:rPr lang="en-US" sz="2600" dirty="0">
                <a:solidFill>
                  <a:schemeClr val="tx1"/>
                </a:solidFill>
                <a:latin typeface="Cambria" panose="02040503050406030204" pitchFamily="18" charset="0"/>
                <a:ea typeface="Cambria" panose="02040503050406030204" pitchFamily="18" charset="0"/>
              </a:rPr>
              <a:t>   - Includes equal opportunity, diversity, gender policy, and prevention of harassment.</a:t>
            </a:r>
          </a:p>
          <a:p>
            <a:r>
              <a:rPr lang="en-US" sz="2600" dirty="0">
                <a:solidFill>
                  <a:schemeClr val="tx1"/>
                </a:solidFill>
                <a:latin typeface="Cambria" panose="02040503050406030204" pitchFamily="18" charset="0"/>
                <a:ea typeface="Cambria" panose="02040503050406030204" pitchFamily="18" charset="0"/>
              </a:rPr>
              <a:t>   - Reflects CSR commitment, creating a positive company image.</a:t>
            </a:r>
          </a:p>
          <a:p>
            <a:endParaRPr lang="en-US" dirty="0"/>
          </a:p>
        </p:txBody>
      </p:sp>
    </p:spTree>
    <p:extLst>
      <p:ext uri="{BB962C8B-B14F-4D97-AF65-F5344CB8AC3E}">
        <p14:creationId xmlns:p14="http://schemas.microsoft.com/office/powerpoint/2010/main" val="99913002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155AE4-D3A4-EE3A-5E59-4C938661D4ED}"/>
              </a:ext>
            </a:extLst>
          </p:cNvPr>
          <p:cNvSpPr>
            <a:spLocks noGrp="1"/>
          </p:cNvSpPr>
          <p:nvPr>
            <p:ph type="title"/>
          </p:nvPr>
        </p:nvSpPr>
        <p:spPr/>
        <p:txBody>
          <a:bodyPr>
            <a:normAutofit/>
          </a:bodyPr>
          <a:lstStyle/>
          <a:p>
            <a:r>
              <a:rPr lang="en-IN" sz="3600" b="1" u="sng" dirty="0">
                <a:solidFill>
                  <a:srgbClr val="000000"/>
                </a:solidFill>
                <a:latin typeface="Cambria" panose="02040503050406030204" pitchFamily="18" charset="0"/>
                <a:ea typeface="Cambria" panose="02040503050406030204" pitchFamily="18" charset="0"/>
                <a:cs typeface="Times New Roman" panose="02020603050405020304" pitchFamily="18" charset="0"/>
              </a:rPr>
              <a:t>K</a:t>
            </a:r>
            <a:r>
              <a:rPr lang="en-IN" sz="3600" b="1" u="sng" dirty="0">
                <a:solidFill>
                  <a:srgbClr val="000000"/>
                </a:solidFill>
                <a:effectLst/>
                <a:latin typeface="Cambria" panose="02040503050406030204" pitchFamily="18" charset="0"/>
                <a:ea typeface="Cambria" panose="02040503050406030204" pitchFamily="18" charset="0"/>
                <a:cs typeface="Times New Roman" panose="02020603050405020304" pitchFamily="18" charset="0"/>
              </a:rPr>
              <a:t>ey components of CSR </a:t>
            </a:r>
            <a:endParaRPr lang="en-IN" sz="3600" b="1" u="sng" dirty="0">
              <a:latin typeface="Cambria" panose="02040503050406030204" pitchFamily="18" charset="0"/>
              <a:ea typeface="Cambria" panose="02040503050406030204" pitchFamily="18" charset="0"/>
            </a:endParaRPr>
          </a:p>
        </p:txBody>
      </p:sp>
      <p:sp>
        <p:nvSpPr>
          <p:cNvPr id="3" name="Content Placeholder 2">
            <a:extLst>
              <a:ext uri="{FF2B5EF4-FFF2-40B4-BE49-F238E27FC236}">
                <a16:creationId xmlns:a16="http://schemas.microsoft.com/office/drawing/2014/main" id="{B31FBB0A-1E26-A2CE-E94D-714C286C6909}"/>
              </a:ext>
            </a:extLst>
          </p:cNvPr>
          <p:cNvSpPr>
            <a:spLocks noGrp="1"/>
          </p:cNvSpPr>
          <p:nvPr>
            <p:ph idx="1"/>
          </p:nvPr>
        </p:nvSpPr>
        <p:spPr/>
        <p:txBody>
          <a:bodyPr>
            <a:normAutofit fontScale="70000" lnSpcReduction="20000"/>
          </a:bodyPr>
          <a:lstStyle/>
          <a:p>
            <a:endParaRPr lang="en-US" sz="2600" dirty="0">
              <a:solidFill>
                <a:schemeClr val="tx1"/>
              </a:solidFill>
              <a:latin typeface="Cambria" panose="02040503050406030204" pitchFamily="18" charset="0"/>
              <a:ea typeface="Cambria" panose="02040503050406030204" pitchFamily="18" charset="0"/>
            </a:endParaRPr>
          </a:p>
          <a:p>
            <a:r>
              <a:rPr lang="en-US" sz="2600" dirty="0">
                <a:solidFill>
                  <a:schemeClr val="tx1"/>
                </a:solidFill>
                <a:latin typeface="Cambria" panose="02040503050406030204" pitchFamily="18" charset="0"/>
                <a:ea typeface="Cambria" panose="02040503050406030204" pitchFamily="18" charset="0"/>
              </a:rPr>
              <a:t>5. </a:t>
            </a:r>
            <a:r>
              <a:rPr lang="en-US" sz="2600" b="1" dirty="0">
                <a:solidFill>
                  <a:schemeClr val="tx1"/>
                </a:solidFill>
                <a:latin typeface="Cambria" panose="02040503050406030204" pitchFamily="18" charset="0"/>
                <a:ea typeface="Cambria" panose="02040503050406030204" pitchFamily="18" charset="0"/>
              </a:rPr>
              <a:t>Supply Chain:</a:t>
            </a:r>
          </a:p>
          <a:p>
            <a:r>
              <a:rPr lang="en-US" sz="2600" dirty="0">
                <a:solidFill>
                  <a:schemeClr val="tx1"/>
                </a:solidFill>
                <a:latin typeface="Cambria" panose="02040503050406030204" pitchFamily="18" charset="0"/>
                <a:ea typeface="Cambria" panose="02040503050406030204" pitchFamily="18" charset="0"/>
              </a:rPr>
              <a:t>   - Expands CSR to the entire supply chain.</a:t>
            </a:r>
          </a:p>
          <a:p>
            <a:r>
              <a:rPr lang="en-US" sz="2600" dirty="0">
                <a:solidFill>
                  <a:schemeClr val="tx1"/>
                </a:solidFill>
                <a:latin typeface="Cambria" panose="02040503050406030204" pitchFamily="18" charset="0"/>
                <a:ea typeface="Cambria" panose="02040503050406030204" pitchFamily="18" charset="0"/>
              </a:rPr>
              <a:t>   - Encourages positive social, environmental, and human rights practices throughout the supply chain.</a:t>
            </a:r>
          </a:p>
          <a:p>
            <a:endParaRPr lang="en-US" sz="2600" dirty="0">
              <a:solidFill>
                <a:schemeClr val="tx1"/>
              </a:solidFill>
              <a:latin typeface="Cambria" panose="02040503050406030204" pitchFamily="18" charset="0"/>
              <a:ea typeface="Cambria" panose="02040503050406030204" pitchFamily="18" charset="0"/>
            </a:endParaRPr>
          </a:p>
          <a:p>
            <a:r>
              <a:rPr lang="en-US" sz="2600" dirty="0">
                <a:solidFill>
                  <a:schemeClr val="tx1"/>
                </a:solidFill>
                <a:latin typeface="Cambria" panose="02040503050406030204" pitchFamily="18" charset="0"/>
                <a:ea typeface="Cambria" panose="02040503050406030204" pitchFamily="18" charset="0"/>
              </a:rPr>
              <a:t>6. </a:t>
            </a:r>
            <a:r>
              <a:rPr lang="en-US" sz="2600" b="1" dirty="0">
                <a:solidFill>
                  <a:schemeClr val="tx1"/>
                </a:solidFill>
                <a:latin typeface="Cambria" panose="02040503050406030204" pitchFamily="18" charset="0"/>
                <a:ea typeface="Cambria" panose="02040503050406030204" pitchFamily="18" charset="0"/>
              </a:rPr>
              <a:t>Customers:</a:t>
            </a:r>
          </a:p>
          <a:p>
            <a:r>
              <a:rPr lang="en-US" sz="2600" dirty="0">
                <a:solidFill>
                  <a:schemeClr val="tx1"/>
                </a:solidFill>
                <a:latin typeface="Cambria" panose="02040503050406030204" pitchFamily="18" charset="0"/>
                <a:ea typeface="Cambria" panose="02040503050406030204" pitchFamily="18" charset="0"/>
              </a:rPr>
              <a:t>   - Customer satisfaction beyond cost and quality.</a:t>
            </a:r>
          </a:p>
          <a:p>
            <a:r>
              <a:rPr lang="en-US" sz="2600" dirty="0">
                <a:solidFill>
                  <a:schemeClr val="tx1"/>
                </a:solidFill>
                <a:latin typeface="Cambria" panose="02040503050406030204" pitchFamily="18" charset="0"/>
                <a:ea typeface="Cambria" panose="02040503050406030204" pitchFamily="18" charset="0"/>
              </a:rPr>
              <a:t>   - Consideration of social, environmental, and supply-chain aspects for enhanced loyalty.</a:t>
            </a:r>
          </a:p>
          <a:p>
            <a:endParaRPr lang="en-US" dirty="0"/>
          </a:p>
          <a:p>
            <a:endParaRPr lang="en-IN" dirty="0"/>
          </a:p>
        </p:txBody>
      </p:sp>
    </p:spTree>
    <p:extLst>
      <p:ext uri="{BB962C8B-B14F-4D97-AF65-F5344CB8AC3E}">
        <p14:creationId xmlns:p14="http://schemas.microsoft.com/office/powerpoint/2010/main" val="147116230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155AE4-D3A4-EE3A-5E59-4C938661D4ED}"/>
              </a:ext>
            </a:extLst>
          </p:cNvPr>
          <p:cNvSpPr>
            <a:spLocks noGrp="1"/>
          </p:cNvSpPr>
          <p:nvPr>
            <p:ph type="title"/>
          </p:nvPr>
        </p:nvSpPr>
        <p:spPr/>
        <p:txBody>
          <a:bodyPr>
            <a:normAutofit/>
          </a:bodyPr>
          <a:lstStyle/>
          <a:p>
            <a:r>
              <a:rPr lang="en-IN" sz="3600" b="1" u="sng" dirty="0">
                <a:solidFill>
                  <a:srgbClr val="000000"/>
                </a:solidFill>
                <a:latin typeface="Cambria" panose="02040503050406030204" pitchFamily="18" charset="0"/>
                <a:ea typeface="Cambria" panose="02040503050406030204" pitchFamily="18" charset="0"/>
                <a:cs typeface="Times New Roman" panose="02020603050405020304" pitchFamily="18" charset="0"/>
              </a:rPr>
              <a:t>K</a:t>
            </a:r>
            <a:r>
              <a:rPr lang="en-IN" sz="3600" b="1" u="sng" dirty="0">
                <a:solidFill>
                  <a:srgbClr val="000000"/>
                </a:solidFill>
                <a:effectLst/>
                <a:latin typeface="Cambria" panose="02040503050406030204" pitchFamily="18" charset="0"/>
                <a:ea typeface="Cambria" panose="02040503050406030204" pitchFamily="18" charset="0"/>
                <a:cs typeface="Times New Roman" panose="02020603050405020304" pitchFamily="18" charset="0"/>
              </a:rPr>
              <a:t>ey components of CSR </a:t>
            </a:r>
            <a:endParaRPr lang="en-IN" sz="3600" b="1" u="sng" dirty="0">
              <a:latin typeface="Cambria" panose="02040503050406030204" pitchFamily="18" charset="0"/>
              <a:ea typeface="Cambria" panose="02040503050406030204" pitchFamily="18" charset="0"/>
            </a:endParaRPr>
          </a:p>
        </p:txBody>
      </p:sp>
      <p:sp>
        <p:nvSpPr>
          <p:cNvPr id="3" name="Content Placeholder 2">
            <a:extLst>
              <a:ext uri="{FF2B5EF4-FFF2-40B4-BE49-F238E27FC236}">
                <a16:creationId xmlns:a16="http://schemas.microsoft.com/office/drawing/2014/main" id="{B31FBB0A-1E26-A2CE-E94D-714C286C6909}"/>
              </a:ext>
            </a:extLst>
          </p:cNvPr>
          <p:cNvSpPr>
            <a:spLocks noGrp="1"/>
          </p:cNvSpPr>
          <p:nvPr>
            <p:ph idx="1"/>
          </p:nvPr>
        </p:nvSpPr>
        <p:spPr/>
        <p:txBody>
          <a:bodyPr>
            <a:normAutofit fontScale="70000" lnSpcReduction="20000"/>
          </a:bodyPr>
          <a:lstStyle/>
          <a:p>
            <a:endParaRPr lang="en-US" sz="2400" dirty="0">
              <a:solidFill>
                <a:schemeClr val="tx1"/>
              </a:solidFill>
              <a:latin typeface="Cambria" panose="02040503050406030204" pitchFamily="18" charset="0"/>
              <a:ea typeface="Cambria" panose="02040503050406030204" pitchFamily="18" charset="0"/>
            </a:endParaRPr>
          </a:p>
          <a:p>
            <a:r>
              <a:rPr lang="en-US" sz="2400" dirty="0">
                <a:solidFill>
                  <a:schemeClr val="tx1"/>
                </a:solidFill>
                <a:latin typeface="Cambria" panose="02040503050406030204" pitchFamily="18" charset="0"/>
                <a:ea typeface="Cambria" panose="02040503050406030204" pitchFamily="18" charset="0"/>
              </a:rPr>
              <a:t>7. </a:t>
            </a:r>
            <a:r>
              <a:rPr lang="en-US" sz="2400" b="1" dirty="0">
                <a:solidFill>
                  <a:schemeClr val="tx1"/>
                </a:solidFill>
                <a:latin typeface="Cambria" panose="02040503050406030204" pitchFamily="18" charset="0"/>
                <a:ea typeface="Cambria" panose="02040503050406030204" pitchFamily="18" charset="0"/>
              </a:rPr>
              <a:t>Environment:</a:t>
            </a:r>
          </a:p>
          <a:p>
            <a:r>
              <a:rPr lang="en-US" sz="2400" dirty="0">
                <a:solidFill>
                  <a:schemeClr val="tx1"/>
                </a:solidFill>
                <a:latin typeface="Cambria" panose="02040503050406030204" pitchFamily="18" charset="0"/>
                <a:ea typeface="Cambria" panose="02040503050406030204" pitchFamily="18" charset="0"/>
              </a:rPr>
              <a:t>   - Goes beyond legal requirements.</a:t>
            </a:r>
          </a:p>
          <a:p>
            <a:r>
              <a:rPr lang="en-US" sz="2400" dirty="0">
                <a:solidFill>
                  <a:schemeClr val="tx1"/>
                </a:solidFill>
                <a:latin typeface="Cambria" panose="02040503050406030204" pitchFamily="18" charset="0"/>
                <a:ea typeface="Cambria" panose="02040503050406030204" pitchFamily="18" charset="0"/>
              </a:rPr>
              <a:t>   - Involves sustainable solutions, reduced environmental impact, and eco-friendly product development.</a:t>
            </a:r>
          </a:p>
          <a:p>
            <a:endParaRPr lang="en-US" sz="2400" dirty="0">
              <a:solidFill>
                <a:schemeClr val="tx1"/>
              </a:solidFill>
              <a:latin typeface="Cambria" panose="02040503050406030204" pitchFamily="18" charset="0"/>
              <a:ea typeface="Cambria" panose="02040503050406030204" pitchFamily="18" charset="0"/>
            </a:endParaRPr>
          </a:p>
          <a:p>
            <a:r>
              <a:rPr lang="en-US" sz="2400" dirty="0">
                <a:solidFill>
                  <a:schemeClr val="tx1"/>
                </a:solidFill>
                <a:latin typeface="Cambria" panose="02040503050406030204" pitchFamily="18" charset="0"/>
                <a:ea typeface="Cambria" panose="02040503050406030204" pitchFamily="18" charset="0"/>
              </a:rPr>
              <a:t>8. </a:t>
            </a:r>
            <a:r>
              <a:rPr lang="en-US" sz="2400" b="1" dirty="0">
                <a:solidFill>
                  <a:schemeClr val="tx1"/>
                </a:solidFill>
                <a:latin typeface="Cambria" panose="02040503050406030204" pitchFamily="18" charset="0"/>
                <a:ea typeface="Cambria" panose="02040503050406030204" pitchFamily="18" charset="0"/>
              </a:rPr>
              <a:t>Community:</a:t>
            </a:r>
          </a:p>
          <a:p>
            <a:r>
              <a:rPr lang="en-US" sz="2400" dirty="0">
                <a:solidFill>
                  <a:schemeClr val="tx1"/>
                </a:solidFill>
                <a:latin typeface="Cambria" panose="02040503050406030204" pitchFamily="18" charset="0"/>
                <a:ea typeface="Cambria" panose="02040503050406030204" pitchFamily="18" charset="0"/>
              </a:rPr>
              <a:t>   - Recognizes the community as a major stakeholder.</a:t>
            </a:r>
          </a:p>
          <a:p>
            <a:r>
              <a:rPr lang="en-US" sz="2400" dirty="0">
                <a:solidFill>
                  <a:schemeClr val="tx1"/>
                </a:solidFill>
                <a:latin typeface="Cambria" panose="02040503050406030204" pitchFamily="18" charset="0"/>
                <a:ea typeface="Cambria" panose="02040503050406030204" pitchFamily="18" charset="0"/>
              </a:rPr>
              <a:t>   - Involvement includes direct interactions, support for community projects, and positive changes for the local population.</a:t>
            </a:r>
            <a:endParaRPr lang="en-IN" sz="2400" dirty="0">
              <a:solidFill>
                <a:schemeClr val="tx1"/>
              </a:solidFill>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292414845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31C6B-7C15-2D23-D7C9-38C193D2544D}"/>
              </a:ext>
            </a:extLst>
          </p:cNvPr>
          <p:cNvSpPr>
            <a:spLocks noGrp="1"/>
          </p:cNvSpPr>
          <p:nvPr>
            <p:ph type="title"/>
          </p:nvPr>
        </p:nvSpPr>
        <p:spPr/>
        <p:txBody>
          <a:bodyPr>
            <a:normAutofit/>
          </a:bodyPr>
          <a:lstStyle/>
          <a:p>
            <a:r>
              <a:rPr lang="en-IN" sz="3600" b="1" u="sng"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Benefits of CSR for the Organizations</a:t>
            </a:r>
            <a:endParaRPr lang="en-IN" sz="3600" u="sng" dirty="0">
              <a:solidFill>
                <a:schemeClr val="tx1"/>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5D50E038-0C49-F922-7803-A8B8E78CB753}"/>
              </a:ext>
            </a:extLst>
          </p:cNvPr>
          <p:cNvSpPr>
            <a:spLocks noGrp="1"/>
          </p:cNvSpPr>
          <p:nvPr>
            <p:ph idx="1"/>
          </p:nvPr>
        </p:nvSpPr>
        <p:spPr/>
        <p:txBody>
          <a:bodyPr>
            <a:normAutofit fontScale="25000" lnSpcReduction="20000"/>
          </a:bodyPr>
          <a:lstStyle/>
          <a:p>
            <a:r>
              <a:rPr lang="en-US" sz="9600" b="1" dirty="0">
                <a:solidFill>
                  <a:schemeClr val="tx1"/>
                </a:solidFill>
                <a:latin typeface="Cambria" panose="02040503050406030204" pitchFamily="18" charset="0"/>
                <a:ea typeface="Cambria" panose="02040503050406030204" pitchFamily="18" charset="0"/>
              </a:rPr>
              <a:t>Company Benefits:</a:t>
            </a:r>
          </a:p>
          <a:p>
            <a:r>
              <a:rPr lang="en-US" sz="9600" dirty="0">
                <a:solidFill>
                  <a:schemeClr val="tx1"/>
                </a:solidFill>
                <a:latin typeface="Cambria" panose="02040503050406030204" pitchFamily="18" charset="0"/>
                <a:ea typeface="Cambria" panose="02040503050406030204" pitchFamily="18" charset="0"/>
              </a:rPr>
              <a:t>1. </a:t>
            </a:r>
            <a:r>
              <a:rPr lang="en-US" sz="9600" b="1" dirty="0">
                <a:solidFill>
                  <a:schemeClr val="tx1"/>
                </a:solidFill>
                <a:latin typeface="Cambria" panose="02040503050406030204" pitchFamily="18" charset="0"/>
                <a:ea typeface="Cambria" panose="02040503050406030204" pitchFamily="18" charset="0"/>
              </a:rPr>
              <a:t>Improved Financial Performance:</a:t>
            </a:r>
          </a:p>
          <a:p>
            <a:r>
              <a:rPr lang="en-US" sz="9600" dirty="0">
                <a:solidFill>
                  <a:schemeClr val="tx1"/>
                </a:solidFill>
                <a:latin typeface="Cambria" panose="02040503050406030204" pitchFamily="18" charset="0"/>
                <a:ea typeface="Cambria" panose="02040503050406030204" pitchFamily="18" charset="0"/>
              </a:rPr>
              <a:t>   - Social responsibility positively impacts financial performance.</a:t>
            </a:r>
          </a:p>
          <a:p>
            <a:r>
              <a:rPr lang="en-US" sz="9600" dirty="0">
                <a:solidFill>
                  <a:schemeClr val="tx1"/>
                </a:solidFill>
                <a:latin typeface="Cambria" panose="02040503050406030204" pitchFamily="18" charset="0"/>
                <a:ea typeface="Cambria" panose="02040503050406030204" pitchFamily="18" charset="0"/>
              </a:rPr>
              <a:t>2. </a:t>
            </a:r>
            <a:r>
              <a:rPr lang="en-US" sz="9600" b="1" dirty="0">
                <a:solidFill>
                  <a:schemeClr val="tx1"/>
                </a:solidFill>
                <a:latin typeface="Cambria" panose="02040503050406030204" pitchFamily="18" charset="0"/>
                <a:ea typeface="Cambria" panose="02040503050406030204" pitchFamily="18" charset="0"/>
              </a:rPr>
              <a:t>Lower Operating Costs:</a:t>
            </a:r>
          </a:p>
          <a:p>
            <a:r>
              <a:rPr lang="en-US" sz="9600" dirty="0">
                <a:solidFill>
                  <a:schemeClr val="tx1"/>
                </a:solidFill>
                <a:latin typeface="Cambria" panose="02040503050406030204" pitchFamily="18" charset="0"/>
                <a:ea typeface="Cambria" panose="02040503050406030204" pitchFamily="18" charset="0"/>
              </a:rPr>
              <a:t>   - Implementation of responsible practices leads to reduced operating costs.</a:t>
            </a:r>
          </a:p>
          <a:p>
            <a:r>
              <a:rPr lang="en-US" sz="9600" dirty="0">
                <a:solidFill>
                  <a:schemeClr val="tx1"/>
                </a:solidFill>
                <a:latin typeface="Cambria" panose="02040503050406030204" pitchFamily="18" charset="0"/>
                <a:ea typeface="Cambria" panose="02040503050406030204" pitchFamily="18" charset="0"/>
              </a:rPr>
              <a:t>3. </a:t>
            </a:r>
            <a:r>
              <a:rPr lang="en-US" sz="9600" b="1" dirty="0">
                <a:solidFill>
                  <a:schemeClr val="tx1"/>
                </a:solidFill>
                <a:latin typeface="Cambria" panose="02040503050406030204" pitchFamily="18" charset="0"/>
                <a:ea typeface="Cambria" panose="02040503050406030204" pitchFamily="18" charset="0"/>
              </a:rPr>
              <a:t>Enhanced Brand Image and Reputation:</a:t>
            </a:r>
          </a:p>
          <a:p>
            <a:r>
              <a:rPr lang="en-US" sz="9600" dirty="0">
                <a:solidFill>
                  <a:schemeClr val="tx1"/>
                </a:solidFill>
                <a:latin typeface="Cambria" panose="02040503050406030204" pitchFamily="18" charset="0"/>
                <a:ea typeface="Cambria" panose="02040503050406030204" pitchFamily="18" charset="0"/>
              </a:rPr>
              <a:t>   - Socially responsible businesses enjoy an improved brand image and reputation.</a:t>
            </a:r>
          </a:p>
          <a:p>
            <a:pPr marL="0" indent="0">
              <a:buNone/>
            </a:pPr>
            <a:endParaRPr lang="en-US" dirty="0"/>
          </a:p>
        </p:txBody>
      </p:sp>
    </p:spTree>
    <p:extLst>
      <p:ext uri="{BB962C8B-B14F-4D97-AF65-F5344CB8AC3E}">
        <p14:creationId xmlns:p14="http://schemas.microsoft.com/office/powerpoint/2010/main" val="268710394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31C6B-7C15-2D23-D7C9-38C193D2544D}"/>
              </a:ext>
            </a:extLst>
          </p:cNvPr>
          <p:cNvSpPr>
            <a:spLocks noGrp="1"/>
          </p:cNvSpPr>
          <p:nvPr>
            <p:ph type="title"/>
          </p:nvPr>
        </p:nvSpPr>
        <p:spPr/>
        <p:txBody>
          <a:bodyPr>
            <a:normAutofit/>
          </a:bodyPr>
          <a:lstStyle/>
          <a:p>
            <a:r>
              <a:rPr lang="en-IN" sz="3600" b="1" u="sng"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Benefits of CSR for the Organizations</a:t>
            </a:r>
            <a:endParaRPr lang="en-IN" sz="3600" u="sng" dirty="0">
              <a:solidFill>
                <a:schemeClr val="tx1"/>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5D50E038-0C49-F922-7803-A8B8E78CB753}"/>
              </a:ext>
            </a:extLst>
          </p:cNvPr>
          <p:cNvSpPr>
            <a:spLocks noGrp="1"/>
          </p:cNvSpPr>
          <p:nvPr>
            <p:ph idx="1"/>
          </p:nvPr>
        </p:nvSpPr>
        <p:spPr/>
        <p:txBody>
          <a:bodyPr>
            <a:normAutofit fontScale="25000" lnSpcReduction="20000"/>
          </a:bodyPr>
          <a:lstStyle/>
          <a:p>
            <a:r>
              <a:rPr lang="en-US" sz="9600" b="1" dirty="0">
                <a:solidFill>
                  <a:schemeClr val="tx1"/>
                </a:solidFill>
                <a:latin typeface="Cambria" panose="02040503050406030204" pitchFamily="18" charset="0"/>
                <a:ea typeface="Cambria" panose="02040503050406030204" pitchFamily="18" charset="0"/>
              </a:rPr>
              <a:t>Company Benefits:</a:t>
            </a:r>
          </a:p>
          <a:p>
            <a:r>
              <a:rPr lang="en-US" sz="9600" dirty="0">
                <a:solidFill>
                  <a:schemeClr val="tx1"/>
                </a:solidFill>
                <a:latin typeface="Cambria" panose="02040503050406030204" pitchFamily="18" charset="0"/>
                <a:ea typeface="Cambria" panose="02040503050406030204" pitchFamily="18" charset="0"/>
              </a:rPr>
              <a:t>4</a:t>
            </a:r>
            <a:r>
              <a:rPr lang="en-US" sz="9600" b="1" dirty="0">
                <a:solidFill>
                  <a:schemeClr val="tx1"/>
                </a:solidFill>
                <a:latin typeface="Cambria" panose="02040503050406030204" pitchFamily="18" charset="0"/>
                <a:ea typeface="Cambria" panose="02040503050406030204" pitchFamily="18" charset="0"/>
              </a:rPr>
              <a:t>. Increased Sales and Customer Loyalty:</a:t>
            </a:r>
          </a:p>
          <a:p>
            <a:r>
              <a:rPr lang="en-US" sz="9600" dirty="0">
                <a:solidFill>
                  <a:schemeClr val="tx1"/>
                </a:solidFill>
                <a:latin typeface="Cambria" panose="02040503050406030204" pitchFamily="18" charset="0"/>
                <a:ea typeface="Cambria" panose="02040503050406030204" pitchFamily="18" charset="0"/>
              </a:rPr>
              <a:t>   - Social responsibility attracts more customers and fosters loyalty.</a:t>
            </a:r>
          </a:p>
          <a:p>
            <a:r>
              <a:rPr lang="en-US" sz="9600" dirty="0">
                <a:solidFill>
                  <a:schemeClr val="tx1"/>
                </a:solidFill>
                <a:latin typeface="Cambria" panose="02040503050406030204" pitchFamily="18" charset="0"/>
                <a:ea typeface="Cambria" panose="02040503050406030204" pitchFamily="18" charset="0"/>
              </a:rPr>
              <a:t>5. </a:t>
            </a:r>
            <a:r>
              <a:rPr lang="en-US" sz="9600" b="1" dirty="0">
                <a:solidFill>
                  <a:schemeClr val="tx1"/>
                </a:solidFill>
                <a:latin typeface="Cambria" panose="02040503050406030204" pitchFamily="18" charset="0"/>
                <a:ea typeface="Cambria" panose="02040503050406030204" pitchFamily="18" charset="0"/>
              </a:rPr>
              <a:t>Greater Productivity and Quality:</a:t>
            </a:r>
          </a:p>
          <a:p>
            <a:r>
              <a:rPr lang="en-US" sz="9600" dirty="0">
                <a:solidFill>
                  <a:schemeClr val="tx1"/>
                </a:solidFill>
                <a:latin typeface="Cambria" panose="02040503050406030204" pitchFamily="18" charset="0"/>
                <a:ea typeface="Cambria" panose="02040503050406030204" pitchFamily="18" charset="0"/>
              </a:rPr>
              <a:t>   - Responsible practices contribute to increased productivity and product quality.</a:t>
            </a:r>
          </a:p>
          <a:p>
            <a:r>
              <a:rPr lang="en-US" sz="9600" dirty="0">
                <a:solidFill>
                  <a:schemeClr val="tx1"/>
                </a:solidFill>
                <a:latin typeface="Cambria" panose="02040503050406030204" pitchFamily="18" charset="0"/>
                <a:ea typeface="Cambria" panose="02040503050406030204" pitchFamily="18" charset="0"/>
              </a:rPr>
              <a:t>6. </a:t>
            </a:r>
            <a:r>
              <a:rPr lang="en-US" sz="9600" b="1" dirty="0">
                <a:solidFill>
                  <a:schemeClr val="tx1"/>
                </a:solidFill>
                <a:latin typeface="Cambria" panose="02040503050406030204" pitchFamily="18" charset="0"/>
                <a:ea typeface="Cambria" panose="02040503050406030204" pitchFamily="18" charset="0"/>
              </a:rPr>
              <a:t>Employee Attraction and Retention:</a:t>
            </a:r>
          </a:p>
          <a:p>
            <a:r>
              <a:rPr lang="en-US" sz="9600" dirty="0">
                <a:solidFill>
                  <a:schemeClr val="tx1"/>
                </a:solidFill>
                <a:latin typeface="Cambria" panose="02040503050406030204" pitchFamily="18" charset="0"/>
                <a:ea typeface="Cambria" panose="02040503050406030204" pitchFamily="18" charset="0"/>
              </a:rPr>
              <a:t>   - Socially responsible companies find it easier to attract and retain employees.</a:t>
            </a:r>
          </a:p>
          <a:p>
            <a:endParaRPr lang="en-US" dirty="0"/>
          </a:p>
        </p:txBody>
      </p:sp>
    </p:spTree>
    <p:extLst>
      <p:ext uri="{BB962C8B-B14F-4D97-AF65-F5344CB8AC3E}">
        <p14:creationId xmlns:p14="http://schemas.microsoft.com/office/powerpoint/2010/main" val="403586633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31C6B-7C15-2D23-D7C9-38C193D2544D}"/>
              </a:ext>
            </a:extLst>
          </p:cNvPr>
          <p:cNvSpPr>
            <a:spLocks noGrp="1"/>
          </p:cNvSpPr>
          <p:nvPr>
            <p:ph type="title"/>
          </p:nvPr>
        </p:nvSpPr>
        <p:spPr/>
        <p:txBody>
          <a:bodyPr>
            <a:normAutofit/>
          </a:bodyPr>
          <a:lstStyle/>
          <a:p>
            <a:r>
              <a:rPr lang="en-IN" sz="3600" b="1" u="sng"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Benefits of CSR for the Organizations</a:t>
            </a:r>
            <a:endParaRPr lang="en-IN" sz="3600" u="sng" dirty="0">
              <a:solidFill>
                <a:schemeClr val="tx1"/>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5D50E038-0C49-F922-7803-A8B8E78CB753}"/>
              </a:ext>
            </a:extLst>
          </p:cNvPr>
          <p:cNvSpPr>
            <a:spLocks noGrp="1"/>
          </p:cNvSpPr>
          <p:nvPr>
            <p:ph idx="1"/>
          </p:nvPr>
        </p:nvSpPr>
        <p:spPr/>
        <p:txBody>
          <a:bodyPr>
            <a:normAutofit fontScale="55000" lnSpcReduction="20000"/>
          </a:bodyPr>
          <a:lstStyle/>
          <a:p>
            <a:pPr marL="0" indent="0">
              <a:buNone/>
            </a:pPr>
            <a:r>
              <a:rPr lang="en-US" sz="2800" b="1" dirty="0">
                <a:latin typeface="Cambria" panose="02040503050406030204" pitchFamily="18" charset="0"/>
                <a:ea typeface="Cambria" panose="02040503050406030204" pitchFamily="18" charset="0"/>
              </a:rPr>
              <a:t>Benefits to the Community and General Public:</a:t>
            </a:r>
          </a:p>
          <a:p>
            <a:r>
              <a:rPr lang="en-US" sz="2800" dirty="0">
                <a:latin typeface="Cambria" panose="02040503050406030204" pitchFamily="18" charset="0"/>
                <a:ea typeface="Cambria" panose="02040503050406030204" pitchFamily="18" charset="0"/>
              </a:rPr>
              <a:t>1. </a:t>
            </a:r>
            <a:r>
              <a:rPr lang="en-US" sz="2800" b="1" dirty="0">
                <a:latin typeface="Cambria" panose="02040503050406030204" pitchFamily="18" charset="0"/>
                <a:ea typeface="Cambria" panose="02040503050406030204" pitchFamily="18" charset="0"/>
              </a:rPr>
              <a:t>Charitable Contributions</a:t>
            </a:r>
            <a:r>
              <a:rPr lang="en-US" sz="2800" dirty="0">
                <a:latin typeface="Cambria" panose="02040503050406030204" pitchFamily="18" charset="0"/>
                <a:ea typeface="Cambria" panose="02040503050406030204" pitchFamily="18" charset="0"/>
              </a:rPr>
              <a:t>:</a:t>
            </a:r>
          </a:p>
          <a:p>
            <a:r>
              <a:rPr lang="en-US" sz="2800" dirty="0">
                <a:latin typeface="Cambria" panose="02040503050406030204" pitchFamily="18" charset="0"/>
                <a:ea typeface="Cambria" panose="02040503050406030204" pitchFamily="18" charset="0"/>
              </a:rPr>
              <a:t>   - Businesses contribute to charitable causes, benefiting the community.</a:t>
            </a:r>
          </a:p>
          <a:p>
            <a:r>
              <a:rPr lang="en-US" sz="2800" dirty="0">
                <a:latin typeface="Cambria" panose="02040503050406030204" pitchFamily="18" charset="0"/>
                <a:ea typeface="Cambria" panose="02040503050406030204" pitchFamily="18" charset="0"/>
              </a:rPr>
              <a:t>2. </a:t>
            </a:r>
            <a:r>
              <a:rPr lang="en-US" sz="2800" b="1" dirty="0">
                <a:latin typeface="Cambria" panose="02040503050406030204" pitchFamily="18" charset="0"/>
                <a:ea typeface="Cambria" panose="02040503050406030204" pitchFamily="18" charset="0"/>
              </a:rPr>
              <a:t>Employee Volunteer Programs</a:t>
            </a:r>
            <a:r>
              <a:rPr lang="en-US" sz="2800" dirty="0">
                <a:latin typeface="Cambria" panose="02040503050406030204" pitchFamily="18" charset="0"/>
                <a:ea typeface="Cambria" panose="02040503050406030204" pitchFamily="18" charset="0"/>
              </a:rPr>
              <a:t>:</a:t>
            </a:r>
          </a:p>
          <a:p>
            <a:r>
              <a:rPr lang="en-US" sz="2800" dirty="0">
                <a:latin typeface="Cambria" panose="02040503050406030204" pitchFamily="18" charset="0"/>
                <a:ea typeface="Cambria" panose="02040503050406030204" pitchFamily="18" charset="0"/>
              </a:rPr>
              <a:t>   - Socially responsible companies engage employees in volunteer programs.</a:t>
            </a:r>
          </a:p>
          <a:p>
            <a:r>
              <a:rPr lang="en-US" sz="2800" dirty="0">
                <a:latin typeface="Cambria" panose="02040503050406030204" pitchFamily="18" charset="0"/>
                <a:ea typeface="Cambria" panose="02040503050406030204" pitchFamily="18" charset="0"/>
              </a:rPr>
              <a:t>3. </a:t>
            </a:r>
            <a:r>
              <a:rPr lang="en-US" sz="2800" b="1" dirty="0">
                <a:latin typeface="Cambria" panose="02040503050406030204" pitchFamily="18" charset="0"/>
                <a:ea typeface="Cambria" panose="02040503050406030204" pitchFamily="18" charset="0"/>
              </a:rPr>
              <a:t>Corporate Involvement in Community Initiatives:</a:t>
            </a:r>
          </a:p>
          <a:p>
            <a:r>
              <a:rPr lang="en-US" sz="2800" dirty="0">
                <a:latin typeface="Cambria" panose="02040503050406030204" pitchFamily="18" charset="0"/>
                <a:ea typeface="Cambria" panose="02040503050406030204" pitchFamily="18" charset="0"/>
              </a:rPr>
              <a:t>   - Companies actively participate in community education, employment, and homelessness programs.</a:t>
            </a:r>
          </a:p>
          <a:p>
            <a:r>
              <a:rPr lang="en-US" sz="2800" dirty="0">
                <a:latin typeface="Cambria" panose="02040503050406030204" pitchFamily="18" charset="0"/>
                <a:ea typeface="Cambria" panose="02040503050406030204" pitchFamily="18" charset="0"/>
              </a:rPr>
              <a:t>4. </a:t>
            </a:r>
            <a:r>
              <a:rPr lang="en-US" sz="2800" b="1" dirty="0">
                <a:latin typeface="Cambria" panose="02040503050406030204" pitchFamily="18" charset="0"/>
                <a:ea typeface="Cambria" panose="02040503050406030204" pitchFamily="18" charset="0"/>
              </a:rPr>
              <a:t>Product Safety and Quality:</a:t>
            </a:r>
          </a:p>
          <a:p>
            <a:r>
              <a:rPr lang="en-US" sz="2800" dirty="0">
                <a:latin typeface="Cambria" panose="02040503050406030204" pitchFamily="18" charset="0"/>
                <a:ea typeface="Cambria" panose="02040503050406030204" pitchFamily="18" charset="0"/>
              </a:rPr>
              <a:t>   - Ensuring product safety and quality contributes to public well-being.</a:t>
            </a:r>
          </a:p>
          <a:p>
            <a:endParaRPr lang="en-US" dirty="0"/>
          </a:p>
        </p:txBody>
      </p:sp>
    </p:spTree>
    <p:extLst>
      <p:ext uri="{BB962C8B-B14F-4D97-AF65-F5344CB8AC3E}">
        <p14:creationId xmlns:p14="http://schemas.microsoft.com/office/powerpoint/2010/main" val="111891632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31C6B-7C15-2D23-D7C9-38C193D2544D}"/>
              </a:ext>
            </a:extLst>
          </p:cNvPr>
          <p:cNvSpPr>
            <a:spLocks noGrp="1"/>
          </p:cNvSpPr>
          <p:nvPr>
            <p:ph type="title"/>
          </p:nvPr>
        </p:nvSpPr>
        <p:spPr/>
        <p:txBody>
          <a:bodyPr>
            <a:normAutofit/>
          </a:bodyPr>
          <a:lstStyle/>
          <a:p>
            <a:r>
              <a:rPr lang="en-IN" sz="3600" b="1" u="sng"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Benefits of CSR for the Organizations</a:t>
            </a:r>
            <a:endParaRPr lang="en-IN" sz="3600" u="sng" dirty="0">
              <a:solidFill>
                <a:schemeClr val="tx1"/>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5D50E038-0C49-F922-7803-A8B8E78CB753}"/>
              </a:ext>
            </a:extLst>
          </p:cNvPr>
          <p:cNvSpPr>
            <a:spLocks noGrp="1"/>
          </p:cNvSpPr>
          <p:nvPr>
            <p:ph idx="1"/>
          </p:nvPr>
        </p:nvSpPr>
        <p:spPr/>
        <p:txBody>
          <a:bodyPr>
            <a:normAutofit fontScale="62500" lnSpcReduction="20000"/>
          </a:bodyPr>
          <a:lstStyle/>
          <a:p>
            <a:pPr marL="0" indent="0">
              <a:buNone/>
            </a:pPr>
            <a:r>
              <a:rPr lang="en-US" sz="2400" b="1" dirty="0">
                <a:latin typeface="Cambria" panose="02040503050406030204" pitchFamily="18" charset="0"/>
                <a:ea typeface="Cambria" panose="02040503050406030204" pitchFamily="18" charset="0"/>
              </a:rPr>
              <a:t>Environmental Benefits</a:t>
            </a:r>
          </a:p>
          <a:p>
            <a:r>
              <a:rPr lang="en-US" sz="2400" dirty="0">
                <a:latin typeface="Cambria" panose="02040503050406030204" pitchFamily="18" charset="0"/>
                <a:ea typeface="Cambria" panose="02040503050406030204" pitchFamily="18" charset="0"/>
              </a:rPr>
              <a:t>1. </a:t>
            </a:r>
            <a:r>
              <a:rPr lang="en-US" sz="2400" b="1" dirty="0">
                <a:latin typeface="Cambria" panose="02040503050406030204" pitchFamily="18" charset="0"/>
                <a:ea typeface="Cambria" panose="02040503050406030204" pitchFamily="18" charset="0"/>
              </a:rPr>
              <a:t>Greater Material Recyclability:</a:t>
            </a:r>
          </a:p>
          <a:p>
            <a:r>
              <a:rPr lang="en-US" sz="2400" dirty="0">
                <a:latin typeface="Cambria" panose="02040503050406030204" pitchFamily="18" charset="0"/>
                <a:ea typeface="Cambria" panose="02040503050406030204" pitchFamily="18" charset="0"/>
              </a:rPr>
              <a:t>   - Emphasis on recyclability improves environmental impact.</a:t>
            </a:r>
          </a:p>
          <a:p>
            <a:r>
              <a:rPr lang="en-US" sz="2400" dirty="0">
                <a:latin typeface="Cambria" panose="02040503050406030204" pitchFamily="18" charset="0"/>
                <a:ea typeface="Cambria" panose="02040503050406030204" pitchFamily="18" charset="0"/>
              </a:rPr>
              <a:t>2. </a:t>
            </a:r>
            <a:r>
              <a:rPr lang="en-US" sz="2400" b="1" dirty="0">
                <a:latin typeface="Cambria" panose="02040503050406030204" pitchFamily="18" charset="0"/>
                <a:ea typeface="Cambria" panose="02040503050406030204" pitchFamily="18" charset="0"/>
              </a:rPr>
              <a:t>Better Product Durability and Functionality:</a:t>
            </a:r>
          </a:p>
          <a:p>
            <a:r>
              <a:rPr lang="en-US" sz="2400" dirty="0">
                <a:latin typeface="Cambria" panose="02040503050406030204" pitchFamily="18" charset="0"/>
                <a:ea typeface="Cambria" panose="02040503050406030204" pitchFamily="18" charset="0"/>
              </a:rPr>
              <a:t>   - Responsible practices result in products with enhanced durability and functionality.</a:t>
            </a:r>
          </a:p>
          <a:p>
            <a:r>
              <a:rPr lang="en-US" sz="2400" dirty="0">
                <a:latin typeface="Cambria" panose="02040503050406030204" pitchFamily="18" charset="0"/>
                <a:ea typeface="Cambria" panose="02040503050406030204" pitchFamily="18" charset="0"/>
              </a:rPr>
              <a:t>3. </a:t>
            </a:r>
            <a:r>
              <a:rPr lang="en-US" sz="2400" b="1" dirty="0">
                <a:latin typeface="Cambria" panose="02040503050406030204" pitchFamily="18" charset="0"/>
                <a:ea typeface="Cambria" panose="02040503050406030204" pitchFamily="18" charset="0"/>
              </a:rPr>
              <a:t>Greater Use of Renewable Resources:</a:t>
            </a:r>
          </a:p>
          <a:p>
            <a:r>
              <a:rPr lang="en-US" sz="2400" dirty="0">
                <a:latin typeface="Cambria" panose="02040503050406030204" pitchFamily="18" charset="0"/>
                <a:ea typeface="Cambria" panose="02040503050406030204" pitchFamily="18" charset="0"/>
              </a:rPr>
              <a:t>   - Adoption of renewable resources supports environmental sustainability.</a:t>
            </a:r>
          </a:p>
          <a:p>
            <a:r>
              <a:rPr lang="en-US" sz="2400" dirty="0">
                <a:latin typeface="Cambria" panose="02040503050406030204" pitchFamily="18" charset="0"/>
                <a:ea typeface="Cambria" panose="02040503050406030204" pitchFamily="18" charset="0"/>
              </a:rPr>
              <a:t>4. </a:t>
            </a:r>
            <a:r>
              <a:rPr lang="en-US" sz="2400" b="1" dirty="0">
                <a:latin typeface="Cambria" panose="02040503050406030204" pitchFamily="18" charset="0"/>
                <a:ea typeface="Cambria" panose="02040503050406030204" pitchFamily="18" charset="0"/>
              </a:rPr>
              <a:t>Integration of Environmental Management Tools:</a:t>
            </a:r>
          </a:p>
          <a:p>
            <a:r>
              <a:rPr lang="en-US" sz="2400" dirty="0">
                <a:latin typeface="Cambria" panose="02040503050406030204" pitchFamily="18" charset="0"/>
                <a:ea typeface="Cambria" panose="02040503050406030204" pitchFamily="18" charset="0"/>
              </a:rPr>
              <a:t>   - Environmental management tools, like life-cycle assessment, standards, and eco-labelling, are incorporated into business plans.</a:t>
            </a:r>
            <a:endParaRPr lang="en-IN" sz="2400"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230009703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00C600-6389-5B4D-7BAC-336069AA835D}"/>
              </a:ext>
            </a:extLst>
          </p:cNvPr>
          <p:cNvSpPr>
            <a:spLocks noGrp="1"/>
          </p:cNvSpPr>
          <p:nvPr>
            <p:ph type="title"/>
          </p:nvPr>
        </p:nvSpPr>
        <p:spPr/>
        <p:txBody>
          <a:bodyPr>
            <a:normAutofit/>
          </a:bodyPr>
          <a:lstStyle/>
          <a:p>
            <a:r>
              <a:rPr lang="en-IN" sz="3600" b="1" u="sng"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Examples of CSR Initiatives in India</a:t>
            </a:r>
            <a:endParaRPr lang="en-IN" sz="3600" u="sng"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ED9EB941-8B5C-6F28-BDE5-F81350569AE5}"/>
              </a:ext>
            </a:extLst>
          </p:cNvPr>
          <p:cNvSpPr>
            <a:spLocks noGrp="1"/>
          </p:cNvSpPr>
          <p:nvPr>
            <p:ph idx="1"/>
          </p:nvPr>
        </p:nvSpPr>
        <p:spPr/>
        <p:txBody>
          <a:bodyPr>
            <a:normAutofit fontScale="77500" lnSpcReduction="20000"/>
          </a:bodyPr>
          <a:lstStyle/>
          <a:p>
            <a:r>
              <a:rPr lang="en-US" dirty="0"/>
              <a:t>1</a:t>
            </a:r>
            <a:r>
              <a:rPr lang="en-US" sz="2600" dirty="0">
                <a:solidFill>
                  <a:schemeClr val="tx1"/>
                </a:solidFill>
                <a:latin typeface="Cambria" panose="02040503050406030204" pitchFamily="18" charset="0"/>
                <a:ea typeface="Cambria" panose="02040503050406030204" pitchFamily="18" charset="0"/>
              </a:rPr>
              <a:t>. </a:t>
            </a:r>
            <a:r>
              <a:rPr lang="en-US" sz="2600" b="1" dirty="0">
                <a:solidFill>
                  <a:schemeClr val="tx1"/>
                </a:solidFill>
                <a:latin typeface="Cambria" panose="02040503050406030204" pitchFamily="18" charset="0"/>
                <a:ea typeface="Cambria" panose="02040503050406030204" pitchFamily="18" charset="0"/>
              </a:rPr>
              <a:t>ITC Limited:</a:t>
            </a:r>
          </a:p>
          <a:p>
            <a:r>
              <a:rPr lang="en-US" sz="2600" dirty="0">
                <a:solidFill>
                  <a:schemeClr val="tx1"/>
                </a:solidFill>
                <a:latin typeface="Cambria" panose="02040503050406030204" pitchFamily="18" charset="0"/>
                <a:ea typeface="Cambria" panose="02040503050406030204" pitchFamily="18" charset="0"/>
              </a:rPr>
              <a:t>   - </a:t>
            </a:r>
            <a:r>
              <a:rPr lang="en-US" sz="2600" b="1" dirty="0">
                <a:solidFill>
                  <a:schemeClr val="tx1"/>
                </a:solidFill>
                <a:latin typeface="Cambria" panose="02040503050406030204" pitchFamily="18" charset="0"/>
                <a:ea typeface="Cambria" panose="02040503050406030204" pitchFamily="18" charset="0"/>
              </a:rPr>
              <a:t>Initiative</a:t>
            </a:r>
            <a:r>
              <a:rPr lang="en-US" sz="2600" dirty="0">
                <a:solidFill>
                  <a:schemeClr val="tx1"/>
                </a:solidFill>
                <a:latin typeface="Cambria" panose="02040503050406030204" pitchFamily="18" charset="0"/>
                <a:ea typeface="Cambria" panose="02040503050406030204" pitchFamily="18" charset="0"/>
              </a:rPr>
              <a:t>: 'e-</a:t>
            </a:r>
            <a:r>
              <a:rPr lang="en-US" sz="2600" dirty="0" err="1">
                <a:solidFill>
                  <a:schemeClr val="tx1"/>
                </a:solidFill>
                <a:latin typeface="Cambria" panose="02040503050406030204" pitchFamily="18" charset="0"/>
                <a:ea typeface="Cambria" panose="02040503050406030204" pitchFamily="18" charset="0"/>
              </a:rPr>
              <a:t>Choupal</a:t>
            </a:r>
            <a:r>
              <a:rPr lang="en-US" sz="2600" dirty="0">
                <a:solidFill>
                  <a:schemeClr val="tx1"/>
                </a:solidFill>
                <a:latin typeface="Cambria" panose="02040503050406030204" pitchFamily="18" charset="0"/>
                <a:ea typeface="Cambria" panose="02040503050406030204" pitchFamily="18" charset="0"/>
              </a:rPr>
              <a:t>' leveraging information technology.</a:t>
            </a:r>
          </a:p>
          <a:p>
            <a:r>
              <a:rPr lang="en-US" sz="2600" dirty="0">
                <a:solidFill>
                  <a:schemeClr val="tx1"/>
                </a:solidFill>
                <a:latin typeface="Cambria" panose="02040503050406030204" pitchFamily="18" charset="0"/>
                <a:ea typeface="Cambria" panose="02040503050406030204" pitchFamily="18" charset="0"/>
              </a:rPr>
              <a:t>   - </a:t>
            </a:r>
            <a:r>
              <a:rPr lang="en-US" sz="2600" b="1" dirty="0">
                <a:solidFill>
                  <a:schemeClr val="tx1"/>
                </a:solidFill>
                <a:latin typeface="Cambria" panose="02040503050406030204" pitchFamily="18" charset="0"/>
                <a:ea typeface="Cambria" panose="02040503050406030204" pitchFamily="18" charset="0"/>
              </a:rPr>
              <a:t>Activities:</a:t>
            </a:r>
          </a:p>
          <a:p>
            <a:r>
              <a:rPr lang="en-US" sz="2600" dirty="0">
                <a:solidFill>
                  <a:schemeClr val="tx1"/>
                </a:solidFill>
                <a:latin typeface="Cambria" panose="02040503050406030204" pitchFamily="18" charset="0"/>
                <a:ea typeface="Cambria" panose="02040503050406030204" pitchFamily="18" charset="0"/>
              </a:rPr>
              <a:t>     - Creating livelihoods for poor tribals on wastelands.</a:t>
            </a:r>
          </a:p>
          <a:p>
            <a:r>
              <a:rPr lang="en-US" sz="2600" dirty="0">
                <a:solidFill>
                  <a:schemeClr val="tx1"/>
                </a:solidFill>
                <a:latin typeface="Cambria" panose="02040503050406030204" pitchFamily="18" charset="0"/>
                <a:ea typeface="Cambria" panose="02040503050406030204" pitchFamily="18" charset="0"/>
              </a:rPr>
              <a:t>     - Investing in rainwater harvesting for irrigation.</a:t>
            </a:r>
          </a:p>
          <a:p>
            <a:r>
              <a:rPr lang="en-US" sz="2600" dirty="0">
                <a:solidFill>
                  <a:schemeClr val="tx1"/>
                </a:solidFill>
                <a:latin typeface="Cambria" panose="02040503050406030204" pitchFamily="18" charset="0"/>
                <a:ea typeface="Cambria" panose="02040503050406030204" pitchFamily="18" charset="0"/>
              </a:rPr>
              <a:t>     - Empowering rural women to become entrepreneurs.</a:t>
            </a:r>
          </a:p>
          <a:p>
            <a:r>
              <a:rPr lang="en-US" sz="2600" dirty="0">
                <a:solidFill>
                  <a:schemeClr val="tx1"/>
                </a:solidFill>
                <a:latin typeface="Cambria" panose="02040503050406030204" pitchFamily="18" charset="0"/>
                <a:ea typeface="Cambria" panose="02040503050406030204" pitchFamily="18" charset="0"/>
              </a:rPr>
              <a:t>     - Providing infrastructural support to make schools engaging.</a:t>
            </a:r>
          </a:p>
          <a:p>
            <a:r>
              <a:rPr lang="en-US" sz="2600" dirty="0">
                <a:solidFill>
                  <a:schemeClr val="tx1"/>
                </a:solidFill>
                <a:latin typeface="Cambria" panose="02040503050406030204" pitchFamily="18" charset="0"/>
                <a:ea typeface="Cambria" panose="02040503050406030204" pitchFamily="18" charset="0"/>
              </a:rPr>
              <a:t>   </a:t>
            </a:r>
            <a:r>
              <a:rPr lang="en-US" sz="2600" b="1" dirty="0">
                <a:solidFill>
                  <a:schemeClr val="tx1"/>
                </a:solidFill>
                <a:latin typeface="Cambria" panose="02040503050406030204" pitchFamily="18" charset="0"/>
                <a:ea typeface="Cambria" panose="02040503050406030204" pitchFamily="18" charset="0"/>
              </a:rPr>
              <a:t>- Impact</a:t>
            </a:r>
            <a:r>
              <a:rPr lang="en-US" sz="2600" dirty="0">
                <a:solidFill>
                  <a:schemeClr val="tx1"/>
                </a:solidFill>
                <a:latin typeface="Cambria" panose="02040503050406030204" pitchFamily="18" charset="0"/>
                <a:ea typeface="Cambria" panose="02040503050406030204" pitchFamily="18" charset="0"/>
              </a:rPr>
              <a:t>: Touches the lives of nearly 3 million villagers across India.</a:t>
            </a:r>
          </a:p>
          <a:p>
            <a:endParaRPr lang="en-US" dirty="0"/>
          </a:p>
        </p:txBody>
      </p:sp>
    </p:spTree>
    <p:extLst>
      <p:ext uri="{BB962C8B-B14F-4D97-AF65-F5344CB8AC3E}">
        <p14:creationId xmlns:p14="http://schemas.microsoft.com/office/powerpoint/2010/main" val="66157348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00C600-6389-5B4D-7BAC-336069AA835D}"/>
              </a:ext>
            </a:extLst>
          </p:cNvPr>
          <p:cNvSpPr>
            <a:spLocks noGrp="1"/>
          </p:cNvSpPr>
          <p:nvPr>
            <p:ph type="title"/>
          </p:nvPr>
        </p:nvSpPr>
        <p:spPr/>
        <p:txBody>
          <a:bodyPr>
            <a:normAutofit/>
          </a:bodyPr>
          <a:lstStyle/>
          <a:p>
            <a:r>
              <a:rPr lang="en-IN" sz="3600" b="1" u="sng"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Examples of CSR Initiatives in India</a:t>
            </a:r>
            <a:endParaRPr lang="en-IN" sz="3600" u="sng"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ED9EB941-8B5C-6F28-BDE5-F81350569AE5}"/>
              </a:ext>
            </a:extLst>
          </p:cNvPr>
          <p:cNvSpPr>
            <a:spLocks noGrp="1"/>
          </p:cNvSpPr>
          <p:nvPr>
            <p:ph idx="1"/>
          </p:nvPr>
        </p:nvSpPr>
        <p:spPr/>
        <p:txBody>
          <a:bodyPr>
            <a:normAutofit fontScale="77500" lnSpcReduction="20000"/>
          </a:bodyPr>
          <a:lstStyle/>
          <a:p>
            <a:pPr marL="0" indent="0">
              <a:buNone/>
            </a:pPr>
            <a:r>
              <a:rPr lang="en-US" sz="2800" dirty="0">
                <a:solidFill>
                  <a:schemeClr val="tx1"/>
                </a:solidFill>
                <a:latin typeface="Cambria" panose="02040503050406030204" pitchFamily="18" charset="0"/>
                <a:ea typeface="Cambria" panose="02040503050406030204" pitchFamily="18" charset="0"/>
              </a:rPr>
              <a:t>2. </a:t>
            </a:r>
            <a:r>
              <a:rPr lang="en-US" sz="2800" b="1" dirty="0">
                <a:solidFill>
                  <a:schemeClr val="tx1"/>
                </a:solidFill>
                <a:latin typeface="Cambria" panose="02040503050406030204" pitchFamily="18" charset="0"/>
                <a:ea typeface="Cambria" panose="02040503050406030204" pitchFamily="18" charset="0"/>
              </a:rPr>
              <a:t>Larsen &amp; Toubro (L&amp;T) Limited:</a:t>
            </a:r>
          </a:p>
          <a:p>
            <a:r>
              <a:rPr lang="en-US" sz="2800" dirty="0">
                <a:solidFill>
                  <a:schemeClr val="tx1"/>
                </a:solidFill>
                <a:latin typeface="Cambria" panose="02040503050406030204" pitchFamily="18" charset="0"/>
                <a:ea typeface="Cambria" panose="02040503050406030204" pitchFamily="18" charset="0"/>
              </a:rPr>
              <a:t>   - Initiative: Construction Skills Training Institute (CSTI) promoting Construction Vocational Training.</a:t>
            </a:r>
          </a:p>
          <a:p>
            <a:r>
              <a:rPr lang="en-US" sz="2800" dirty="0">
                <a:solidFill>
                  <a:schemeClr val="tx1"/>
                </a:solidFill>
                <a:latin typeface="Cambria" panose="02040503050406030204" pitchFamily="18" charset="0"/>
                <a:ea typeface="Cambria" panose="02040503050406030204" pitchFamily="18" charset="0"/>
              </a:rPr>
              <a:t>   - </a:t>
            </a:r>
            <a:r>
              <a:rPr lang="en-US" sz="2800" b="1" dirty="0">
                <a:solidFill>
                  <a:schemeClr val="tx1"/>
                </a:solidFill>
                <a:latin typeface="Cambria" panose="02040503050406030204" pitchFamily="18" charset="0"/>
                <a:ea typeface="Cambria" panose="02040503050406030204" pitchFamily="18" charset="0"/>
              </a:rPr>
              <a:t>Activities:</a:t>
            </a:r>
          </a:p>
          <a:p>
            <a:r>
              <a:rPr lang="en-US" sz="2800" dirty="0">
                <a:solidFill>
                  <a:schemeClr val="tx1"/>
                </a:solidFill>
                <a:latin typeface="Cambria" panose="02040503050406030204" pitchFamily="18" charset="0"/>
                <a:ea typeface="Cambria" panose="02040503050406030204" pitchFamily="18" charset="0"/>
              </a:rPr>
              <a:t>     - Offering free basic training in various construction trades.</a:t>
            </a:r>
          </a:p>
          <a:p>
            <a:r>
              <a:rPr lang="en-US" sz="2800" dirty="0">
                <a:solidFill>
                  <a:schemeClr val="tx1"/>
                </a:solidFill>
                <a:latin typeface="Cambria" panose="02040503050406030204" pitchFamily="18" charset="0"/>
                <a:ea typeface="Cambria" panose="02040503050406030204" pitchFamily="18" charset="0"/>
              </a:rPr>
              <a:t>     - Setting up branches to extend training opportunities.</a:t>
            </a:r>
          </a:p>
          <a:p>
            <a:r>
              <a:rPr lang="en-US" sz="2800" dirty="0">
                <a:solidFill>
                  <a:schemeClr val="tx1"/>
                </a:solidFill>
                <a:latin typeface="Cambria" panose="02040503050406030204" pitchFamily="18" charset="0"/>
                <a:ea typeface="Cambria" panose="02040503050406030204" pitchFamily="18" charset="0"/>
              </a:rPr>
              <a:t>   - </a:t>
            </a:r>
            <a:r>
              <a:rPr lang="en-US" sz="2800" b="1" dirty="0">
                <a:solidFill>
                  <a:schemeClr val="tx1"/>
                </a:solidFill>
                <a:latin typeface="Cambria" panose="02040503050406030204" pitchFamily="18" charset="0"/>
                <a:ea typeface="Cambria" panose="02040503050406030204" pitchFamily="18" charset="0"/>
              </a:rPr>
              <a:t>Impact</a:t>
            </a:r>
            <a:r>
              <a:rPr lang="en-US" sz="2800" dirty="0">
                <a:solidFill>
                  <a:schemeClr val="tx1"/>
                </a:solidFill>
                <a:latin typeface="Cambria" panose="02040503050406030204" pitchFamily="18" charset="0"/>
                <a:ea typeface="Cambria" panose="02040503050406030204" pitchFamily="18" charset="0"/>
              </a:rPr>
              <a:t>: Trains about 300 candidates annually, producing skilled workmen for L&amp;T's projects, contributing to rural skill development and economy.</a:t>
            </a:r>
          </a:p>
          <a:p>
            <a:endParaRPr lang="en-US" dirty="0"/>
          </a:p>
          <a:p>
            <a:endParaRPr lang="en-US" dirty="0"/>
          </a:p>
        </p:txBody>
      </p:sp>
    </p:spTree>
    <p:extLst>
      <p:ext uri="{BB962C8B-B14F-4D97-AF65-F5344CB8AC3E}">
        <p14:creationId xmlns:p14="http://schemas.microsoft.com/office/powerpoint/2010/main" val="394064547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00C600-6389-5B4D-7BAC-336069AA835D}"/>
              </a:ext>
            </a:extLst>
          </p:cNvPr>
          <p:cNvSpPr>
            <a:spLocks noGrp="1"/>
          </p:cNvSpPr>
          <p:nvPr>
            <p:ph type="title"/>
          </p:nvPr>
        </p:nvSpPr>
        <p:spPr/>
        <p:txBody>
          <a:bodyPr>
            <a:normAutofit/>
          </a:bodyPr>
          <a:lstStyle/>
          <a:p>
            <a:r>
              <a:rPr lang="en-IN" sz="3600" b="1" u="sng"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Examples of CSR Initiatives in India</a:t>
            </a:r>
            <a:endParaRPr lang="en-IN" sz="3600" u="sng"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ED9EB941-8B5C-6F28-BDE5-F81350569AE5}"/>
              </a:ext>
            </a:extLst>
          </p:cNvPr>
          <p:cNvSpPr>
            <a:spLocks noGrp="1"/>
          </p:cNvSpPr>
          <p:nvPr>
            <p:ph idx="1"/>
          </p:nvPr>
        </p:nvSpPr>
        <p:spPr/>
        <p:txBody>
          <a:bodyPr>
            <a:normAutofit fontScale="77500" lnSpcReduction="20000"/>
          </a:bodyPr>
          <a:lstStyle/>
          <a:p>
            <a:endParaRPr lang="en-US" dirty="0"/>
          </a:p>
          <a:p>
            <a:r>
              <a:rPr lang="en-US" dirty="0"/>
              <a:t>3</a:t>
            </a:r>
            <a:r>
              <a:rPr lang="en-US" sz="2600" dirty="0">
                <a:latin typeface="Cambria" panose="02040503050406030204" pitchFamily="18" charset="0"/>
                <a:ea typeface="Cambria" panose="02040503050406030204" pitchFamily="18" charset="0"/>
              </a:rPr>
              <a:t>. </a:t>
            </a:r>
            <a:r>
              <a:rPr lang="en-US" sz="2600" b="1" dirty="0">
                <a:latin typeface="Cambria" panose="02040503050406030204" pitchFamily="18" charset="0"/>
                <a:ea typeface="Cambria" panose="02040503050406030204" pitchFamily="18" charset="0"/>
              </a:rPr>
              <a:t>India </a:t>
            </a:r>
            <a:r>
              <a:rPr lang="en-US" sz="2600" b="1" dirty="0" err="1">
                <a:latin typeface="Cambria" panose="02040503050406030204" pitchFamily="18" charset="0"/>
                <a:ea typeface="Cambria" panose="02040503050406030204" pitchFamily="18" charset="0"/>
              </a:rPr>
              <a:t>Aluminium</a:t>
            </a:r>
            <a:r>
              <a:rPr lang="en-US" sz="2600" b="1" dirty="0">
                <a:latin typeface="Cambria" panose="02040503050406030204" pitchFamily="18" charset="0"/>
                <a:ea typeface="Cambria" panose="02040503050406030204" pitchFamily="18" charset="0"/>
              </a:rPr>
              <a:t> Company Limited:</a:t>
            </a:r>
          </a:p>
          <a:p>
            <a:r>
              <a:rPr lang="en-US" sz="2600" dirty="0">
                <a:latin typeface="Cambria" panose="02040503050406030204" pitchFamily="18" charset="0"/>
                <a:ea typeface="Cambria" panose="02040503050406030204" pitchFamily="18" charset="0"/>
              </a:rPr>
              <a:t>   - </a:t>
            </a:r>
            <a:r>
              <a:rPr lang="en-US" sz="2600" b="1" dirty="0">
                <a:latin typeface="Cambria" panose="02040503050406030204" pitchFamily="18" charset="0"/>
                <a:ea typeface="Cambria" panose="02040503050406030204" pitchFamily="18" charset="0"/>
              </a:rPr>
              <a:t>Initiative: </a:t>
            </a:r>
            <a:r>
              <a:rPr lang="en-US" sz="2600" dirty="0">
                <a:latin typeface="Cambria" panose="02040503050406030204" pitchFamily="18" charset="0"/>
                <a:ea typeface="Cambria" panose="02040503050406030204" pitchFamily="18" charset="0"/>
              </a:rPr>
              <a:t>Women's Empowerment project in collaboration with CARE-Jharkhand.</a:t>
            </a:r>
          </a:p>
          <a:p>
            <a:r>
              <a:rPr lang="en-US" sz="2600" dirty="0">
                <a:latin typeface="Cambria" panose="02040503050406030204" pitchFamily="18" charset="0"/>
                <a:ea typeface="Cambria" panose="02040503050406030204" pitchFamily="18" charset="0"/>
              </a:rPr>
              <a:t>   - </a:t>
            </a:r>
            <a:r>
              <a:rPr lang="en-US" sz="2600" b="1" dirty="0">
                <a:latin typeface="Cambria" panose="02040503050406030204" pitchFamily="18" charset="0"/>
                <a:ea typeface="Cambria" panose="02040503050406030204" pitchFamily="18" charset="0"/>
              </a:rPr>
              <a:t>Activities:</a:t>
            </a:r>
          </a:p>
          <a:p>
            <a:r>
              <a:rPr lang="en-US" sz="2600" dirty="0">
                <a:latin typeface="Cambria" panose="02040503050406030204" pitchFamily="18" charset="0"/>
                <a:ea typeface="Cambria" panose="02040503050406030204" pitchFamily="18" charset="0"/>
              </a:rPr>
              <a:t>     - Establishment of Self Help Groups (SHG) in 30 villages.</a:t>
            </a:r>
          </a:p>
          <a:p>
            <a:r>
              <a:rPr lang="en-US" sz="2600" dirty="0">
                <a:latin typeface="Cambria" panose="02040503050406030204" pitchFamily="18" charset="0"/>
                <a:ea typeface="Cambria" panose="02040503050406030204" pitchFamily="18" charset="0"/>
              </a:rPr>
              <a:t>     - Promotion of Nutrition Gardens and improved agricultural practices.</a:t>
            </a:r>
          </a:p>
          <a:p>
            <a:r>
              <a:rPr lang="en-US" sz="2600" dirty="0">
                <a:latin typeface="Cambria" panose="02040503050406030204" pitchFamily="18" charset="0"/>
                <a:ea typeface="Cambria" panose="02040503050406030204" pitchFamily="18" charset="0"/>
              </a:rPr>
              <a:t>     - Strengthening ICDS/health services through SHGs.</a:t>
            </a:r>
          </a:p>
          <a:p>
            <a:r>
              <a:rPr lang="en-US" sz="2600" dirty="0">
                <a:latin typeface="Cambria" panose="02040503050406030204" pitchFamily="18" charset="0"/>
                <a:ea typeface="Cambria" panose="02040503050406030204" pitchFamily="18" charset="0"/>
              </a:rPr>
              <a:t>   - </a:t>
            </a:r>
            <a:r>
              <a:rPr lang="en-US" sz="2600" b="1" dirty="0">
                <a:latin typeface="Cambria" panose="02040503050406030204" pitchFamily="18" charset="0"/>
                <a:ea typeface="Cambria" panose="02040503050406030204" pitchFamily="18" charset="0"/>
              </a:rPr>
              <a:t>Impact: </a:t>
            </a:r>
            <a:r>
              <a:rPr lang="en-US" sz="2600" dirty="0">
                <a:latin typeface="Cambria" panose="02040503050406030204" pitchFamily="18" charset="0"/>
                <a:ea typeface="Cambria" panose="02040503050406030204" pitchFamily="18" charset="0"/>
              </a:rPr>
              <a:t>Empowers around 2000 women, improves lives, enhances child and family welfare, and addresses socio-economic challenges in Jharkhand.</a:t>
            </a:r>
            <a:endParaRPr lang="en-IN" sz="2600"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24837532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E9C69-6B9B-2513-E583-62E607973BC1}"/>
              </a:ext>
            </a:extLst>
          </p:cNvPr>
          <p:cNvSpPr>
            <a:spLocks noGrp="1"/>
          </p:cNvSpPr>
          <p:nvPr>
            <p:ph type="title"/>
          </p:nvPr>
        </p:nvSpPr>
        <p:spPr/>
        <p:txBody>
          <a:bodyPr>
            <a:normAutofit/>
          </a:bodyPr>
          <a:lstStyle/>
          <a:p>
            <a:r>
              <a:rPr lang="en-IN" sz="3600" b="1" u="sng" dirty="0">
                <a:solidFill>
                  <a:schemeClr val="tx1"/>
                </a:solidFill>
                <a:latin typeface="Times New Roman" panose="02020603050405020304" pitchFamily="18" charset="0"/>
                <a:cs typeface="Times New Roman" panose="02020603050405020304" pitchFamily="18" charset="0"/>
              </a:rPr>
              <a:t>Definition of business environment</a:t>
            </a:r>
          </a:p>
        </p:txBody>
      </p:sp>
      <p:sp>
        <p:nvSpPr>
          <p:cNvPr id="3" name="Content Placeholder 2">
            <a:extLst>
              <a:ext uri="{FF2B5EF4-FFF2-40B4-BE49-F238E27FC236}">
                <a16:creationId xmlns:a16="http://schemas.microsoft.com/office/drawing/2014/main" id="{1FA21998-DE24-8346-74A3-ADEDDE4C72E2}"/>
              </a:ext>
            </a:extLst>
          </p:cNvPr>
          <p:cNvSpPr>
            <a:spLocks noGrp="1"/>
          </p:cNvSpPr>
          <p:nvPr>
            <p:ph idx="1"/>
          </p:nvPr>
        </p:nvSpPr>
        <p:spPr>
          <a:xfrm>
            <a:off x="1097280" y="1287106"/>
            <a:ext cx="10058400" cy="3760891"/>
          </a:xfrm>
        </p:spPr>
        <p:txBody>
          <a:bodyPr>
            <a:normAutofit fontScale="25000" lnSpcReduction="20000"/>
          </a:bodyPr>
          <a:lstStyle/>
          <a:p>
            <a:pPr marL="0" indent="0">
              <a:buNone/>
            </a:pPr>
            <a:endParaRPr lang="en-US" sz="3600" dirty="0"/>
          </a:p>
          <a:p>
            <a:endParaRPr lang="en-US" sz="3600" dirty="0">
              <a:solidFill>
                <a:schemeClr val="tx1"/>
              </a:solidFill>
            </a:endParaRPr>
          </a:p>
          <a:p>
            <a:r>
              <a:rPr lang="en-US" sz="9600" dirty="0">
                <a:solidFill>
                  <a:schemeClr val="tx1"/>
                </a:solidFill>
                <a:latin typeface="Cambria" panose="02040503050406030204" pitchFamily="18" charset="0"/>
                <a:ea typeface="Cambria" panose="02040503050406030204" pitchFamily="18" charset="0"/>
              </a:rPr>
              <a:t>5. </a:t>
            </a:r>
            <a:r>
              <a:rPr lang="en-US" sz="9600" b="1" dirty="0">
                <a:solidFill>
                  <a:schemeClr val="tx1"/>
                </a:solidFill>
                <a:latin typeface="Cambria" panose="02040503050406030204" pitchFamily="18" charset="0"/>
                <a:ea typeface="Cambria" panose="02040503050406030204" pitchFamily="18" charset="0"/>
              </a:rPr>
              <a:t>Glueck and Jauch's View:</a:t>
            </a:r>
          </a:p>
          <a:p>
            <a:r>
              <a:rPr lang="en-US" sz="9600" dirty="0">
                <a:solidFill>
                  <a:schemeClr val="tx1"/>
                </a:solidFill>
                <a:latin typeface="Cambria" panose="02040503050406030204" pitchFamily="18" charset="0"/>
                <a:ea typeface="Cambria" panose="02040503050406030204" pitchFamily="18" charset="0"/>
              </a:rPr>
              <a:t>   - External factors lead to opportunities or threats.</a:t>
            </a:r>
          </a:p>
          <a:p>
            <a:r>
              <a:rPr lang="en-US" sz="9600" dirty="0">
                <a:solidFill>
                  <a:schemeClr val="tx1"/>
                </a:solidFill>
                <a:latin typeface="Cambria" panose="02040503050406030204" pitchFamily="18" charset="0"/>
                <a:ea typeface="Cambria" panose="02040503050406030204" pitchFamily="18" charset="0"/>
              </a:rPr>
              <a:t>   - Emphasizes socio-economic, technological, supplier, competitor, and government sectors as crucial.</a:t>
            </a:r>
          </a:p>
          <a:p>
            <a:pPr marL="0" indent="0">
              <a:buNone/>
            </a:pPr>
            <a:r>
              <a:rPr lang="en-US" sz="9600" dirty="0">
                <a:solidFill>
                  <a:schemeClr val="tx1"/>
                </a:solidFill>
                <a:latin typeface="Cambria" panose="02040503050406030204" pitchFamily="18" charset="0"/>
                <a:ea typeface="Cambria" panose="02040503050406030204" pitchFamily="18" charset="0"/>
              </a:rPr>
              <a:t>  6. </a:t>
            </a:r>
            <a:r>
              <a:rPr lang="en-US" sz="9600" b="1" dirty="0">
                <a:solidFill>
                  <a:schemeClr val="tx1"/>
                </a:solidFill>
                <a:latin typeface="Cambria" panose="02040503050406030204" pitchFamily="18" charset="0"/>
                <a:ea typeface="Cambria" panose="02040503050406030204" pitchFamily="18" charset="0"/>
              </a:rPr>
              <a:t>Barry M. Richman and Melvgn Copen's Insight:</a:t>
            </a:r>
          </a:p>
          <a:p>
            <a:r>
              <a:rPr lang="en-US" sz="9600" dirty="0">
                <a:solidFill>
                  <a:schemeClr val="tx1"/>
                </a:solidFill>
                <a:latin typeface="Cambria" panose="02040503050406030204" pitchFamily="18" charset="0"/>
                <a:ea typeface="Cambria" panose="02040503050406030204" pitchFamily="18" charset="0"/>
              </a:rPr>
              <a:t>   - Environment comprises largely external factors beyond the control of individual enterprises.</a:t>
            </a:r>
          </a:p>
          <a:p>
            <a:r>
              <a:rPr lang="en-US" sz="9600" dirty="0">
                <a:solidFill>
                  <a:schemeClr val="tx1"/>
                </a:solidFill>
                <a:latin typeface="Cambria" panose="02040503050406030204" pitchFamily="18" charset="0"/>
                <a:ea typeface="Cambria" panose="02040503050406030204" pitchFamily="18" charset="0"/>
              </a:rPr>
              <a:t>   - Varies significantly from country to country, acting as the 'givers' within which businesses operate.</a:t>
            </a:r>
          </a:p>
          <a:p>
            <a:endParaRPr lang="en-US" sz="3600" dirty="0"/>
          </a:p>
        </p:txBody>
      </p:sp>
    </p:spTree>
    <p:extLst>
      <p:ext uri="{BB962C8B-B14F-4D97-AF65-F5344CB8AC3E}">
        <p14:creationId xmlns:p14="http://schemas.microsoft.com/office/powerpoint/2010/main" val="27071240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352369-62DD-F323-E394-90F017DCF82A}"/>
              </a:ext>
            </a:extLst>
          </p:cNvPr>
          <p:cNvSpPr>
            <a:spLocks noGrp="1"/>
          </p:cNvSpPr>
          <p:nvPr>
            <p:ph type="title"/>
          </p:nvPr>
        </p:nvSpPr>
        <p:spPr/>
        <p:txBody>
          <a:bodyPr>
            <a:normAutofit/>
          </a:bodyPr>
          <a:lstStyle/>
          <a:p>
            <a:r>
              <a:rPr lang="en-IN" sz="3600" b="1" u="sng"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Corporate Governance</a:t>
            </a:r>
            <a:endParaRPr lang="en-IN" sz="36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6FAD0E61-9A6E-7E34-EB5F-C4A9D36F41E6}"/>
              </a:ext>
            </a:extLst>
          </p:cNvPr>
          <p:cNvSpPr>
            <a:spLocks noGrp="1"/>
          </p:cNvSpPr>
          <p:nvPr>
            <p:ph idx="1"/>
          </p:nvPr>
        </p:nvSpPr>
        <p:spPr/>
        <p:txBody>
          <a:bodyPr>
            <a:normAutofit fontScale="77500" lnSpcReduction="20000"/>
          </a:bodyPr>
          <a:lstStyle/>
          <a:p>
            <a:r>
              <a:rPr lang="en-US" sz="2600" b="1" dirty="0">
                <a:latin typeface="Cambria" panose="02040503050406030204" pitchFamily="18" charset="0"/>
                <a:ea typeface="Cambria" panose="02040503050406030204" pitchFamily="18" charset="0"/>
              </a:rPr>
              <a:t>Corporate Governance Overview:</a:t>
            </a:r>
          </a:p>
          <a:p>
            <a:pPr marL="0" indent="0">
              <a:buNone/>
            </a:pPr>
            <a:r>
              <a:rPr lang="en-US" sz="2600" b="1" dirty="0">
                <a:latin typeface="Cambria" panose="02040503050406030204" pitchFamily="18" charset="0"/>
                <a:ea typeface="Cambria" panose="02040503050406030204" pitchFamily="18" charset="0"/>
              </a:rPr>
              <a:t>1. Definition:</a:t>
            </a:r>
          </a:p>
          <a:p>
            <a:r>
              <a:rPr lang="en-US" sz="2600" dirty="0">
                <a:latin typeface="Cambria" panose="02040503050406030204" pitchFamily="18" charset="0"/>
                <a:ea typeface="Cambria" panose="02040503050406030204" pitchFamily="18" charset="0"/>
              </a:rPr>
              <a:t>   - Corporate Governance involves the direction and management of a corporation, aligning business operations with stakeholders' interests.</a:t>
            </a:r>
          </a:p>
          <a:p>
            <a:pPr marL="0" indent="0">
              <a:buNone/>
            </a:pPr>
            <a:r>
              <a:rPr lang="en-US" sz="2600" dirty="0">
                <a:latin typeface="Cambria" panose="02040503050406030204" pitchFamily="18" charset="0"/>
                <a:ea typeface="Cambria" panose="02040503050406030204" pitchFamily="18" charset="0"/>
              </a:rPr>
              <a:t>2. </a:t>
            </a:r>
            <a:r>
              <a:rPr lang="en-US" sz="2600" b="1" dirty="0">
                <a:latin typeface="Cambria" panose="02040503050406030204" pitchFamily="18" charset="0"/>
                <a:ea typeface="Cambria" panose="02040503050406030204" pitchFamily="18" charset="0"/>
              </a:rPr>
              <a:t>Participants:</a:t>
            </a:r>
          </a:p>
          <a:p>
            <a:r>
              <a:rPr lang="en-US" sz="2600" dirty="0">
                <a:latin typeface="Cambria" panose="02040503050406030204" pitchFamily="18" charset="0"/>
                <a:ea typeface="Cambria" panose="02040503050406030204" pitchFamily="18" charset="0"/>
              </a:rPr>
              <a:t>   - Involves shareholders, board of directors, and company management in shaping corporate performance.</a:t>
            </a:r>
          </a:p>
          <a:p>
            <a:pPr marL="0" indent="0">
              <a:buNone/>
            </a:pPr>
            <a:r>
              <a:rPr lang="en-US" sz="2600" b="1" dirty="0">
                <a:latin typeface="Cambria" panose="02040503050406030204" pitchFamily="18" charset="0"/>
                <a:ea typeface="Cambria" panose="02040503050406030204" pitchFamily="18" charset="0"/>
              </a:rPr>
              <a:t>3. Balancing Goals:</a:t>
            </a:r>
          </a:p>
          <a:p>
            <a:r>
              <a:rPr lang="en-US" sz="2600" dirty="0">
                <a:latin typeface="Cambria" panose="02040503050406030204" pitchFamily="18" charset="0"/>
                <a:ea typeface="Cambria" panose="02040503050406030204" pitchFamily="18" charset="0"/>
              </a:rPr>
              <a:t>   - Aims to balance individual and societal, as well as economic and social goals.</a:t>
            </a:r>
          </a:p>
          <a:p>
            <a:endParaRPr lang="en-US" dirty="0"/>
          </a:p>
        </p:txBody>
      </p:sp>
    </p:spTree>
    <p:extLst>
      <p:ext uri="{BB962C8B-B14F-4D97-AF65-F5344CB8AC3E}">
        <p14:creationId xmlns:p14="http://schemas.microsoft.com/office/powerpoint/2010/main" val="280771936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352369-62DD-F323-E394-90F017DCF82A}"/>
              </a:ext>
            </a:extLst>
          </p:cNvPr>
          <p:cNvSpPr>
            <a:spLocks noGrp="1"/>
          </p:cNvSpPr>
          <p:nvPr>
            <p:ph type="title"/>
          </p:nvPr>
        </p:nvSpPr>
        <p:spPr/>
        <p:txBody>
          <a:bodyPr>
            <a:normAutofit/>
          </a:bodyPr>
          <a:lstStyle/>
          <a:p>
            <a:r>
              <a:rPr lang="en-IN" sz="3600" b="1" u="sng"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Corporate Governance</a:t>
            </a:r>
            <a:endParaRPr lang="en-IN" sz="36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6FAD0E61-9A6E-7E34-EB5F-C4A9D36F41E6}"/>
              </a:ext>
            </a:extLst>
          </p:cNvPr>
          <p:cNvSpPr>
            <a:spLocks noGrp="1"/>
          </p:cNvSpPr>
          <p:nvPr>
            <p:ph idx="1"/>
          </p:nvPr>
        </p:nvSpPr>
        <p:spPr/>
        <p:txBody>
          <a:bodyPr>
            <a:normAutofit fontScale="32500" lnSpcReduction="20000"/>
          </a:bodyPr>
          <a:lstStyle/>
          <a:p>
            <a:endParaRPr lang="en-US" dirty="0"/>
          </a:p>
          <a:p>
            <a:r>
              <a:rPr lang="en-US" sz="5000" dirty="0">
                <a:solidFill>
                  <a:schemeClr val="tx1"/>
                </a:solidFill>
                <a:latin typeface="Cambria" panose="02040503050406030204" pitchFamily="18" charset="0"/>
                <a:ea typeface="Cambria" panose="02040503050406030204" pitchFamily="18" charset="0"/>
              </a:rPr>
              <a:t>4. </a:t>
            </a:r>
            <a:r>
              <a:rPr lang="en-US" sz="5000" b="1" dirty="0">
                <a:solidFill>
                  <a:schemeClr val="tx1"/>
                </a:solidFill>
                <a:latin typeface="Cambria" panose="02040503050406030204" pitchFamily="18" charset="0"/>
                <a:ea typeface="Cambria" panose="02040503050406030204" pitchFamily="18" charset="0"/>
              </a:rPr>
              <a:t>Owner-Manager Relationship:</a:t>
            </a:r>
          </a:p>
          <a:p>
            <a:r>
              <a:rPr lang="en-US" sz="5000" dirty="0">
                <a:solidFill>
                  <a:schemeClr val="tx1"/>
                </a:solidFill>
                <a:latin typeface="Cambria" panose="02040503050406030204" pitchFamily="18" charset="0"/>
                <a:ea typeface="Cambria" panose="02040503050406030204" pitchFamily="18" charset="0"/>
              </a:rPr>
              <a:t>   - Emphasizes a healthy relationship between owners and managers, ensuring performance alignment with standards.</a:t>
            </a:r>
          </a:p>
          <a:p>
            <a:r>
              <a:rPr lang="en-US" sz="5000" dirty="0">
                <a:solidFill>
                  <a:schemeClr val="tx1"/>
                </a:solidFill>
                <a:latin typeface="Cambria" panose="02040503050406030204" pitchFamily="18" charset="0"/>
                <a:ea typeface="Cambria" panose="02040503050406030204" pitchFamily="18" charset="0"/>
              </a:rPr>
              <a:t>5. </a:t>
            </a:r>
            <a:r>
              <a:rPr lang="en-US" sz="5000" b="1" dirty="0">
                <a:solidFill>
                  <a:schemeClr val="tx1"/>
                </a:solidFill>
                <a:latin typeface="Cambria" panose="02040503050406030204" pitchFamily="18" charset="0"/>
                <a:ea typeface="Cambria" panose="02040503050406030204" pitchFamily="18" charset="0"/>
              </a:rPr>
              <a:t>Finance Providers' Assurance:</a:t>
            </a:r>
          </a:p>
          <a:p>
            <a:r>
              <a:rPr lang="en-US" sz="5000" dirty="0">
                <a:solidFill>
                  <a:schemeClr val="tx1"/>
                </a:solidFill>
                <a:latin typeface="Cambria" panose="02040503050406030204" pitchFamily="18" charset="0"/>
                <a:ea typeface="Cambria" panose="02040503050406030204" pitchFamily="18" charset="0"/>
              </a:rPr>
              <a:t>   - Addresses how finance providers secure a fair return on investment, distinguishing roles between owners and managers.</a:t>
            </a:r>
          </a:p>
          <a:p>
            <a:r>
              <a:rPr lang="en-US" sz="5000" dirty="0">
                <a:solidFill>
                  <a:schemeClr val="tx1"/>
                </a:solidFill>
                <a:latin typeface="Cambria" panose="02040503050406030204" pitchFamily="18" charset="0"/>
                <a:ea typeface="Cambria" panose="02040503050406030204" pitchFamily="18" charset="0"/>
              </a:rPr>
              <a:t>6. </a:t>
            </a:r>
            <a:r>
              <a:rPr lang="en-US" sz="5000" b="1" dirty="0">
                <a:solidFill>
                  <a:schemeClr val="tx1"/>
                </a:solidFill>
                <a:latin typeface="Cambria" panose="02040503050406030204" pitchFamily="18" charset="0"/>
                <a:ea typeface="Cambria" panose="02040503050406030204" pitchFamily="18" charset="0"/>
              </a:rPr>
              <a:t>Strategic Decision Making:</a:t>
            </a:r>
          </a:p>
          <a:p>
            <a:r>
              <a:rPr lang="en-US" sz="5000" dirty="0">
                <a:solidFill>
                  <a:schemeClr val="tx1"/>
                </a:solidFill>
                <a:latin typeface="Cambria" panose="02040503050406030204" pitchFamily="18" charset="0"/>
                <a:ea typeface="Cambria" panose="02040503050406030204" pitchFamily="18" charset="0"/>
              </a:rPr>
              <a:t>   - Deals with effective strategic decision-making, granting authority and responsibility to the Board of Directors.</a:t>
            </a:r>
          </a:p>
          <a:p>
            <a:endParaRPr lang="en-US" sz="5000" dirty="0">
              <a:solidFill>
                <a:schemeClr val="tx1"/>
              </a:solidFill>
              <a:latin typeface="Cambria" panose="02040503050406030204" pitchFamily="18" charset="0"/>
              <a:ea typeface="Cambria" panose="02040503050406030204" pitchFamily="18" charset="0"/>
            </a:endParaRPr>
          </a:p>
          <a:p>
            <a:r>
              <a:rPr lang="en-US" dirty="0"/>
              <a:t>.</a:t>
            </a:r>
            <a:endParaRPr lang="en-IN" dirty="0"/>
          </a:p>
        </p:txBody>
      </p:sp>
    </p:spTree>
    <p:extLst>
      <p:ext uri="{BB962C8B-B14F-4D97-AF65-F5344CB8AC3E}">
        <p14:creationId xmlns:p14="http://schemas.microsoft.com/office/powerpoint/2010/main" val="293028352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352369-62DD-F323-E394-90F017DCF82A}"/>
              </a:ext>
            </a:extLst>
          </p:cNvPr>
          <p:cNvSpPr>
            <a:spLocks noGrp="1"/>
          </p:cNvSpPr>
          <p:nvPr>
            <p:ph type="title"/>
          </p:nvPr>
        </p:nvSpPr>
        <p:spPr/>
        <p:txBody>
          <a:bodyPr>
            <a:normAutofit/>
          </a:bodyPr>
          <a:lstStyle/>
          <a:p>
            <a:r>
              <a:rPr lang="en-IN" sz="3600" b="1" u="sng"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Corporate Governance</a:t>
            </a:r>
            <a:endParaRPr lang="en-IN" sz="36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6FAD0E61-9A6E-7E34-EB5F-C4A9D36F41E6}"/>
              </a:ext>
            </a:extLst>
          </p:cNvPr>
          <p:cNvSpPr>
            <a:spLocks noGrp="1"/>
          </p:cNvSpPr>
          <p:nvPr>
            <p:ph idx="1"/>
          </p:nvPr>
        </p:nvSpPr>
        <p:spPr/>
        <p:txBody>
          <a:bodyPr>
            <a:normAutofit fontScale="77500" lnSpcReduction="20000"/>
          </a:bodyPr>
          <a:lstStyle/>
          <a:p>
            <a:pPr marL="0" indent="0">
              <a:buNone/>
            </a:pPr>
            <a:r>
              <a:rPr lang="en-US" dirty="0"/>
              <a:t>  </a:t>
            </a:r>
            <a:r>
              <a:rPr lang="en-US" sz="2100" dirty="0">
                <a:solidFill>
                  <a:schemeClr val="tx1"/>
                </a:solidFill>
                <a:latin typeface="Cambria" panose="02040503050406030204" pitchFamily="18" charset="0"/>
                <a:ea typeface="Cambria" panose="02040503050406030204" pitchFamily="18" charset="0"/>
              </a:rPr>
              <a:t>7. </a:t>
            </a:r>
            <a:r>
              <a:rPr lang="en-US" sz="2100" b="1" dirty="0">
                <a:solidFill>
                  <a:schemeClr val="tx1"/>
                </a:solidFill>
                <a:latin typeface="Cambria" panose="02040503050406030204" pitchFamily="18" charset="0"/>
                <a:ea typeface="Cambria" panose="02040503050406030204" pitchFamily="18" charset="0"/>
              </a:rPr>
              <a:t>Market-Oriented Economy:</a:t>
            </a:r>
          </a:p>
          <a:p>
            <a:r>
              <a:rPr lang="en-US" sz="2100" dirty="0">
                <a:solidFill>
                  <a:schemeClr val="tx1"/>
                </a:solidFill>
                <a:latin typeface="Cambria" panose="02040503050406030204" pitchFamily="18" charset="0"/>
                <a:ea typeface="Cambria" panose="02040503050406030204" pitchFamily="18" charset="0"/>
              </a:rPr>
              <a:t>   - Arises from the need in today's market-oriented economy, driven by efficiency and globalization.</a:t>
            </a:r>
          </a:p>
          <a:p>
            <a:r>
              <a:rPr lang="en-US" sz="2100" dirty="0">
                <a:solidFill>
                  <a:schemeClr val="tx1"/>
                </a:solidFill>
                <a:latin typeface="Cambria" panose="02040503050406030204" pitchFamily="18" charset="0"/>
                <a:ea typeface="Cambria" panose="02040503050406030204" pitchFamily="18" charset="0"/>
              </a:rPr>
              <a:t>8. </a:t>
            </a:r>
            <a:r>
              <a:rPr lang="en-US" sz="2100" b="1" dirty="0">
                <a:solidFill>
                  <a:schemeClr val="tx1"/>
                </a:solidFill>
                <a:latin typeface="Cambria" panose="02040503050406030204" pitchFamily="18" charset="0"/>
                <a:ea typeface="Cambria" panose="02040503050406030204" pitchFamily="18" charset="0"/>
              </a:rPr>
              <a:t>Value Addition:</a:t>
            </a:r>
          </a:p>
          <a:p>
            <a:r>
              <a:rPr lang="en-US" sz="2100" dirty="0">
                <a:solidFill>
                  <a:schemeClr val="tx1"/>
                </a:solidFill>
                <a:latin typeface="Cambria" panose="02040503050406030204" pitchFamily="18" charset="0"/>
                <a:ea typeface="Cambria" panose="02040503050406030204" pitchFamily="18" charset="0"/>
              </a:rPr>
              <a:t>   - Essential for adding value to stakeholders and promoting transparency for balanced economic development.</a:t>
            </a:r>
          </a:p>
          <a:p>
            <a:r>
              <a:rPr lang="en-US" sz="2100" dirty="0">
                <a:solidFill>
                  <a:schemeClr val="tx1"/>
                </a:solidFill>
                <a:latin typeface="Cambria" panose="02040503050406030204" pitchFamily="18" charset="0"/>
                <a:ea typeface="Cambria" panose="02040503050406030204" pitchFamily="18" charset="0"/>
              </a:rPr>
              <a:t>9. </a:t>
            </a:r>
            <a:r>
              <a:rPr lang="en-US" sz="2100" b="1" dirty="0">
                <a:solidFill>
                  <a:schemeClr val="tx1"/>
                </a:solidFill>
                <a:latin typeface="Cambria" panose="02040503050406030204" pitchFamily="18" charset="0"/>
                <a:ea typeface="Cambria" panose="02040503050406030204" pitchFamily="18" charset="0"/>
              </a:rPr>
              <a:t>Stakeholder Interests:</a:t>
            </a:r>
          </a:p>
          <a:p>
            <a:r>
              <a:rPr lang="en-US" sz="2100" dirty="0">
                <a:solidFill>
                  <a:schemeClr val="tx1"/>
                </a:solidFill>
                <a:latin typeface="Cambria" panose="02040503050406030204" pitchFamily="18" charset="0"/>
                <a:ea typeface="Cambria" panose="02040503050406030204" pitchFamily="18" charset="0"/>
              </a:rPr>
              <a:t>   - Safeguards the interests of all shareholders, ensuring the exercise of their rights is recognized.</a:t>
            </a:r>
          </a:p>
          <a:p>
            <a:r>
              <a:rPr lang="en-US" sz="2100" dirty="0">
                <a:solidFill>
                  <a:schemeClr val="tx1"/>
                </a:solidFill>
                <a:latin typeface="Cambria" panose="02040503050406030204" pitchFamily="18" charset="0"/>
                <a:ea typeface="Cambria" panose="02040503050406030204" pitchFamily="18" charset="0"/>
              </a:rPr>
              <a:t>10. </a:t>
            </a:r>
            <a:r>
              <a:rPr lang="en-US" sz="2100" b="1" dirty="0">
                <a:solidFill>
                  <a:schemeClr val="tx1"/>
                </a:solidFill>
                <a:latin typeface="Cambria" panose="02040503050406030204" pitchFamily="18" charset="0"/>
                <a:ea typeface="Cambria" panose="02040503050406030204" pitchFamily="18" charset="0"/>
              </a:rPr>
              <a:t>Broad Scope:</a:t>
            </a:r>
          </a:p>
          <a:p>
            <a:r>
              <a:rPr lang="en-US" sz="2100" dirty="0">
                <a:solidFill>
                  <a:schemeClr val="tx1"/>
                </a:solidFill>
                <a:latin typeface="Cambria" panose="02040503050406030204" pitchFamily="18" charset="0"/>
                <a:ea typeface="Cambria" panose="02040503050406030204" pitchFamily="18" charset="0"/>
              </a:rPr>
              <a:t>    - Encompasses social and institutional aspects, fostering a trustworthy, moral, and ethical business environment.</a:t>
            </a:r>
            <a:endParaRPr lang="en-IN" sz="2100" dirty="0">
              <a:solidFill>
                <a:schemeClr val="tx1"/>
              </a:solidFill>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136463745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DB4F49-3010-EBAA-E0B9-E8DE74E37CDD}"/>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1F4E67DA-6346-AC3A-A6EA-94ED429A606B}"/>
              </a:ext>
            </a:extLst>
          </p:cNvPr>
          <p:cNvSpPr txBox="1">
            <a:spLocks noGrp="1"/>
          </p:cNvSpPr>
          <p:nvPr>
            <p:ph type="title"/>
          </p:nvPr>
        </p:nvSpPr>
        <p:spPr>
          <a:xfrm>
            <a:off x="1621155" y="1164515"/>
            <a:ext cx="8170545" cy="510781"/>
          </a:xfrm>
          <a:prstGeom prst="rect">
            <a:avLst/>
          </a:prstGeom>
        </p:spPr>
        <p:txBody>
          <a:bodyPr vert="horz" wrap="square" lIns="0" tIns="12065" rIns="0" bIns="0" rtlCol="0">
            <a:spAutoFit/>
          </a:bodyPr>
          <a:lstStyle/>
          <a:p>
            <a:pPr marL="12700">
              <a:spcBef>
                <a:spcPts val="95"/>
              </a:spcBef>
            </a:pPr>
            <a:r>
              <a:rPr sz="3600" b="1" u="sng" spc="-145" dirty="0">
                <a:solidFill>
                  <a:schemeClr val="tx1"/>
                </a:solidFill>
                <a:latin typeface="Times New Roman" panose="02020603050405020304" pitchFamily="18" charset="0"/>
                <a:cs typeface="Times New Roman" panose="02020603050405020304" pitchFamily="18" charset="0"/>
              </a:rPr>
              <a:t>Corporate</a:t>
            </a:r>
            <a:r>
              <a:rPr sz="3600" b="1" u="sng" spc="-90" dirty="0">
                <a:solidFill>
                  <a:schemeClr val="tx1"/>
                </a:solidFill>
                <a:latin typeface="Times New Roman" panose="02020603050405020304" pitchFamily="18" charset="0"/>
                <a:cs typeface="Times New Roman" panose="02020603050405020304" pitchFamily="18" charset="0"/>
              </a:rPr>
              <a:t> </a:t>
            </a:r>
            <a:r>
              <a:rPr sz="3600" b="1" u="sng" spc="-150" dirty="0">
                <a:solidFill>
                  <a:schemeClr val="tx1"/>
                </a:solidFill>
                <a:latin typeface="Times New Roman" panose="02020603050405020304" pitchFamily="18" charset="0"/>
                <a:cs typeface="Times New Roman" panose="02020603050405020304" pitchFamily="18" charset="0"/>
              </a:rPr>
              <a:t>governance</a:t>
            </a:r>
            <a:r>
              <a:rPr sz="3600" b="1" u="sng" spc="-85" dirty="0">
                <a:solidFill>
                  <a:schemeClr val="tx1"/>
                </a:solidFill>
                <a:latin typeface="Times New Roman" panose="02020603050405020304" pitchFamily="18" charset="0"/>
                <a:cs typeface="Times New Roman" panose="02020603050405020304" pitchFamily="18" charset="0"/>
              </a:rPr>
              <a:t> </a:t>
            </a:r>
            <a:r>
              <a:rPr sz="3600" b="1" u="sng" spc="-20" dirty="0">
                <a:solidFill>
                  <a:schemeClr val="tx1"/>
                </a:solidFill>
                <a:latin typeface="Times New Roman" panose="02020603050405020304" pitchFamily="18" charset="0"/>
                <a:cs typeface="Times New Roman" panose="02020603050405020304" pitchFamily="18" charset="0"/>
              </a:rPr>
              <a:t>in</a:t>
            </a:r>
            <a:r>
              <a:rPr sz="3600" b="1" u="sng" spc="-90" dirty="0">
                <a:solidFill>
                  <a:schemeClr val="tx1"/>
                </a:solidFill>
                <a:latin typeface="Times New Roman" panose="02020603050405020304" pitchFamily="18" charset="0"/>
                <a:cs typeface="Times New Roman" panose="02020603050405020304" pitchFamily="18" charset="0"/>
              </a:rPr>
              <a:t> </a:t>
            </a:r>
            <a:r>
              <a:rPr sz="3600" b="1" u="sng" spc="-25" dirty="0">
                <a:solidFill>
                  <a:schemeClr val="tx1"/>
                </a:solidFill>
                <a:latin typeface="Times New Roman" panose="02020603050405020304" pitchFamily="18" charset="0"/>
                <a:cs typeface="Times New Roman" panose="02020603050405020304" pitchFamily="18" charset="0"/>
              </a:rPr>
              <a:t>India</a:t>
            </a:r>
          </a:p>
        </p:txBody>
      </p:sp>
      <p:sp>
        <p:nvSpPr>
          <p:cNvPr id="4" name="object 4">
            <a:extLst>
              <a:ext uri="{FF2B5EF4-FFF2-40B4-BE49-F238E27FC236}">
                <a16:creationId xmlns:a16="http://schemas.microsoft.com/office/drawing/2014/main" id="{FCBAF480-5381-13A4-AF67-E464FDAE0B95}"/>
              </a:ext>
            </a:extLst>
          </p:cNvPr>
          <p:cNvSpPr txBox="1">
            <a:spLocks noGrp="1"/>
          </p:cNvSpPr>
          <p:nvPr>
            <p:ph type="sldNum" sz="quarter" idx="12"/>
          </p:nvPr>
        </p:nvSpPr>
        <p:spPr>
          <a:prstGeom prst="rect">
            <a:avLst/>
          </a:prstGeom>
        </p:spPr>
        <p:txBody>
          <a:bodyPr vert="horz" wrap="square" lIns="0" tIns="0" rIns="0" bIns="0" rtlCol="0">
            <a:spAutoFit/>
          </a:bodyPr>
          <a:lstStyle/>
          <a:p>
            <a:pPr marL="38100">
              <a:lnSpc>
                <a:spcPts val="1230"/>
              </a:lnSpc>
            </a:pPr>
            <a:fld id="{81D60167-4931-47E6-BA6A-407CBD079E47}" type="slidenum">
              <a:rPr kern="0" spc="-25" dirty="0"/>
              <a:pPr marL="38100">
                <a:lnSpc>
                  <a:spcPts val="1230"/>
                </a:lnSpc>
              </a:pPr>
              <a:t>53</a:t>
            </a:fld>
            <a:endParaRPr kern="0" spc="-25" dirty="0"/>
          </a:p>
        </p:txBody>
      </p:sp>
      <p:sp>
        <p:nvSpPr>
          <p:cNvPr id="3" name="object 3">
            <a:extLst>
              <a:ext uri="{FF2B5EF4-FFF2-40B4-BE49-F238E27FC236}">
                <a16:creationId xmlns:a16="http://schemas.microsoft.com/office/drawing/2014/main" id="{177376B2-4F3C-824C-2C89-5F0B203B44BB}"/>
              </a:ext>
            </a:extLst>
          </p:cNvPr>
          <p:cNvSpPr txBox="1"/>
          <p:nvPr/>
        </p:nvSpPr>
        <p:spPr>
          <a:xfrm>
            <a:off x="1621155" y="2022222"/>
            <a:ext cx="8949690" cy="3706143"/>
          </a:xfrm>
          <a:prstGeom prst="rect">
            <a:avLst/>
          </a:prstGeom>
        </p:spPr>
        <p:txBody>
          <a:bodyPr vert="horz" wrap="square" lIns="0" tIns="12700" rIns="0" bIns="0" rtlCol="0">
            <a:spAutoFit/>
          </a:bodyPr>
          <a:lstStyle/>
          <a:p>
            <a:pPr marL="12700" marR="633095">
              <a:spcBef>
                <a:spcPts val="100"/>
              </a:spcBef>
              <a:tabLst>
                <a:tab pos="469900" algn="l"/>
              </a:tabLst>
            </a:pPr>
            <a:r>
              <a:rPr sz="2400" i="1" kern="0" dirty="0">
                <a:solidFill>
                  <a:schemeClr val="tx1">
                    <a:lumMod val="95000"/>
                    <a:lumOff val="5000"/>
                  </a:schemeClr>
                </a:solidFill>
                <a:latin typeface="Arial" panose="020B0604020202020204" pitchFamily="34" charset="0"/>
                <a:cs typeface="Arial" panose="020B0604020202020204" pitchFamily="34" charset="0"/>
              </a:rPr>
              <a:t>The</a:t>
            </a:r>
            <a:r>
              <a:rPr sz="2400" i="1" kern="0" spc="-40" dirty="0">
                <a:solidFill>
                  <a:schemeClr val="tx1">
                    <a:lumMod val="95000"/>
                    <a:lumOff val="5000"/>
                  </a:schemeClr>
                </a:solidFill>
                <a:latin typeface="Arial" panose="020B0604020202020204" pitchFamily="34" charset="0"/>
                <a:cs typeface="Arial" panose="020B0604020202020204" pitchFamily="34" charset="0"/>
              </a:rPr>
              <a:t> </a:t>
            </a:r>
            <a:r>
              <a:rPr sz="2400" i="1" kern="0" dirty="0">
                <a:solidFill>
                  <a:schemeClr val="tx1">
                    <a:lumMod val="95000"/>
                    <a:lumOff val="5000"/>
                  </a:schemeClr>
                </a:solidFill>
                <a:latin typeface="Arial" panose="020B0604020202020204" pitchFamily="34" charset="0"/>
                <a:cs typeface="Arial" panose="020B0604020202020204" pitchFamily="34" charset="0"/>
              </a:rPr>
              <a:t>Indian</a:t>
            </a:r>
            <a:r>
              <a:rPr sz="2400" i="1" kern="0" spc="-40" dirty="0">
                <a:solidFill>
                  <a:schemeClr val="tx1">
                    <a:lumMod val="95000"/>
                    <a:lumOff val="5000"/>
                  </a:schemeClr>
                </a:solidFill>
                <a:latin typeface="Arial" panose="020B0604020202020204" pitchFamily="34" charset="0"/>
                <a:cs typeface="Arial" panose="020B0604020202020204" pitchFamily="34" charset="0"/>
              </a:rPr>
              <a:t> </a:t>
            </a:r>
            <a:r>
              <a:rPr sz="2400" i="1" kern="0" dirty="0">
                <a:solidFill>
                  <a:schemeClr val="tx1">
                    <a:lumMod val="95000"/>
                    <a:lumOff val="5000"/>
                  </a:schemeClr>
                </a:solidFill>
                <a:latin typeface="Arial" panose="020B0604020202020204" pitchFamily="34" charset="0"/>
                <a:cs typeface="Arial" panose="020B0604020202020204" pitchFamily="34" charset="0"/>
              </a:rPr>
              <a:t>corporate</a:t>
            </a:r>
            <a:r>
              <a:rPr sz="2400" i="1" kern="0" spc="-45" dirty="0">
                <a:solidFill>
                  <a:schemeClr val="tx1">
                    <a:lumMod val="95000"/>
                    <a:lumOff val="5000"/>
                  </a:schemeClr>
                </a:solidFill>
                <a:latin typeface="Arial" panose="020B0604020202020204" pitchFamily="34" charset="0"/>
                <a:cs typeface="Arial" panose="020B0604020202020204" pitchFamily="34" charset="0"/>
              </a:rPr>
              <a:t> </a:t>
            </a:r>
            <a:r>
              <a:rPr sz="2400" i="1" kern="0" dirty="0">
                <a:solidFill>
                  <a:schemeClr val="tx1">
                    <a:lumMod val="95000"/>
                    <a:lumOff val="5000"/>
                  </a:schemeClr>
                </a:solidFill>
                <a:latin typeface="Arial" panose="020B0604020202020204" pitchFamily="34" charset="0"/>
                <a:cs typeface="Arial" panose="020B0604020202020204" pitchFamily="34" charset="0"/>
              </a:rPr>
              <a:t>scenario</a:t>
            </a:r>
            <a:r>
              <a:rPr sz="2400" i="1" kern="0" spc="-40" dirty="0">
                <a:solidFill>
                  <a:schemeClr val="tx1">
                    <a:lumMod val="95000"/>
                    <a:lumOff val="5000"/>
                  </a:schemeClr>
                </a:solidFill>
                <a:latin typeface="Arial" panose="020B0604020202020204" pitchFamily="34" charset="0"/>
                <a:cs typeface="Arial" panose="020B0604020202020204" pitchFamily="34" charset="0"/>
              </a:rPr>
              <a:t> </a:t>
            </a:r>
            <a:r>
              <a:rPr sz="2400" i="1" kern="0" dirty="0">
                <a:solidFill>
                  <a:schemeClr val="tx1">
                    <a:lumMod val="95000"/>
                    <a:lumOff val="5000"/>
                  </a:schemeClr>
                </a:solidFill>
                <a:latin typeface="Arial" panose="020B0604020202020204" pitchFamily="34" charset="0"/>
                <a:cs typeface="Arial" panose="020B0604020202020204" pitchFamily="34" charset="0"/>
              </a:rPr>
              <a:t>was</a:t>
            </a:r>
            <a:r>
              <a:rPr sz="2400" i="1" kern="0" spc="-30" dirty="0">
                <a:solidFill>
                  <a:schemeClr val="tx1">
                    <a:lumMod val="95000"/>
                    <a:lumOff val="5000"/>
                  </a:schemeClr>
                </a:solidFill>
                <a:latin typeface="Arial" panose="020B0604020202020204" pitchFamily="34" charset="0"/>
                <a:cs typeface="Arial" panose="020B0604020202020204" pitchFamily="34" charset="0"/>
              </a:rPr>
              <a:t> </a:t>
            </a:r>
            <a:r>
              <a:rPr sz="2400" i="1" kern="0" dirty="0">
                <a:solidFill>
                  <a:schemeClr val="tx1">
                    <a:lumMod val="95000"/>
                    <a:lumOff val="5000"/>
                  </a:schemeClr>
                </a:solidFill>
                <a:latin typeface="Arial" panose="020B0604020202020204" pitchFamily="34" charset="0"/>
                <a:cs typeface="Arial" panose="020B0604020202020204" pitchFamily="34" charset="0"/>
              </a:rPr>
              <a:t>more</a:t>
            </a:r>
            <a:r>
              <a:rPr sz="2400" i="1" kern="0" spc="-25" dirty="0">
                <a:solidFill>
                  <a:schemeClr val="tx1">
                    <a:lumMod val="95000"/>
                    <a:lumOff val="5000"/>
                  </a:schemeClr>
                </a:solidFill>
                <a:latin typeface="Arial" panose="020B0604020202020204" pitchFamily="34" charset="0"/>
                <a:cs typeface="Arial" panose="020B0604020202020204" pitchFamily="34" charset="0"/>
              </a:rPr>
              <a:t> </a:t>
            </a:r>
            <a:r>
              <a:rPr sz="2400" i="1" kern="0" dirty="0">
                <a:solidFill>
                  <a:schemeClr val="tx1">
                    <a:lumMod val="95000"/>
                    <a:lumOff val="5000"/>
                  </a:schemeClr>
                </a:solidFill>
                <a:latin typeface="Arial" panose="020B0604020202020204" pitchFamily="34" charset="0"/>
                <a:cs typeface="Arial" panose="020B0604020202020204" pitchFamily="34" charset="0"/>
              </a:rPr>
              <a:t>or</a:t>
            </a:r>
            <a:r>
              <a:rPr sz="2400" i="1" kern="0" spc="-15" dirty="0">
                <a:solidFill>
                  <a:schemeClr val="tx1">
                    <a:lumMod val="95000"/>
                    <a:lumOff val="5000"/>
                  </a:schemeClr>
                </a:solidFill>
                <a:latin typeface="Arial" panose="020B0604020202020204" pitchFamily="34" charset="0"/>
                <a:cs typeface="Arial" panose="020B0604020202020204" pitchFamily="34" charset="0"/>
              </a:rPr>
              <a:t> </a:t>
            </a:r>
            <a:r>
              <a:rPr sz="2400" i="1" kern="0" dirty="0">
                <a:solidFill>
                  <a:schemeClr val="tx1">
                    <a:lumMod val="95000"/>
                    <a:lumOff val="5000"/>
                  </a:schemeClr>
                </a:solidFill>
                <a:latin typeface="Arial" panose="020B0604020202020204" pitchFamily="34" charset="0"/>
                <a:cs typeface="Arial" panose="020B0604020202020204" pitchFamily="34" charset="0"/>
              </a:rPr>
              <a:t>less</a:t>
            </a:r>
            <a:r>
              <a:rPr sz="2400" i="1" kern="0" spc="-40" dirty="0">
                <a:solidFill>
                  <a:schemeClr val="tx1">
                    <a:lumMod val="95000"/>
                    <a:lumOff val="5000"/>
                  </a:schemeClr>
                </a:solidFill>
                <a:latin typeface="Arial" panose="020B0604020202020204" pitchFamily="34" charset="0"/>
                <a:cs typeface="Arial" panose="020B0604020202020204" pitchFamily="34" charset="0"/>
              </a:rPr>
              <a:t> </a:t>
            </a:r>
            <a:r>
              <a:rPr sz="2400" i="1" kern="0" dirty="0">
                <a:solidFill>
                  <a:schemeClr val="tx1">
                    <a:lumMod val="95000"/>
                    <a:lumOff val="5000"/>
                  </a:schemeClr>
                </a:solidFill>
                <a:latin typeface="Arial" panose="020B0604020202020204" pitchFamily="34" charset="0"/>
                <a:cs typeface="Arial" panose="020B0604020202020204" pitchFamily="34" charset="0"/>
              </a:rPr>
              <a:t>stagnant</a:t>
            </a:r>
            <a:r>
              <a:rPr sz="2400" i="1" kern="0" spc="-45" dirty="0">
                <a:solidFill>
                  <a:schemeClr val="tx1">
                    <a:lumMod val="95000"/>
                    <a:lumOff val="5000"/>
                  </a:schemeClr>
                </a:solidFill>
                <a:latin typeface="Arial" panose="020B0604020202020204" pitchFamily="34" charset="0"/>
                <a:cs typeface="Arial" panose="020B0604020202020204" pitchFamily="34" charset="0"/>
              </a:rPr>
              <a:t> </a:t>
            </a:r>
            <a:r>
              <a:rPr sz="2400" i="1" kern="0" dirty="0">
                <a:solidFill>
                  <a:schemeClr val="tx1">
                    <a:lumMod val="95000"/>
                    <a:lumOff val="5000"/>
                  </a:schemeClr>
                </a:solidFill>
                <a:latin typeface="Arial" panose="020B0604020202020204" pitchFamily="34" charset="0"/>
                <a:cs typeface="Arial" panose="020B0604020202020204" pitchFamily="34" charset="0"/>
              </a:rPr>
              <a:t>till</a:t>
            </a:r>
            <a:r>
              <a:rPr sz="2400" i="1" kern="0" spc="-55" dirty="0">
                <a:solidFill>
                  <a:schemeClr val="tx1">
                    <a:lumMod val="95000"/>
                    <a:lumOff val="5000"/>
                  </a:schemeClr>
                </a:solidFill>
                <a:latin typeface="Arial" panose="020B0604020202020204" pitchFamily="34" charset="0"/>
                <a:cs typeface="Arial" panose="020B0604020202020204" pitchFamily="34" charset="0"/>
              </a:rPr>
              <a:t> </a:t>
            </a:r>
            <a:r>
              <a:rPr sz="2400" i="1" kern="0" spc="-25" dirty="0">
                <a:solidFill>
                  <a:schemeClr val="tx1">
                    <a:lumMod val="95000"/>
                    <a:lumOff val="5000"/>
                  </a:schemeClr>
                </a:solidFill>
                <a:latin typeface="Arial" panose="020B0604020202020204" pitchFamily="34" charset="0"/>
                <a:cs typeface="Arial" panose="020B0604020202020204" pitchFamily="34" charset="0"/>
              </a:rPr>
              <a:t>the </a:t>
            </a:r>
            <a:r>
              <a:rPr sz="2400" i="1" kern="0" dirty="0">
                <a:solidFill>
                  <a:schemeClr val="tx1">
                    <a:lumMod val="95000"/>
                    <a:lumOff val="5000"/>
                  </a:schemeClr>
                </a:solidFill>
                <a:latin typeface="Arial" panose="020B0604020202020204" pitchFamily="34" charset="0"/>
                <a:cs typeface="Arial" panose="020B0604020202020204" pitchFamily="34" charset="0"/>
              </a:rPr>
              <a:t>early</a:t>
            </a:r>
            <a:r>
              <a:rPr sz="2400" i="1" kern="0" spc="-35" dirty="0">
                <a:solidFill>
                  <a:schemeClr val="tx1">
                    <a:lumMod val="95000"/>
                    <a:lumOff val="5000"/>
                  </a:schemeClr>
                </a:solidFill>
                <a:latin typeface="Arial" panose="020B0604020202020204" pitchFamily="34" charset="0"/>
                <a:cs typeface="Arial" panose="020B0604020202020204" pitchFamily="34" charset="0"/>
              </a:rPr>
              <a:t> </a:t>
            </a:r>
            <a:r>
              <a:rPr sz="2400" i="1" kern="0" spc="-20" dirty="0">
                <a:solidFill>
                  <a:schemeClr val="tx1">
                    <a:lumMod val="95000"/>
                    <a:lumOff val="5000"/>
                  </a:schemeClr>
                </a:solidFill>
                <a:latin typeface="Arial" panose="020B0604020202020204" pitchFamily="34" charset="0"/>
                <a:cs typeface="Arial" panose="020B0604020202020204" pitchFamily="34" charset="0"/>
              </a:rPr>
              <a:t>90s.</a:t>
            </a:r>
            <a:endParaRPr sz="2400" kern="0" dirty="0">
              <a:solidFill>
                <a:schemeClr val="tx1">
                  <a:lumMod val="95000"/>
                  <a:lumOff val="5000"/>
                </a:schemeClr>
              </a:solidFill>
              <a:latin typeface="Arial" panose="020B0604020202020204" pitchFamily="34" charset="0"/>
              <a:cs typeface="Arial" panose="020B0604020202020204" pitchFamily="34" charset="0"/>
            </a:endParaRPr>
          </a:p>
          <a:p>
            <a:pPr>
              <a:buClr>
                <a:srgbClr val="FFFFFF"/>
              </a:buClr>
              <a:buFont typeface="Wingdings"/>
              <a:buChar char=""/>
            </a:pPr>
            <a:endParaRPr sz="2400" kern="0" dirty="0">
              <a:solidFill>
                <a:schemeClr val="tx1">
                  <a:lumMod val="95000"/>
                  <a:lumOff val="5000"/>
                </a:schemeClr>
              </a:solidFill>
              <a:latin typeface="Arial" panose="020B0604020202020204" pitchFamily="34" charset="0"/>
              <a:cs typeface="Arial" panose="020B0604020202020204" pitchFamily="34" charset="0"/>
            </a:endParaRPr>
          </a:p>
          <a:p>
            <a:pPr marL="12700" marR="123189">
              <a:tabLst>
                <a:tab pos="469900" algn="l"/>
              </a:tabLst>
            </a:pPr>
            <a:r>
              <a:rPr sz="2400" i="1" kern="0" dirty="0">
                <a:solidFill>
                  <a:schemeClr val="tx1">
                    <a:lumMod val="95000"/>
                    <a:lumOff val="5000"/>
                  </a:schemeClr>
                </a:solidFill>
                <a:latin typeface="Arial" panose="020B0604020202020204" pitchFamily="34" charset="0"/>
                <a:cs typeface="Arial" panose="020B0604020202020204" pitchFamily="34" charset="0"/>
              </a:rPr>
              <a:t>The</a:t>
            </a:r>
            <a:r>
              <a:rPr sz="2400" i="1" kern="0" spc="-20" dirty="0">
                <a:solidFill>
                  <a:schemeClr val="tx1">
                    <a:lumMod val="95000"/>
                    <a:lumOff val="5000"/>
                  </a:schemeClr>
                </a:solidFill>
                <a:latin typeface="Arial" panose="020B0604020202020204" pitchFamily="34" charset="0"/>
                <a:cs typeface="Arial" panose="020B0604020202020204" pitchFamily="34" charset="0"/>
              </a:rPr>
              <a:t> </a:t>
            </a:r>
            <a:r>
              <a:rPr sz="2400" i="1" kern="0" dirty="0">
                <a:solidFill>
                  <a:schemeClr val="tx1">
                    <a:lumMod val="95000"/>
                    <a:lumOff val="5000"/>
                  </a:schemeClr>
                </a:solidFill>
                <a:latin typeface="Arial" panose="020B0604020202020204" pitchFamily="34" charset="0"/>
                <a:cs typeface="Arial" panose="020B0604020202020204" pitchFamily="34" charset="0"/>
              </a:rPr>
              <a:t>position</a:t>
            </a:r>
            <a:r>
              <a:rPr sz="2400" i="1" kern="0" spc="-35" dirty="0">
                <a:solidFill>
                  <a:schemeClr val="tx1">
                    <a:lumMod val="95000"/>
                    <a:lumOff val="5000"/>
                  </a:schemeClr>
                </a:solidFill>
                <a:latin typeface="Arial" panose="020B0604020202020204" pitchFamily="34" charset="0"/>
                <a:cs typeface="Arial" panose="020B0604020202020204" pitchFamily="34" charset="0"/>
              </a:rPr>
              <a:t> </a:t>
            </a:r>
            <a:r>
              <a:rPr sz="2400" i="1" kern="0" dirty="0">
                <a:solidFill>
                  <a:schemeClr val="tx1">
                    <a:lumMod val="95000"/>
                    <a:lumOff val="5000"/>
                  </a:schemeClr>
                </a:solidFill>
                <a:latin typeface="Arial" panose="020B0604020202020204" pitchFamily="34" charset="0"/>
                <a:cs typeface="Arial" panose="020B0604020202020204" pitchFamily="34" charset="0"/>
              </a:rPr>
              <a:t>and</a:t>
            </a:r>
            <a:r>
              <a:rPr sz="2400" i="1" kern="0" spc="-5" dirty="0">
                <a:solidFill>
                  <a:schemeClr val="tx1">
                    <a:lumMod val="95000"/>
                    <a:lumOff val="5000"/>
                  </a:schemeClr>
                </a:solidFill>
                <a:latin typeface="Arial" panose="020B0604020202020204" pitchFamily="34" charset="0"/>
                <a:cs typeface="Arial" panose="020B0604020202020204" pitchFamily="34" charset="0"/>
              </a:rPr>
              <a:t> </a:t>
            </a:r>
            <a:r>
              <a:rPr sz="2400" i="1" kern="0" dirty="0">
                <a:solidFill>
                  <a:schemeClr val="tx1">
                    <a:lumMod val="95000"/>
                    <a:lumOff val="5000"/>
                  </a:schemeClr>
                </a:solidFill>
                <a:latin typeface="Arial" panose="020B0604020202020204" pitchFamily="34" charset="0"/>
                <a:cs typeface="Arial" panose="020B0604020202020204" pitchFamily="34" charset="0"/>
              </a:rPr>
              <a:t>goals</a:t>
            </a:r>
            <a:r>
              <a:rPr sz="2400" i="1" kern="0" spc="-10" dirty="0">
                <a:solidFill>
                  <a:schemeClr val="tx1">
                    <a:lumMod val="95000"/>
                    <a:lumOff val="5000"/>
                  </a:schemeClr>
                </a:solidFill>
                <a:latin typeface="Arial" panose="020B0604020202020204" pitchFamily="34" charset="0"/>
                <a:cs typeface="Arial" panose="020B0604020202020204" pitchFamily="34" charset="0"/>
              </a:rPr>
              <a:t> </a:t>
            </a:r>
            <a:r>
              <a:rPr sz="2400" i="1" kern="0" dirty="0">
                <a:solidFill>
                  <a:schemeClr val="tx1">
                    <a:lumMod val="95000"/>
                    <a:lumOff val="5000"/>
                  </a:schemeClr>
                </a:solidFill>
                <a:latin typeface="Arial" panose="020B0604020202020204" pitchFamily="34" charset="0"/>
                <a:cs typeface="Arial" panose="020B0604020202020204" pitchFamily="34" charset="0"/>
              </a:rPr>
              <a:t>of</a:t>
            </a:r>
            <a:r>
              <a:rPr sz="2400" i="1" kern="0" spc="-20" dirty="0">
                <a:solidFill>
                  <a:schemeClr val="tx1">
                    <a:lumMod val="95000"/>
                    <a:lumOff val="5000"/>
                  </a:schemeClr>
                </a:solidFill>
                <a:latin typeface="Arial" panose="020B0604020202020204" pitchFamily="34" charset="0"/>
                <a:cs typeface="Arial" panose="020B0604020202020204" pitchFamily="34" charset="0"/>
              </a:rPr>
              <a:t> </a:t>
            </a:r>
            <a:r>
              <a:rPr sz="2400" i="1" kern="0" dirty="0">
                <a:solidFill>
                  <a:schemeClr val="tx1">
                    <a:lumMod val="95000"/>
                    <a:lumOff val="5000"/>
                  </a:schemeClr>
                </a:solidFill>
                <a:latin typeface="Arial" panose="020B0604020202020204" pitchFamily="34" charset="0"/>
                <a:cs typeface="Arial" panose="020B0604020202020204" pitchFamily="34" charset="0"/>
              </a:rPr>
              <a:t>the</a:t>
            </a:r>
            <a:r>
              <a:rPr sz="2400" i="1" kern="0" spc="-15" dirty="0">
                <a:solidFill>
                  <a:schemeClr val="tx1">
                    <a:lumMod val="95000"/>
                    <a:lumOff val="5000"/>
                  </a:schemeClr>
                </a:solidFill>
                <a:latin typeface="Arial" panose="020B0604020202020204" pitchFamily="34" charset="0"/>
                <a:cs typeface="Arial" panose="020B0604020202020204" pitchFamily="34" charset="0"/>
              </a:rPr>
              <a:t> </a:t>
            </a:r>
            <a:r>
              <a:rPr sz="2400" i="1" kern="0" dirty="0">
                <a:solidFill>
                  <a:schemeClr val="tx1">
                    <a:lumMod val="95000"/>
                    <a:lumOff val="5000"/>
                  </a:schemeClr>
                </a:solidFill>
                <a:latin typeface="Arial" panose="020B0604020202020204" pitchFamily="34" charset="0"/>
                <a:cs typeface="Arial" panose="020B0604020202020204" pitchFamily="34" charset="0"/>
              </a:rPr>
              <a:t>Indian</a:t>
            </a:r>
            <a:r>
              <a:rPr sz="2400" i="1" kern="0" spc="-25" dirty="0">
                <a:solidFill>
                  <a:schemeClr val="tx1">
                    <a:lumMod val="95000"/>
                    <a:lumOff val="5000"/>
                  </a:schemeClr>
                </a:solidFill>
                <a:latin typeface="Arial" panose="020B0604020202020204" pitchFamily="34" charset="0"/>
                <a:cs typeface="Arial" panose="020B0604020202020204" pitchFamily="34" charset="0"/>
              </a:rPr>
              <a:t> </a:t>
            </a:r>
            <a:r>
              <a:rPr sz="2400" i="1" kern="0" dirty="0">
                <a:solidFill>
                  <a:schemeClr val="tx1">
                    <a:lumMod val="95000"/>
                    <a:lumOff val="5000"/>
                  </a:schemeClr>
                </a:solidFill>
                <a:latin typeface="Arial" panose="020B0604020202020204" pitchFamily="34" charset="0"/>
                <a:cs typeface="Arial" panose="020B0604020202020204" pitchFamily="34" charset="0"/>
              </a:rPr>
              <a:t>corporate</a:t>
            </a:r>
            <a:r>
              <a:rPr sz="2400" i="1" kern="0" spc="-25" dirty="0">
                <a:solidFill>
                  <a:schemeClr val="tx1">
                    <a:lumMod val="95000"/>
                    <a:lumOff val="5000"/>
                  </a:schemeClr>
                </a:solidFill>
                <a:latin typeface="Arial" panose="020B0604020202020204" pitchFamily="34" charset="0"/>
                <a:cs typeface="Arial" panose="020B0604020202020204" pitchFamily="34" charset="0"/>
              </a:rPr>
              <a:t> </a:t>
            </a:r>
            <a:r>
              <a:rPr sz="2400" i="1" kern="0" dirty="0">
                <a:solidFill>
                  <a:schemeClr val="tx1">
                    <a:lumMod val="95000"/>
                    <a:lumOff val="5000"/>
                  </a:schemeClr>
                </a:solidFill>
                <a:latin typeface="Arial" panose="020B0604020202020204" pitchFamily="34" charset="0"/>
                <a:cs typeface="Arial" panose="020B0604020202020204" pitchFamily="34" charset="0"/>
              </a:rPr>
              <a:t>sector</a:t>
            </a:r>
            <a:r>
              <a:rPr sz="2400" i="1" kern="0" spc="-10" dirty="0">
                <a:solidFill>
                  <a:schemeClr val="tx1">
                    <a:lumMod val="95000"/>
                    <a:lumOff val="5000"/>
                  </a:schemeClr>
                </a:solidFill>
                <a:latin typeface="Arial" panose="020B0604020202020204" pitchFamily="34" charset="0"/>
                <a:cs typeface="Arial" panose="020B0604020202020204" pitchFamily="34" charset="0"/>
              </a:rPr>
              <a:t> </a:t>
            </a:r>
            <a:r>
              <a:rPr sz="2400" i="1" kern="0" dirty="0">
                <a:solidFill>
                  <a:schemeClr val="tx1">
                    <a:lumMod val="95000"/>
                    <a:lumOff val="5000"/>
                  </a:schemeClr>
                </a:solidFill>
                <a:latin typeface="Arial" panose="020B0604020202020204" pitchFamily="34" charset="0"/>
                <a:cs typeface="Arial" panose="020B0604020202020204" pitchFamily="34" charset="0"/>
              </a:rPr>
              <a:t>has</a:t>
            </a:r>
            <a:r>
              <a:rPr sz="2400" i="1" kern="0" spc="-10" dirty="0">
                <a:solidFill>
                  <a:schemeClr val="tx1">
                    <a:lumMod val="95000"/>
                    <a:lumOff val="5000"/>
                  </a:schemeClr>
                </a:solidFill>
                <a:latin typeface="Arial" panose="020B0604020202020204" pitchFamily="34" charset="0"/>
                <a:cs typeface="Arial" panose="020B0604020202020204" pitchFamily="34" charset="0"/>
              </a:rPr>
              <a:t> </a:t>
            </a:r>
            <a:r>
              <a:rPr sz="2400" i="1" kern="0" dirty="0">
                <a:solidFill>
                  <a:schemeClr val="tx1">
                    <a:lumMod val="95000"/>
                    <a:lumOff val="5000"/>
                  </a:schemeClr>
                </a:solidFill>
                <a:latin typeface="Arial" panose="020B0604020202020204" pitchFamily="34" charset="0"/>
                <a:cs typeface="Arial" panose="020B0604020202020204" pitchFamily="34" charset="0"/>
              </a:rPr>
              <a:t>changed</a:t>
            </a:r>
            <a:r>
              <a:rPr sz="2400" i="1" kern="0" spc="-15" dirty="0">
                <a:solidFill>
                  <a:schemeClr val="tx1">
                    <a:lumMod val="95000"/>
                    <a:lumOff val="5000"/>
                  </a:schemeClr>
                </a:solidFill>
                <a:latin typeface="Arial" panose="020B0604020202020204" pitchFamily="34" charset="0"/>
                <a:cs typeface="Arial" panose="020B0604020202020204" pitchFamily="34" charset="0"/>
              </a:rPr>
              <a:t> </a:t>
            </a:r>
            <a:r>
              <a:rPr sz="2400" i="1" kern="0" spc="-50" dirty="0">
                <a:solidFill>
                  <a:schemeClr val="tx1">
                    <a:lumMod val="95000"/>
                    <a:lumOff val="5000"/>
                  </a:schemeClr>
                </a:solidFill>
                <a:latin typeface="Arial" panose="020B0604020202020204" pitchFamily="34" charset="0"/>
                <a:cs typeface="Arial" panose="020B0604020202020204" pitchFamily="34" charset="0"/>
              </a:rPr>
              <a:t>a </a:t>
            </a:r>
            <a:r>
              <a:rPr sz="2400" i="1" kern="0" dirty="0">
                <a:solidFill>
                  <a:schemeClr val="tx1">
                    <a:lumMod val="95000"/>
                    <a:lumOff val="5000"/>
                  </a:schemeClr>
                </a:solidFill>
                <a:latin typeface="Arial" panose="020B0604020202020204" pitchFamily="34" charset="0"/>
                <a:cs typeface="Arial" panose="020B0604020202020204" pitchFamily="34" charset="0"/>
              </a:rPr>
              <a:t>lot</a:t>
            </a:r>
            <a:r>
              <a:rPr sz="2400" i="1" kern="0" spc="-35" dirty="0">
                <a:solidFill>
                  <a:schemeClr val="tx1">
                    <a:lumMod val="95000"/>
                    <a:lumOff val="5000"/>
                  </a:schemeClr>
                </a:solidFill>
                <a:latin typeface="Arial" panose="020B0604020202020204" pitchFamily="34" charset="0"/>
                <a:cs typeface="Arial" panose="020B0604020202020204" pitchFamily="34" charset="0"/>
              </a:rPr>
              <a:t> </a:t>
            </a:r>
            <a:r>
              <a:rPr sz="2400" i="1" kern="0" dirty="0">
                <a:solidFill>
                  <a:schemeClr val="tx1">
                    <a:lumMod val="95000"/>
                    <a:lumOff val="5000"/>
                  </a:schemeClr>
                </a:solidFill>
                <a:latin typeface="Arial" panose="020B0604020202020204" pitchFamily="34" charset="0"/>
                <a:cs typeface="Arial" panose="020B0604020202020204" pitchFamily="34" charset="0"/>
              </a:rPr>
              <a:t>after</a:t>
            </a:r>
            <a:r>
              <a:rPr sz="2400" i="1" kern="0" spc="-20" dirty="0">
                <a:solidFill>
                  <a:schemeClr val="tx1">
                    <a:lumMod val="95000"/>
                    <a:lumOff val="5000"/>
                  </a:schemeClr>
                </a:solidFill>
                <a:latin typeface="Arial" panose="020B0604020202020204" pitchFamily="34" charset="0"/>
                <a:cs typeface="Arial" panose="020B0604020202020204" pitchFamily="34" charset="0"/>
              </a:rPr>
              <a:t> </a:t>
            </a:r>
            <a:r>
              <a:rPr sz="2400" i="1" kern="0" dirty="0">
                <a:solidFill>
                  <a:schemeClr val="tx1">
                    <a:lumMod val="95000"/>
                    <a:lumOff val="5000"/>
                  </a:schemeClr>
                </a:solidFill>
                <a:latin typeface="Arial" panose="020B0604020202020204" pitchFamily="34" charset="0"/>
                <a:cs typeface="Arial" panose="020B0604020202020204" pitchFamily="34" charset="0"/>
              </a:rPr>
              <a:t>the</a:t>
            </a:r>
            <a:r>
              <a:rPr sz="2400" i="1" kern="0" spc="-5" dirty="0">
                <a:solidFill>
                  <a:schemeClr val="tx1">
                    <a:lumMod val="95000"/>
                    <a:lumOff val="5000"/>
                  </a:schemeClr>
                </a:solidFill>
                <a:latin typeface="Arial" panose="020B0604020202020204" pitchFamily="34" charset="0"/>
                <a:cs typeface="Arial" panose="020B0604020202020204" pitchFamily="34" charset="0"/>
              </a:rPr>
              <a:t> </a:t>
            </a:r>
            <a:r>
              <a:rPr sz="2400" i="1" kern="0" dirty="0">
                <a:solidFill>
                  <a:schemeClr val="tx1">
                    <a:lumMod val="95000"/>
                    <a:lumOff val="5000"/>
                  </a:schemeClr>
                </a:solidFill>
                <a:latin typeface="Arial" panose="020B0604020202020204" pitchFamily="34" charset="0"/>
                <a:cs typeface="Arial" panose="020B0604020202020204" pitchFamily="34" charset="0"/>
              </a:rPr>
              <a:t>liberalisation</a:t>
            </a:r>
            <a:r>
              <a:rPr sz="2400" i="1" kern="0" spc="-40" dirty="0">
                <a:solidFill>
                  <a:schemeClr val="tx1">
                    <a:lumMod val="95000"/>
                    <a:lumOff val="5000"/>
                  </a:schemeClr>
                </a:solidFill>
                <a:latin typeface="Arial" panose="020B0604020202020204" pitchFamily="34" charset="0"/>
                <a:cs typeface="Arial" panose="020B0604020202020204" pitchFamily="34" charset="0"/>
              </a:rPr>
              <a:t> </a:t>
            </a:r>
            <a:r>
              <a:rPr sz="2400" i="1" kern="0" dirty="0">
                <a:solidFill>
                  <a:schemeClr val="tx1">
                    <a:lumMod val="95000"/>
                    <a:lumOff val="5000"/>
                  </a:schemeClr>
                </a:solidFill>
                <a:latin typeface="Arial" panose="020B0604020202020204" pitchFamily="34" charset="0"/>
                <a:cs typeface="Arial" panose="020B0604020202020204" pitchFamily="34" charset="0"/>
              </a:rPr>
              <a:t>of</a:t>
            </a:r>
            <a:r>
              <a:rPr sz="2400" i="1" kern="0" spc="5" dirty="0">
                <a:solidFill>
                  <a:schemeClr val="tx1">
                    <a:lumMod val="95000"/>
                    <a:lumOff val="5000"/>
                  </a:schemeClr>
                </a:solidFill>
                <a:latin typeface="Arial" panose="020B0604020202020204" pitchFamily="34" charset="0"/>
                <a:cs typeface="Arial" panose="020B0604020202020204" pitchFamily="34" charset="0"/>
              </a:rPr>
              <a:t> </a:t>
            </a:r>
            <a:r>
              <a:rPr sz="2400" i="1" kern="0" spc="-20" dirty="0">
                <a:solidFill>
                  <a:schemeClr val="tx1">
                    <a:lumMod val="95000"/>
                    <a:lumOff val="5000"/>
                  </a:schemeClr>
                </a:solidFill>
                <a:latin typeface="Arial" panose="020B0604020202020204" pitchFamily="34" charset="0"/>
                <a:cs typeface="Arial" panose="020B0604020202020204" pitchFamily="34" charset="0"/>
              </a:rPr>
              <a:t>90s.</a:t>
            </a:r>
            <a:endParaRPr sz="2400" kern="0" dirty="0">
              <a:solidFill>
                <a:schemeClr val="tx1">
                  <a:lumMod val="95000"/>
                  <a:lumOff val="5000"/>
                </a:schemeClr>
              </a:solidFill>
              <a:latin typeface="Arial" panose="020B0604020202020204" pitchFamily="34" charset="0"/>
              <a:cs typeface="Arial" panose="020B0604020202020204" pitchFamily="34" charset="0"/>
            </a:endParaRPr>
          </a:p>
          <a:p>
            <a:pPr>
              <a:buClr>
                <a:srgbClr val="FFFFFF"/>
              </a:buClr>
              <a:buFont typeface="Wingdings"/>
              <a:buChar char=""/>
            </a:pPr>
            <a:endParaRPr sz="2400" kern="0" dirty="0">
              <a:solidFill>
                <a:schemeClr val="tx1">
                  <a:lumMod val="95000"/>
                  <a:lumOff val="5000"/>
                </a:schemeClr>
              </a:solidFill>
              <a:latin typeface="Arial" panose="020B0604020202020204" pitchFamily="34" charset="0"/>
              <a:cs typeface="Arial" panose="020B0604020202020204" pitchFamily="34" charset="0"/>
            </a:endParaRPr>
          </a:p>
          <a:p>
            <a:pPr marL="12700">
              <a:tabLst>
                <a:tab pos="469265" algn="l"/>
              </a:tabLst>
            </a:pPr>
            <a:r>
              <a:rPr lang="en-IN" sz="2400" i="1" kern="0" spc="-35" dirty="0">
                <a:solidFill>
                  <a:schemeClr val="tx1">
                    <a:lumMod val="95000"/>
                    <a:lumOff val="5000"/>
                  </a:schemeClr>
                </a:solidFill>
                <a:latin typeface="Arial" panose="020B0604020202020204" pitchFamily="34" charset="0"/>
                <a:cs typeface="Arial" panose="020B0604020202020204" pitchFamily="34" charset="0"/>
              </a:rPr>
              <a:t>India’s</a:t>
            </a:r>
            <a:r>
              <a:rPr lang="en-IN" sz="2400" i="1" kern="0" spc="-75" dirty="0">
                <a:solidFill>
                  <a:schemeClr val="tx1">
                    <a:lumMod val="95000"/>
                    <a:lumOff val="5000"/>
                  </a:schemeClr>
                </a:solidFill>
                <a:latin typeface="Arial" panose="020B0604020202020204" pitchFamily="34" charset="0"/>
                <a:cs typeface="Arial" panose="020B0604020202020204" pitchFamily="34" charset="0"/>
              </a:rPr>
              <a:t> </a:t>
            </a:r>
            <a:r>
              <a:rPr sz="2400" i="1" kern="0" dirty="0">
                <a:solidFill>
                  <a:schemeClr val="tx1">
                    <a:lumMod val="95000"/>
                    <a:lumOff val="5000"/>
                  </a:schemeClr>
                </a:solidFill>
                <a:latin typeface="Arial" panose="020B0604020202020204" pitchFamily="34" charset="0"/>
                <a:cs typeface="Arial" panose="020B0604020202020204" pitchFamily="34" charset="0"/>
              </a:rPr>
              <a:t>economic</a:t>
            </a:r>
            <a:r>
              <a:rPr sz="2400" i="1" kern="0" spc="-60" dirty="0">
                <a:solidFill>
                  <a:schemeClr val="tx1">
                    <a:lumMod val="95000"/>
                    <a:lumOff val="5000"/>
                  </a:schemeClr>
                </a:solidFill>
                <a:latin typeface="Arial" panose="020B0604020202020204" pitchFamily="34" charset="0"/>
                <a:cs typeface="Arial" panose="020B0604020202020204" pitchFamily="34" charset="0"/>
              </a:rPr>
              <a:t> </a:t>
            </a:r>
            <a:r>
              <a:rPr sz="2400" i="1" kern="0" dirty="0">
                <a:solidFill>
                  <a:schemeClr val="tx1">
                    <a:lumMod val="95000"/>
                    <a:lumOff val="5000"/>
                  </a:schemeClr>
                </a:solidFill>
                <a:latin typeface="Arial" panose="020B0604020202020204" pitchFamily="34" charset="0"/>
                <a:cs typeface="Arial" panose="020B0604020202020204" pitchFamily="34" charset="0"/>
              </a:rPr>
              <a:t>reform</a:t>
            </a:r>
            <a:r>
              <a:rPr sz="2400" i="1" kern="0" spc="-60" dirty="0">
                <a:solidFill>
                  <a:schemeClr val="tx1">
                    <a:lumMod val="95000"/>
                    <a:lumOff val="5000"/>
                  </a:schemeClr>
                </a:solidFill>
                <a:latin typeface="Arial" panose="020B0604020202020204" pitchFamily="34" charset="0"/>
                <a:cs typeface="Arial" panose="020B0604020202020204" pitchFamily="34" charset="0"/>
              </a:rPr>
              <a:t> </a:t>
            </a:r>
            <a:r>
              <a:rPr sz="2400" i="1" kern="0" spc="-10" dirty="0">
                <a:solidFill>
                  <a:schemeClr val="tx1">
                    <a:lumMod val="95000"/>
                    <a:lumOff val="5000"/>
                  </a:schemeClr>
                </a:solidFill>
                <a:latin typeface="Arial" panose="020B0604020202020204" pitchFamily="34" charset="0"/>
                <a:cs typeface="Arial" panose="020B0604020202020204" pitchFamily="34" charset="0"/>
              </a:rPr>
              <a:t>programme</a:t>
            </a:r>
            <a:r>
              <a:rPr sz="2400" i="1" kern="0" spc="-45" dirty="0">
                <a:solidFill>
                  <a:schemeClr val="tx1">
                    <a:lumMod val="95000"/>
                    <a:lumOff val="5000"/>
                  </a:schemeClr>
                </a:solidFill>
                <a:latin typeface="Arial" panose="020B0604020202020204" pitchFamily="34" charset="0"/>
                <a:cs typeface="Arial" panose="020B0604020202020204" pitchFamily="34" charset="0"/>
              </a:rPr>
              <a:t> </a:t>
            </a:r>
            <a:r>
              <a:rPr sz="2400" i="1" kern="0" dirty="0">
                <a:solidFill>
                  <a:schemeClr val="tx1">
                    <a:lumMod val="95000"/>
                    <a:lumOff val="5000"/>
                  </a:schemeClr>
                </a:solidFill>
                <a:latin typeface="Arial" panose="020B0604020202020204" pitchFamily="34" charset="0"/>
                <a:cs typeface="Arial" panose="020B0604020202020204" pitchFamily="34" charset="0"/>
              </a:rPr>
              <a:t>made</a:t>
            </a:r>
            <a:r>
              <a:rPr sz="2400" i="1" kern="0" spc="-55" dirty="0">
                <a:solidFill>
                  <a:schemeClr val="tx1">
                    <a:lumMod val="95000"/>
                    <a:lumOff val="5000"/>
                  </a:schemeClr>
                </a:solidFill>
                <a:latin typeface="Arial" panose="020B0604020202020204" pitchFamily="34" charset="0"/>
                <a:cs typeface="Arial" panose="020B0604020202020204" pitchFamily="34" charset="0"/>
              </a:rPr>
              <a:t> </a:t>
            </a:r>
            <a:r>
              <a:rPr sz="2400" i="1" kern="0" dirty="0">
                <a:solidFill>
                  <a:schemeClr val="tx1">
                    <a:lumMod val="95000"/>
                    <a:lumOff val="5000"/>
                  </a:schemeClr>
                </a:solidFill>
                <a:latin typeface="Arial" panose="020B0604020202020204" pitchFamily="34" charset="0"/>
                <a:cs typeface="Arial" panose="020B0604020202020204" pitchFamily="34" charset="0"/>
              </a:rPr>
              <a:t>a</a:t>
            </a:r>
            <a:r>
              <a:rPr sz="2400" i="1" kern="0" spc="-55" dirty="0">
                <a:solidFill>
                  <a:schemeClr val="tx1">
                    <a:lumMod val="95000"/>
                    <a:lumOff val="5000"/>
                  </a:schemeClr>
                </a:solidFill>
                <a:latin typeface="Arial" panose="020B0604020202020204" pitchFamily="34" charset="0"/>
                <a:cs typeface="Arial" panose="020B0604020202020204" pitchFamily="34" charset="0"/>
              </a:rPr>
              <a:t> </a:t>
            </a:r>
            <a:r>
              <a:rPr sz="2400" i="1" kern="0" dirty="0">
                <a:solidFill>
                  <a:schemeClr val="tx1">
                    <a:lumMod val="95000"/>
                    <a:lumOff val="5000"/>
                  </a:schemeClr>
                </a:solidFill>
                <a:latin typeface="Arial" panose="020B0604020202020204" pitchFamily="34" charset="0"/>
                <a:cs typeface="Arial" panose="020B0604020202020204" pitchFamily="34" charset="0"/>
              </a:rPr>
              <a:t>steady</a:t>
            </a:r>
            <a:r>
              <a:rPr sz="2400" i="1" kern="0" spc="-50" dirty="0">
                <a:solidFill>
                  <a:schemeClr val="tx1">
                    <a:lumMod val="95000"/>
                    <a:lumOff val="5000"/>
                  </a:schemeClr>
                </a:solidFill>
                <a:latin typeface="Arial" panose="020B0604020202020204" pitchFamily="34" charset="0"/>
                <a:cs typeface="Arial" panose="020B0604020202020204" pitchFamily="34" charset="0"/>
              </a:rPr>
              <a:t> </a:t>
            </a:r>
            <a:r>
              <a:rPr sz="2400" i="1" kern="0" spc="-20" dirty="0">
                <a:solidFill>
                  <a:schemeClr val="tx1">
                    <a:lumMod val="95000"/>
                    <a:lumOff val="5000"/>
                  </a:schemeClr>
                </a:solidFill>
                <a:latin typeface="Arial" panose="020B0604020202020204" pitchFamily="34" charset="0"/>
                <a:cs typeface="Arial" panose="020B0604020202020204" pitchFamily="34" charset="0"/>
              </a:rPr>
              <a:t>progress</a:t>
            </a:r>
            <a:r>
              <a:rPr sz="2400" i="1" kern="0" spc="-65" dirty="0">
                <a:solidFill>
                  <a:schemeClr val="tx1">
                    <a:lumMod val="95000"/>
                    <a:lumOff val="5000"/>
                  </a:schemeClr>
                </a:solidFill>
                <a:latin typeface="Arial" panose="020B0604020202020204" pitchFamily="34" charset="0"/>
                <a:cs typeface="Arial" panose="020B0604020202020204" pitchFamily="34" charset="0"/>
              </a:rPr>
              <a:t> </a:t>
            </a:r>
            <a:r>
              <a:rPr sz="2400" i="1" kern="0" dirty="0">
                <a:solidFill>
                  <a:schemeClr val="tx1">
                    <a:lumMod val="95000"/>
                    <a:lumOff val="5000"/>
                  </a:schemeClr>
                </a:solidFill>
                <a:latin typeface="Arial" panose="020B0604020202020204" pitchFamily="34" charset="0"/>
                <a:cs typeface="Arial" panose="020B0604020202020204" pitchFamily="34" charset="0"/>
              </a:rPr>
              <a:t>in</a:t>
            </a:r>
            <a:r>
              <a:rPr sz="2400" i="1" kern="0" spc="-50" dirty="0">
                <a:solidFill>
                  <a:schemeClr val="tx1">
                    <a:lumMod val="95000"/>
                    <a:lumOff val="5000"/>
                  </a:schemeClr>
                </a:solidFill>
                <a:latin typeface="Arial" panose="020B0604020202020204" pitchFamily="34" charset="0"/>
                <a:cs typeface="Arial" panose="020B0604020202020204" pitchFamily="34" charset="0"/>
              </a:rPr>
              <a:t> </a:t>
            </a:r>
            <a:r>
              <a:rPr sz="2400" i="1" kern="0" spc="-10" dirty="0">
                <a:solidFill>
                  <a:schemeClr val="tx1">
                    <a:lumMod val="95000"/>
                    <a:lumOff val="5000"/>
                  </a:schemeClr>
                </a:solidFill>
                <a:latin typeface="Arial" panose="020B0604020202020204" pitchFamily="34" charset="0"/>
                <a:cs typeface="Arial" panose="020B0604020202020204" pitchFamily="34" charset="0"/>
              </a:rPr>
              <a:t>1994.</a:t>
            </a:r>
            <a:endParaRPr sz="2400" kern="0" dirty="0">
              <a:solidFill>
                <a:schemeClr val="tx1">
                  <a:lumMod val="95000"/>
                  <a:lumOff val="5000"/>
                </a:schemeClr>
              </a:solidFill>
              <a:latin typeface="Arial" panose="020B0604020202020204" pitchFamily="34" charset="0"/>
              <a:cs typeface="Arial" panose="020B0604020202020204" pitchFamily="34" charset="0"/>
            </a:endParaRPr>
          </a:p>
          <a:p>
            <a:pPr marL="12700" marR="132080">
              <a:tabLst>
                <a:tab pos="469900" algn="l"/>
              </a:tabLst>
            </a:pPr>
            <a:r>
              <a:rPr sz="2400" i="1" kern="0" dirty="0">
                <a:solidFill>
                  <a:schemeClr val="tx1">
                    <a:lumMod val="95000"/>
                    <a:lumOff val="5000"/>
                  </a:schemeClr>
                </a:solidFill>
                <a:latin typeface="Arial" panose="020B0604020202020204" pitchFamily="34" charset="0"/>
                <a:cs typeface="Arial" panose="020B0604020202020204" pitchFamily="34" charset="0"/>
              </a:rPr>
              <a:t>India</a:t>
            </a:r>
            <a:r>
              <a:rPr sz="2400" i="1" kern="0" spc="-30" dirty="0">
                <a:solidFill>
                  <a:schemeClr val="tx1">
                    <a:lumMod val="95000"/>
                    <a:lumOff val="5000"/>
                  </a:schemeClr>
                </a:solidFill>
                <a:latin typeface="Arial" panose="020B0604020202020204" pitchFamily="34" charset="0"/>
                <a:cs typeface="Arial" panose="020B0604020202020204" pitchFamily="34" charset="0"/>
              </a:rPr>
              <a:t> </a:t>
            </a:r>
            <a:r>
              <a:rPr sz="2400" i="1" kern="0" dirty="0">
                <a:solidFill>
                  <a:schemeClr val="tx1">
                    <a:lumMod val="95000"/>
                    <a:lumOff val="5000"/>
                  </a:schemeClr>
                </a:solidFill>
                <a:latin typeface="Arial" panose="020B0604020202020204" pitchFamily="34" charset="0"/>
                <a:cs typeface="Arial" panose="020B0604020202020204" pitchFamily="34" charset="0"/>
              </a:rPr>
              <a:t>with</a:t>
            </a:r>
            <a:r>
              <a:rPr sz="2400" i="1" kern="0" spc="-20" dirty="0">
                <a:solidFill>
                  <a:schemeClr val="tx1">
                    <a:lumMod val="95000"/>
                    <a:lumOff val="5000"/>
                  </a:schemeClr>
                </a:solidFill>
                <a:latin typeface="Arial" panose="020B0604020202020204" pitchFamily="34" charset="0"/>
                <a:cs typeface="Arial" panose="020B0604020202020204" pitchFamily="34" charset="0"/>
              </a:rPr>
              <a:t> </a:t>
            </a:r>
            <a:r>
              <a:rPr sz="2400" i="1" kern="0" dirty="0">
                <a:solidFill>
                  <a:schemeClr val="tx1">
                    <a:lumMod val="95000"/>
                    <a:lumOff val="5000"/>
                  </a:schemeClr>
                </a:solidFill>
                <a:latin typeface="Arial" panose="020B0604020202020204" pitchFamily="34" charset="0"/>
                <a:cs typeface="Arial" panose="020B0604020202020204" pitchFamily="34" charset="0"/>
              </a:rPr>
              <a:t>its</a:t>
            </a:r>
            <a:r>
              <a:rPr sz="2400" i="1" kern="0" spc="-30" dirty="0">
                <a:solidFill>
                  <a:schemeClr val="tx1">
                    <a:lumMod val="95000"/>
                    <a:lumOff val="5000"/>
                  </a:schemeClr>
                </a:solidFill>
                <a:latin typeface="Arial" panose="020B0604020202020204" pitchFamily="34" charset="0"/>
                <a:cs typeface="Arial" panose="020B0604020202020204" pitchFamily="34" charset="0"/>
              </a:rPr>
              <a:t> </a:t>
            </a:r>
            <a:r>
              <a:rPr sz="2400" i="1" kern="0" dirty="0">
                <a:solidFill>
                  <a:schemeClr val="tx1">
                    <a:lumMod val="95000"/>
                    <a:lumOff val="5000"/>
                  </a:schemeClr>
                </a:solidFill>
                <a:latin typeface="Arial" panose="020B0604020202020204" pitchFamily="34" charset="0"/>
                <a:cs typeface="Arial" panose="020B0604020202020204" pitchFamily="34" charset="0"/>
              </a:rPr>
              <a:t>20</a:t>
            </a:r>
            <a:r>
              <a:rPr sz="2400" i="1" kern="0" spc="-10" dirty="0">
                <a:solidFill>
                  <a:schemeClr val="tx1">
                    <a:lumMod val="95000"/>
                    <a:lumOff val="5000"/>
                  </a:schemeClr>
                </a:solidFill>
                <a:latin typeface="Arial" panose="020B0604020202020204" pitchFamily="34" charset="0"/>
                <a:cs typeface="Arial" panose="020B0604020202020204" pitchFamily="34" charset="0"/>
              </a:rPr>
              <a:t> </a:t>
            </a:r>
            <a:r>
              <a:rPr sz="2400" i="1" kern="0" dirty="0">
                <a:solidFill>
                  <a:schemeClr val="tx1">
                    <a:lumMod val="95000"/>
                    <a:lumOff val="5000"/>
                  </a:schemeClr>
                </a:solidFill>
                <a:latin typeface="Arial" panose="020B0604020202020204" pitchFamily="34" charset="0"/>
                <a:cs typeface="Arial" panose="020B0604020202020204" pitchFamily="34" charset="0"/>
              </a:rPr>
              <a:t>million</a:t>
            </a:r>
            <a:r>
              <a:rPr sz="2400" i="1" kern="0" spc="-30" dirty="0">
                <a:solidFill>
                  <a:schemeClr val="tx1">
                    <a:lumMod val="95000"/>
                    <a:lumOff val="5000"/>
                  </a:schemeClr>
                </a:solidFill>
                <a:latin typeface="Arial" panose="020B0604020202020204" pitchFamily="34" charset="0"/>
                <a:cs typeface="Arial" panose="020B0604020202020204" pitchFamily="34" charset="0"/>
              </a:rPr>
              <a:t> </a:t>
            </a:r>
            <a:r>
              <a:rPr sz="2400" i="1" kern="0" spc="-10" dirty="0">
                <a:solidFill>
                  <a:schemeClr val="tx1">
                    <a:lumMod val="95000"/>
                    <a:lumOff val="5000"/>
                  </a:schemeClr>
                </a:solidFill>
                <a:latin typeface="Arial" panose="020B0604020202020204" pitchFamily="34" charset="0"/>
                <a:cs typeface="Arial" panose="020B0604020202020204" pitchFamily="34" charset="0"/>
              </a:rPr>
              <a:t>shareholders,</a:t>
            </a:r>
            <a:r>
              <a:rPr sz="2400" i="1" kern="0" spc="-35" dirty="0">
                <a:solidFill>
                  <a:schemeClr val="tx1">
                    <a:lumMod val="95000"/>
                    <a:lumOff val="5000"/>
                  </a:schemeClr>
                </a:solidFill>
                <a:latin typeface="Arial" panose="020B0604020202020204" pitchFamily="34" charset="0"/>
                <a:cs typeface="Arial" panose="020B0604020202020204" pitchFamily="34" charset="0"/>
              </a:rPr>
              <a:t> </a:t>
            </a:r>
            <a:r>
              <a:rPr sz="2400" i="1" kern="0" dirty="0">
                <a:solidFill>
                  <a:schemeClr val="tx1">
                    <a:lumMod val="95000"/>
                    <a:lumOff val="5000"/>
                  </a:schemeClr>
                </a:solidFill>
                <a:latin typeface="Arial" panose="020B0604020202020204" pitchFamily="34" charset="0"/>
                <a:cs typeface="Arial" panose="020B0604020202020204" pitchFamily="34" charset="0"/>
              </a:rPr>
              <a:t>is</a:t>
            </a:r>
            <a:r>
              <a:rPr sz="2400" i="1" kern="0" spc="-10" dirty="0">
                <a:solidFill>
                  <a:schemeClr val="tx1">
                    <a:lumMod val="95000"/>
                    <a:lumOff val="5000"/>
                  </a:schemeClr>
                </a:solidFill>
                <a:latin typeface="Arial" panose="020B0604020202020204" pitchFamily="34" charset="0"/>
                <a:cs typeface="Arial" panose="020B0604020202020204" pitchFamily="34" charset="0"/>
              </a:rPr>
              <a:t> </a:t>
            </a:r>
            <a:r>
              <a:rPr sz="2400" i="1" kern="0" dirty="0">
                <a:solidFill>
                  <a:schemeClr val="tx1">
                    <a:lumMod val="95000"/>
                    <a:lumOff val="5000"/>
                  </a:schemeClr>
                </a:solidFill>
                <a:latin typeface="Arial" panose="020B0604020202020204" pitchFamily="34" charset="0"/>
                <a:cs typeface="Arial" panose="020B0604020202020204" pitchFamily="34" charset="0"/>
              </a:rPr>
              <a:t>one</a:t>
            </a:r>
            <a:r>
              <a:rPr sz="2400" i="1" kern="0" spc="-15" dirty="0">
                <a:solidFill>
                  <a:schemeClr val="tx1">
                    <a:lumMod val="95000"/>
                    <a:lumOff val="5000"/>
                  </a:schemeClr>
                </a:solidFill>
                <a:latin typeface="Arial" panose="020B0604020202020204" pitchFamily="34" charset="0"/>
                <a:cs typeface="Arial" panose="020B0604020202020204" pitchFamily="34" charset="0"/>
              </a:rPr>
              <a:t> </a:t>
            </a:r>
            <a:r>
              <a:rPr sz="2400" i="1" kern="0" dirty="0">
                <a:solidFill>
                  <a:schemeClr val="tx1">
                    <a:lumMod val="95000"/>
                    <a:lumOff val="5000"/>
                  </a:schemeClr>
                </a:solidFill>
                <a:latin typeface="Arial" panose="020B0604020202020204" pitchFamily="34" charset="0"/>
                <a:cs typeface="Arial" panose="020B0604020202020204" pitchFamily="34" charset="0"/>
              </a:rPr>
              <a:t>of</a:t>
            </a:r>
            <a:r>
              <a:rPr sz="2400" i="1" kern="0" spc="-20" dirty="0">
                <a:solidFill>
                  <a:schemeClr val="tx1">
                    <a:lumMod val="95000"/>
                    <a:lumOff val="5000"/>
                  </a:schemeClr>
                </a:solidFill>
                <a:latin typeface="Arial" panose="020B0604020202020204" pitchFamily="34" charset="0"/>
                <a:cs typeface="Arial" panose="020B0604020202020204" pitchFamily="34" charset="0"/>
              </a:rPr>
              <a:t> </a:t>
            </a:r>
            <a:r>
              <a:rPr sz="2400" i="1" kern="0" dirty="0">
                <a:solidFill>
                  <a:schemeClr val="tx1">
                    <a:lumMod val="95000"/>
                    <a:lumOff val="5000"/>
                  </a:schemeClr>
                </a:solidFill>
                <a:latin typeface="Arial" panose="020B0604020202020204" pitchFamily="34" charset="0"/>
                <a:cs typeface="Arial" panose="020B0604020202020204" pitchFamily="34" charset="0"/>
              </a:rPr>
              <a:t>the</a:t>
            </a:r>
            <a:r>
              <a:rPr sz="2400" i="1" kern="0" spc="-20" dirty="0">
                <a:solidFill>
                  <a:schemeClr val="tx1">
                    <a:lumMod val="95000"/>
                    <a:lumOff val="5000"/>
                  </a:schemeClr>
                </a:solidFill>
                <a:latin typeface="Arial" panose="020B0604020202020204" pitchFamily="34" charset="0"/>
                <a:cs typeface="Arial" panose="020B0604020202020204" pitchFamily="34" charset="0"/>
              </a:rPr>
              <a:t> </a:t>
            </a:r>
            <a:r>
              <a:rPr sz="2400" i="1" kern="0" dirty="0">
                <a:solidFill>
                  <a:schemeClr val="tx1">
                    <a:lumMod val="95000"/>
                    <a:lumOff val="5000"/>
                  </a:schemeClr>
                </a:solidFill>
                <a:latin typeface="Arial" panose="020B0604020202020204" pitchFamily="34" charset="0"/>
                <a:cs typeface="Arial" panose="020B0604020202020204" pitchFamily="34" charset="0"/>
              </a:rPr>
              <a:t>largest</a:t>
            </a:r>
            <a:r>
              <a:rPr sz="2400" i="1" kern="0" spc="-30" dirty="0">
                <a:solidFill>
                  <a:schemeClr val="tx1">
                    <a:lumMod val="95000"/>
                    <a:lumOff val="5000"/>
                  </a:schemeClr>
                </a:solidFill>
                <a:latin typeface="Arial" panose="020B0604020202020204" pitchFamily="34" charset="0"/>
                <a:cs typeface="Arial" panose="020B0604020202020204" pitchFamily="34" charset="0"/>
              </a:rPr>
              <a:t> </a:t>
            </a:r>
            <a:r>
              <a:rPr sz="2400" i="1" kern="0" spc="-10" dirty="0">
                <a:solidFill>
                  <a:schemeClr val="tx1">
                    <a:lumMod val="95000"/>
                    <a:lumOff val="5000"/>
                  </a:schemeClr>
                </a:solidFill>
                <a:latin typeface="Arial" panose="020B0604020202020204" pitchFamily="34" charset="0"/>
                <a:cs typeface="Arial" panose="020B0604020202020204" pitchFamily="34" charset="0"/>
              </a:rPr>
              <a:t>emerging </a:t>
            </a:r>
            <a:r>
              <a:rPr sz="2400" i="1" kern="0" dirty="0">
                <a:solidFill>
                  <a:schemeClr val="tx1">
                    <a:lumMod val="95000"/>
                    <a:lumOff val="5000"/>
                  </a:schemeClr>
                </a:solidFill>
                <a:latin typeface="Arial" panose="020B0604020202020204" pitchFamily="34" charset="0"/>
                <a:cs typeface="Arial" panose="020B0604020202020204" pitchFamily="34" charset="0"/>
              </a:rPr>
              <a:t>markets</a:t>
            </a:r>
            <a:r>
              <a:rPr sz="2400" i="1" kern="0" spc="-35" dirty="0">
                <a:solidFill>
                  <a:schemeClr val="tx1">
                    <a:lumMod val="95000"/>
                    <a:lumOff val="5000"/>
                  </a:schemeClr>
                </a:solidFill>
                <a:latin typeface="Arial" panose="020B0604020202020204" pitchFamily="34" charset="0"/>
                <a:cs typeface="Arial" panose="020B0604020202020204" pitchFamily="34" charset="0"/>
              </a:rPr>
              <a:t> </a:t>
            </a:r>
            <a:r>
              <a:rPr sz="2400" i="1" kern="0" dirty="0">
                <a:solidFill>
                  <a:schemeClr val="tx1">
                    <a:lumMod val="95000"/>
                    <a:lumOff val="5000"/>
                  </a:schemeClr>
                </a:solidFill>
                <a:latin typeface="Arial" panose="020B0604020202020204" pitchFamily="34" charset="0"/>
                <a:cs typeface="Arial" panose="020B0604020202020204" pitchFamily="34" charset="0"/>
              </a:rPr>
              <a:t>in</a:t>
            </a:r>
            <a:r>
              <a:rPr sz="2400" i="1" kern="0" spc="-10" dirty="0">
                <a:solidFill>
                  <a:schemeClr val="tx1">
                    <a:lumMod val="95000"/>
                    <a:lumOff val="5000"/>
                  </a:schemeClr>
                </a:solidFill>
                <a:latin typeface="Arial" panose="020B0604020202020204" pitchFamily="34" charset="0"/>
                <a:cs typeface="Arial" panose="020B0604020202020204" pitchFamily="34" charset="0"/>
              </a:rPr>
              <a:t> </a:t>
            </a:r>
            <a:r>
              <a:rPr sz="2400" i="1" kern="0" dirty="0">
                <a:solidFill>
                  <a:schemeClr val="tx1">
                    <a:lumMod val="95000"/>
                    <a:lumOff val="5000"/>
                  </a:schemeClr>
                </a:solidFill>
                <a:latin typeface="Arial" panose="020B0604020202020204" pitchFamily="34" charset="0"/>
                <a:cs typeface="Arial" panose="020B0604020202020204" pitchFamily="34" charset="0"/>
              </a:rPr>
              <a:t>terms</a:t>
            </a:r>
            <a:r>
              <a:rPr sz="2400" i="1" kern="0" spc="-15" dirty="0">
                <a:solidFill>
                  <a:schemeClr val="tx1">
                    <a:lumMod val="95000"/>
                    <a:lumOff val="5000"/>
                  </a:schemeClr>
                </a:solidFill>
                <a:latin typeface="Arial" panose="020B0604020202020204" pitchFamily="34" charset="0"/>
                <a:cs typeface="Arial" panose="020B0604020202020204" pitchFamily="34" charset="0"/>
              </a:rPr>
              <a:t> </a:t>
            </a:r>
            <a:r>
              <a:rPr sz="2400" i="1" kern="0" dirty="0">
                <a:solidFill>
                  <a:schemeClr val="tx1">
                    <a:lumMod val="95000"/>
                    <a:lumOff val="5000"/>
                  </a:schemeClr>
                </a:solidFill>
                <a:latin typeface="Arial" panose="020B0604020202020204" pitchFamily="34" charset="0"/>
                <a:cs typeface="Arial" panose="020B0604020202020204" pitchFamily="34" charset="0"/>
              </a:rPr>
              <a:t>of</a:t>
            </a:r>
            <a:r>
              <a:rPr sz="2400" i="1" kern="0" spc="-10" dirty="0">
                <a:solidFill>
                  <a:schemeClr val="tx1">
                    <a:lumMod val="95000"/>
                    <a:lumOff val="5000"/>
                  </a:schemeClr>
                </a:solidFill>
                <a:latin typeface="Arial" panose="020B0604020202020204" pitchFamily="34" charset="0"/>
                <a:cs typeface="Arial" panose="020B0604020202020204" pitchFamily="34" charset="0"/>
              </a:rPr>
              <a:t> </a:t>
            </a:r>
            <a:r>
              <a:rPr sz="2400" i="1" kern="0" dirty="0">
                <a:solidFill>
                  <a:schemeClr val="tx1">
                    <a:lumMod val="95000"/>
                    <a:lumOff val="5000"/>
                  </a:schemeClr>
                </a:solidFill>
                <a:latin typeface="Arial" panose="020B0604020202020204" pitchFamily="34" charset="0"/>
                <a:cs typeface="Arial" panose="020B0604020202020204" pitchFamily="34" charset="0"/>
              </a:rPr>
              <a:t>the</a:t>
            </a:r>
            <a:r>
              <a:rPr sz="2400" i="1" kern="0" spc="-30" dirty="0">
                <a:solidFill>
                  <a:schemeClr val="tx1">
                    <a:lumMod val="95000"/>
                    <a:lumOff val="5000"/>
                  </a:schemeClr>
                </a:solidFill>
                <a:latin typeface="Arial" panose="020B0604020202020204" pitchFamily="34" charset="0"/>
                <a:cs typeface="Arial" panose="020B0604020202020204" pitchFamily="34" charset="0"/>
              </a:rPr>
              <a:t> </a:t>
            </a:r>
            <a:r>
              <a:rPr sz="2400" i="1" kern="0" dirty="0">
                <a:solidFill>
                  <a:schemeClr val="tx1">
                    <a:lumMod val="95000"/>
                    <a:lumOff val="5000"/>
                  </a:schemeClr>
                </a:solidFill>
                <a:latin typeface="Arial" panose="020B0604020202020204" pitchFamily="34" charset="0"/>
                <a:cs typeface="Arial" panose="020B0604020202020204" pitchFamily="34" charset="0"/>
              </a:rPr>
              <a:t>market</a:t>
            </a:r>
            <a:r>
              <a:rPr sz="2400" i="1" kern="0" spc="10" dirty="0">
                <a:solidFill>
                  <a:schemeClr val="tx1">
                    <a:lumMod val="95000"/>
                    <a:lumOff val="5000"/>
                  </a:schemeClr>
                </a:solidFill>
                <a:latin typeface="Arial" panose="020B0604020202020204" pitchFamily="34" charset="0"/>
                <a:cs typeface="Arial" panose="020B0604020202020204" pitchFamily="34" charset="0"/>
              </a:rPr>
              <a:t> </a:t>
            </a:r>
            <a:r>
              <a:rPr sz="2400" i="1" kern="0" spc="-10" dirty="0">
                <a:solidFill>
                  <a:schemeClr val="tx1">
                    <a:lumMod val="95000"/>
                    <a:lumOff val="5000"/>
                  </a:schemeClr>
                </a:solidFill>
                <a:latin typeface="Arial" panose="020B0604020202020204" pitchFamily="34" charset="0"/>
                <a:cs typeface="Arial" panose="020B0604020202020204" pitchFamily="34" charset="0"/>
              </a:rPr>
              <a:t>capitalization.</a:t>
            </a:r>
            <a:endParaRPr sz="2400" kern="0" dirty="0">
              <a:solidFill>
                <a:schemeClr val="tx1">
                  <a:lumMod val="95000"/>
                  <a:lumOff val="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3368379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A14272-2538-4770-356C-CD713A7FEFA8}"/>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7F83A2DD-0513-D3B3-CD9E-7A39384E2D26}"/>
              </a:ext>
            </a:extLst>
          </p:cNvPr>
          <p:cNvSpPr txBox="1">
            <a:spLocks noGrp="1"/>
          </p:cNvSpPr>
          <p:nvPr>
            <p:ph type="title"/>
          </p:nvPr>
        </p:nvSpPr>
        <p:spPr>
          <a:xfrm>
            <a:off x="895562" y="1122325"/>
            <a:ext cx="11426613" cy="607217"/>
          </a:xfrm>
          <a:prstGeom prst="rect">
            <a:avLst/>
          </a:prstGeom>
        </p:spPr>
        <p:txBody>
          <a:bodyPr vert="horz" wrap="square" lIns="0" tIns="55244" rIns="0" bIns="0" rtlCol="0">
            <a:spAutoFit/>
          </a:bodyPr>
          <a:lstStyle/>
          <a:p>
            <a:pPr marL="12700" marR="5080">
              <a:lnSpc>
                <a:spcPts val="4320"/>
              </a:lnSpc>
              <a:spcBef>
                <a:spcPts val="434"/>
              </a:spcBef>
            </a:pPr>
            <a:r>
              <a:rPr sz="3600" spc="-145" dirty="0">
                <a:solidFill>
                  <a:schemeClr val="tx1">
                    <a:lumMod val="95000"/>
                    <a:lumOff val="5000"/>
                  </a:schemeClr>
                </a:solidFill>
                <a:latin typeface="Times New Roman" panose="02020603050405020304" pitchFamily="18" charset="0"/>
                <a:cs typeface="Times New Roman" panose="02020603050405020304" pitchFamily="18" charset="0"/>
              </a:rPr>
              <a:t>Corporate</a:t>
            </a:r>
            <a:r>
              <a:rPr sz="3600" spc="-95" dirty="0">
                <a:solidFill>
                  <a:schemeClr val="tx1">
                    <a:lumMod val="95000"/>
                    <a:lumOff val="5000"/>
                  </a:schemeClr>
                </a:solidFill>
                <a:latin typeface="Times New Roman" panose="02020603050405020304" pitchFamily="18" charset="0"/>
                <a:cs typeface="Times New Roman" panose="02020603050405020304" pitchFamily="18" charset="0"/>
              </a:rPr>
              <a:t> </a:t>
            </a:r>
            <a:r>
              <a:rPr sz="3600" spc="-145" dirty="0">
                <a:solidFill>
                  <a:schemeClr val="tx1">
                    <a:lumMod val="95000"/>
                    <a:lumOff val="5000"/>
                  </a:schemeClr>
                </a:solidFill>
                <a:latin typeface="Times New Roman" panose="02020603050405020304" pitchFamily="18" charset="0"/>
                <a:cs typeface="Times New Roman" panose="02020603050405020304" pitchFamily="18" charset="0"/>
              </a:rPr>
              <a:t>governance</a:t>
            </a:r>
            <a:r>
              <a:rPr sz="3600" spc="-90" dirty="0">
                <a:solidFill>
                  <a:schemeClr val="tx1">
                    <a:lumMod val="95000"/>
                    <a:lumOff val="5000"/>
                  </a:schemeClr>
                </a:solidFill>
                <a:latin typeface="Times New Roman" panose="02020603050405020304" pitchFamily="18" charset="0"/>
                <a:cs typeface="Times New Roman" panose="02020603050405020304" pitchFamily="18" charset="0"/>
              </a:rPr>
              <a:t> of</a:t>
            </a:r>
            <a:r>
              <a:rPr sz="3600" spc="-95" dirty="0">
                <a:solidFill>
                  <a:schemeClr val="tx1">
                    <a:lumMod val="95000"/>
                    <a:lumOff val="5000"/>
                  </a:schemeClr>
                </a:solidFill>
                <a:latin typeface="Times New Roman" panose="02020603050405020304" pitchFamily="18" charset="0"/>
                <a:cs typeface="Times New Roman" panose="02020603050405020304" pitchFamily="18" charset="0"/>
              </a:rPr>
              <a:t> </a:t>
            </a:r>
            <a:r>
              <a:rPr sz="3600" spc="-100" dirty="0">
                <a:solidFill>
                  <a:schemeClr val="tx1">
                    <a:lumMod val="95000"/>
                    <a:lumOff val="5000"/>
                  </a:schemeClr>
                </a:solidFill>
                <a:latin typeface="Times New Roman" panose="02020603050405020304" pitchFamily="18" charset="0"/>
                <a:cs typeface="Times New Roman" panose="02020603050405020304" pitchFamily="18" charset="0"/>
              </a:rPr>
              <a:t>India</a:t>
            </a:r>
            <a:r>
              <a:rPr sz="3600" spc="-95" dirty="0">
                <a:solidFill>
                  <a:schemeClr val="tx1">
                    <a:lumMod val="95000"/>
                    <a:lumOff val="5000"/>
                  </a:schemeClr>
                </a:solidFill>
                <a:latin typeface="Times New Roman" panose="02020603050405020304" pitchFamily="18" charset="0"/>
                <a:cs typeface="Times New Roman" panose="02020603050405020304" pitchFamily="18" charset="0"/>
              </a:rPr>
              <a:t> </a:t>
            </a:r>
            <a:r>
              <a:rPr sz="3600" spc="-25" dirty="0">
                <a:solidFill>
                  <a:schemeClr val="tx1">
                    <a:lumMod val="95000"/>
                    <a:lumOff val="5000"/>
                  </a:schemeClr>
                </a:solidFill>
                <a:latin typeface="Times New Roman" panose="02020603050405020304" pitchFamily="18" charset="0"/>
                <a:cs typeface="Times New Roman" panose="02020603050405020304" pitchFamily="18" charset="0"/>
              </a:rPr>
              <a:t>has </a:t>
            </a:r>
            <a:r>
              <a:rPr sz="3600" spc="-145" dirty="0">
                <a:solidFill>
                  <a:schemeClr val="tx1">
                    <a:lumMod val="95000"/>
                    <a:lumOff val="5000"/>
                  </a:schemeClr>
                </a:solidFill>
                <a:latin typeface="Times New Roman" panose="02020603050405020304" pitchFamily="18" charset="0"/>
                <a:cs typeface="Times New Roman" panose="02020603050405020304" pitchFamily="18" charset="0"/>
              </a:rPr>
              <a:t>undergone</a:t>
            </a:r>
            <a:r>
              <a:rPr sz="3600" spc="-95" dirty="0">
                <a:solidFill>
                  <a:schemeClr val="tx1">
                    <a:lumMod val="95000"/>
                    <a:lumOff val="5000"/>
                  </a:schemeClr>
                </a:solidFill>
                <a:latin typeface="Times New Roman" panose="02020603050405020304" pitchFamily="18" charset="0"/>
                <a:cs typeface="Times New Roman" panose="02020603050405020304" pitchFamily="18" charset="0"/>
              </a:rPr>
              <a:t> </a:t>
            </a:r>
            <a:r>
              <a:rPr sz="3600" dirty="0">
                <a:solidFill>
                  <a:schemeClr val="tx1">
                    <a:lumMod val="95000"/>
                    <a:lumOff val="5000"/>
                  </a:schemeClr>
                </a:solidFill>
                <a:latin typeface="Times New Roman" panose="02020603050405020304" pitchFamily="18" charset="0"/>
                <a:cs typeface="Times New Roman" panose="02020603050405020304" pitchFamily="18" charset="0"/>
              </a:rPr>
              <a:t>a</a:t>
            </a:r>
            <a:r>
              <a:rPr sz="3600" spc="-155" dirty="0">
                <a:solidFill>
                  <a:schemeClr val="tx1">
                    <a:lumMod val="95000"/>
                    <a:lumOff val="5000"/>
                  </a:schemeClr>
                </a:solidFill>
                <a:latin typeface="Times New Roman" panose="02020603050405020304" pitchFamily="18" charset="0"/>
                <a:cs typeface="Times New Roman" panose="02020603050405020304" pitchFamily="18" charset="0"/>
              </a:rPr>
              <a:t> </a:t>
            </a:r>
            <a:r>
              <a:rPr sz="3600" spc="-145" dirty="0">
                <a:solidFill>
                  <a:schemeClr val="tx1">
                    <a:lumMod val="95000"/>
                    <a:lumOff val="5000"/>
                  </a:schemeClr>
                </a:solidFill>
                <a:latin typeface="Times New Roman" panose="02020603050405020304" pitchFamily="18" charset="0"/>
                <a:cs typeface="Times New Roman" panose="02020603050405020304" pitchFamily="18" charset="0"/>
              </a:rPr>
              <a:t>paradigm</a:t>
            </a:r>
            <a:r>
              <a:rPr sz="3600" spc="-90" dirty="0">
                <a:solidFill>
                  <a:schemeClr val="tx1">
                    <a:lumMod val="95000"/>
                    <a:lumOff val="5000"/>
                  </a:schemeClr>
                </a:solidFill>
                <a:latin typeface="Times New Roman" panose="02020603050405020304" pitchFamily="18" charset="0"/>
                <a:cs typeface="Times New Roman" panose="02020603050405020304" pitchFamily="18" charset="0"/>
              </a:rPr>
              <a:t> </a:t>
            </a:r>
            <a:r>
              <a:rPr sz="3600" spc="-10" dirty="0">
                <a:solidFill>
                  <a:schemeClr val="tx1">
                    <a:lumMod val="95000"/>
                    <a:lumOff val="5000"/>
                  </a:schemeClr>
                </a:solidFill>
                <a:latin typeface="Times New Roman" panose="02020603050405020304" pitchFamily="18" charset="0"/>
                <a:cs typeface="Times New Roman" panose="02020603050405020304" pitchFamily="18" charset="0"/>
              </a:rPr>
              <a:t>shift</a:t>
            </a:r>
          </a:p>
        </p:txBody>
      </p:sp>
      <p:sp>
        <p:nvSpPr>
          <p:cNvPr id="3" name="object 3">
            <a:extLst>
              <a:ext uri="{FF2B5EF4-FFF2-40B4-BE49-F238E27FC236}">
                <a16:creationId xmlns:a16="http://schemas.microsoft.com/office/drawing/2014/main" id="{C16A2A1D-FE69-B73A-FB3E-6E47CA2E0575}"/>
              </a:ext>
            </a:extLst>
          </p:cNvPr>
          <p:cNvSpPr txBox="1">
            <a:spLocks noGrp="1"/>
          </p:cNvSpPr>
          <p:nvPr>
            <p:ph idx="1"/>
          </p:nvPr>
        </p:nvSpPr>
        <p:spPr>
          <a:xfrm>
            <a:off x="895562" y="2099134"/>
            <a:ext cx="11169227" cy="3118226"/>
          </a:xfrm>
          <a:prstGeom prst="rect">
            <a:avLst/>
          </a:prstGeom>
        </p:spPr>
        <p:txBody>
          <a:bodyPr vert="horz" wrap="square" lIns="0" tIns="12700" rIns="0" bIns="0" rtlCol="0">
            <a:spAutoFit/>
          </a:bodyPr>
          <a:lstStyle/>
          <a:p>
            <a:pPr marL="12700" indent="0">
              <a:spcBef>
                <a:spcPts val="100"/>
              </a:spcBef>
              <a:buNone/>
              <a:tabLst>
                <a:tab pos="469265" algn="l"/>
              </a:tabLst>
            </a:pPr>
            <a:r>
              <a:rPr sz="2000" dirty="0">
                <a:solidFill>
                  <a:schemeClr val="tx1">
                    <a:lumMod val="95000"/>
                    <a:lumOff val="5000"/>
                  </a:schemeClr>
                </a:solidFill>
                <a:latin typeface="Arial" panose="020B0604020202020204" pitchFamily="34" charset="0"/>
                <a:cs typeface="Arial" panose="020B0604020202020204" pitchFamily="34" charset="0"/>
              </a:rPr>
              <a:t>In</a:t>
            </a:r>
            <a:r>
              <a:rPr sz="2000" spc="-30" dirty="0">
                <a:solidFill>
                  <a:schemeClr val="tx1">
                    <a:lumMod val="95000"/>
                    <a:lumOff val="5000"/>
                  </a:schemeClr>
                </a:solidFill>
                <a:latin typeface="Arial" panose="020B0604020202020204" pitchFamily="34" charset="0"/>
                <a:cs typeface="Arial" panose="020B0604020202020204" pitchFamily="34" charset="0"/>
              </a:rPr>
              <a:t> </a:t>
            </a:r>
            <a:r>
              <a:rPr sz="2000" dirty="0">
                <a:solidFill>
                  <a:schemeClr val="tx1">
                    <a:lumMod val="95000"/>
                    <a:lumOff val="5000"/>
                  </a:schemeClr>
                </a:solidFill>
                <a:latin typeface="Arial" panose="020B0604020202020204" pitchFamily="34" charset="0"/>
                <a:cs typeface="Arial" panose="020B0604020202020204" pitchFamily="34" charset="0"/>
              </a:rPr>
              <a:t>1996,</a:t>
            </a:r>
            <a:r>
              <a:rPr sz="2000" spc="-5" dirty="0">
                <a:solidFill>
                  <a:schemeClr val="tx1">
                    <a:lumMod val="95000"/>
                    <a:lumOff val="5000"/>
                  </a:schemeClr>
                </a:solidFill>
                <a:latin typeface="Arial" panose="020B0604020202020204" pitchFamily="34" charset="0"/>
                <a:cs typeface="Arial" panose="020B0604020202020204" pitchFamily="34" charset="0"/>
              </a:rPr>
              <a:t> </a:t>
            </a:r>
            <a:r>
              <a:rPr sz="2000" dirty="0">
                <a:solidFill>
                  <a:schemeClr val="tx1">
                    <a:lumMod val="95000"/>
                    <a:lumOff val="5000"/>
                  </a:schemeClr>
                </a:solidFill>
                <a:latin typeface="Arial" panose="020B0604020202020204" pitchFamily="34" charset="0"/>
                <a:cs typeface="Arial" panose="020B0604020202020204" pitchFamily="34" charset="0"/>
              </a:rPr>
              <a:t>Confederation</a:t>
            </a:r>
            <a:r>
              <a:rPr sz="2000" spc="-45" dirty="0">
                <a:solidFill>
                  <a:schemeClr val="tx1">
                    <a:lumMod val="95000"/>
                    <a:lumOff val="5000"/>
                  </a:schemeClr>
                </a:solidFill>
                <a:latin typeface="Arial" panose="020B0604020202020204" pitchFamily="34" charset="0"/>
                <a:cs typeface="Arial" panose="020B0604020202020204" pitchFamily="34" charset="0"/>
              </a:rPr>
              <a:t> </a:t>
            </a:r>
            <a:r>
              <a:rPr sz="2000" dirty="0">
                <a:solidFill>
                  <a:schemeClr val="tx1">
                    <a:lumMod val="95000"/>
                    <a:lumOff val="5000"/>
                  </a:schemeClr>
                </a:solidFill>
                <a:latin typeface="Arial" panose="020B0604020202020204" pitchFamily="34" charset="0"/>
                <a:cs typeface="Arial" panose="020B0604020202020204" pitchFamily="34" charset="0"/>
              </a:rPr>
              <a:t>of</a:t>
            </a:r>
            <a:r>
              <a:rPr sz="2000" spc="-15" dirty="0">
                <a:solidFill>
                  <a:schemeClr val="tx1">
                    <a:lumMod val="95000"/>
                    <a:lumOff val="5000"/>
                  </a:schemeClr>
                </a:solidFill>
                <a:latin typeface="Arial" panose="020B0604020202020204" pitchFamily="34" charset="0"/>
                <a:cs typeface="Arial" panose="020B0604020202020204" pitchFamily="34" charset="0"/>
              </a:rPr>
              <a:t> </a:t>
            </a:r>
            <a:r>
              <a:rPr sz="2000" dirty="0">
                <a:solidFill>
                  <a:schemeClr val="tx1">
                    <a:lumMod val="95000"/>
                    <a:lumOff val="5000"/>
                  </a:schemeClr>
                </a:solidFill>
                <a:latin typeface="Arial" panose="020B0604020202020204" pitchFamily="34" charset="0"/>
                <a:cs typeface="Arial" panose="020B0604020202020204" pitchFamily="34" charset="0"/>
              </a:rPr>
              <a:t>Indian</a:t>
            </a:r>
            <a:r>
              <a:rPr sz="2000" spc="-20" dirty="0">
                <a:solidFill>
                  <a:schemeClr val="tx1">
                    <a:lumMod val="95000"/>
                    <a:lumOff val="5000"/>
                  </a:schemeClr>
                </a:solidFill>
                <a:latin typeface="Arial" panose="020B0604020202020204" pitchFamily="34" charset="0"/>
                <a:cs typeface="Arial" panose="020B0604020202020204" pitchFamily="34" charset="0"/>
              </a:rPr>
              <a:t> </a:t>
            </a:r>
            <a:r>
              <a:rPr sz="2000" dirty="0">
                <a:solidFill>
                  <a:schemeClr val="tx1">
                    <a:lumMod val="95000"/>
                    <a:lumOff val="5000"/>
                  </a:schemeClr>
                </a:solidFill>
                <a:latin typeface="Arial" panose="020B0604020202020204" pitchFamily="34" charset="0"/>
                <a:cs typeface="Arial" panose="020B0604020202020204" pitchFamily="34" charset="0"/>
              </a:rPr>
              <a:t>Industry</a:t>
            </a:r>
            <a:r>
              <a:rPr sz="2000" spc="-20" dirty="0">
                <a:solidFill>
                  <a:schemeClr val="tx1">
                    <a:lumMod val="95000"/>
                    <a:lumOff val="5000"/>
                  </a:schemeClr>
                </a:solidFill>
                <a:latin typeface="Arial" panose="020B0604020202020204" pitchFamily="34" charset="0"/>
                <a:cs typeface="Arial" panose="020B0604020202020204" pitchFamily="34" charset="0"/>
              </a:rPr>
              <a:t> </a:t>
            </a:r>
            <a:r>
              <a:rPr sz="2000" dirty="0">
                <a:solidFill>
                  <a:schemeClr val="tx1">
                    <a:lumMod val="95000"/>
                    <a:lumOff val="5000"/>
                  </a:schemeClr>
                </a:solidFill>
                <a:latin typeface="Arial" panose="020B0604020202020204" pitchFamily="34" charset="0"/>
                <a:cs typeface="Arial" panose="020B0604020202020204" pitchFamily="34" charset="0"/>
              </a:rPr>
              <a:t>(CII),</a:t>
            </a:r>
            <a:r>
              <a:rPr sz="2000" spc="10" dirty="0">
                <a:solidFill>
                  <a:schemeClr val="tx1">
                    <a:lumMod val="95000"/>
                    <a:lumOff val="5000"/>
                  </a:schemeClr>
                </a:solidFill>
                <a:latin typeface="Arial" panose="020B0604020202020204" pitchFamily="34" charset="0"/>
                <a:cs typeface="Arial" panose="020B0604020202020204" pitchFamily="34" charset="0"/>
              </a:rPr>
              <a:t> </a:t>
            </a:r>
            <a:r>
              <a:rPr sz="2000" dirty="0">
                <a:solidFill>
                  <a:schemeClr val="tx1">
                    <a:lumMod val="95000"/>
                    <a:lumOff val="5000"/>
                  </a:schemeClr>
                </a:solidFill>
                <a:latin typeface="Arial" panose="020B0604020202020204" pitchFamily="34" charset="0"/>
                <a:cs typeface="Arial" panose="020B0604020202020204" pitchFamily="34" charset="0"/>
              </a:rPr>
              <a:t>took</a:t>
            </a:r>
            <a:r>
              <a:rPr sz="2000" spc="-30" dirty="0">
                <a:solidFill>
                  <a:schemeClr val="tx1">
                    <a:lumMod val="95000"/>
                    <a:lumOff val="5000"/>
                  </a:schemeClr>
                </a:solidFill>
                <a:latin typeface="Arial" panose="020B0604020202020204" pitchFamily="34" charset="0"/>
                <a:cs typeface="Arial" panose="020B0604020202020204" pitchFamily="34" charset="0"/>
              </a:rPr>
              <a:t> </a:t>
            </a:r>
            <a:r>
              <a:rPr sz="2000" dirty="0">
                <a:solidFill>
                  <a:schemeClr val="tx1">
                    <a:lumMod val="95000"/>
                    <a:lumOff val="5000"/>
                  </a:schemeClr>
                </a:solidFill>
                <a:latin typeface="Arial" panose="020B0604020202020204" pitchFamily="34" charset="0"/>
                <a:cs typeface="Arial" panose="020B0604020202020204" pitchFamily="34" charset="0"/>
              </a:rPr>
              <a:t>a</a:t>
            </a:r>
            <a:r>
              <a:rPr sz="2000" spc="-5" dirty="0">
                <a:solidFill>
                  <a:schemeClr val="tx1">
                    <a:lumMod val="95000"/>
                    <a:lumOff val="5000"/>
                  </a:schemeClr>
                </a:solidFill>
                <a:latin typeface="Arial" panose="020B0604020202020204" pitchFamily="34" charset="0"/>
                <a:cs typeface="Arial" panose="020B0604020202020204" pitchFamily="34" charset="0"/>
              </a:rPr>
              <a:t> </a:t>
            </a:r>
            <a:r>
              <a:rPr sz="2000" spc="-10" dirty="0">
                <a:solidFill>
                  <a:schemeClr val="tx1">
                    <a:lumMod val="95000"/>
                    <a:lumOff val="5000"/>
                  </a:schemeClr>
                </a:solidFill>
                <a:latin typeface="Arial" panose="020B0604020202020204" pitchFamily="34" charset="0"/>
                <a:cs typeface="Arial" panose="020B0604020202020204" pitchFamily="34" charset="0"/>
              </a:rPr>
              <a:t>special</a:t>
            </a:r>
          </a:p>
          <a:p>
            <a:pPr marL="469900"/>
            <a:r>
              <a:rPr sz="2000" dirty="0">
                <a:solidFill>
                  <a:schemeClr val="tx1">
                    <a:lumMod val="95000"/>
                    <a:lumOff val="5000"/>
                  </a:schemeClr>
                </a:solidFill>
                <a:latin typeface="Arial" panose="020B0604020202020204" pitchFamily="34" charset="0"/>
                <a:cs typeface="Arial" panose="020B0604020202020204" pitchFamily="34" charset="0"/>
              </a:rPr>
              <a:t>initiative</a:t>
            </a:r>
            <a:r>
              <a:rPr sz="2000" spc="-65" dirty="0">
                <a:solidFill>
                  <a:schemeClr val="tx1">
                    <a:lumMod val="95000"/>
                    <a:lumOff val="5000"/>
                  </a:schemeClr>
                </a:solidFill>
                <a:latin typeface="Arial" panose="020B0604020202020204" pitchFamily="34" charset="0"/>
                <a:cs typeface="Arial" panose="020B0604020202020204" pitchFamily="34" charset="0"/>
              </a:rPr>
              <a:t> </a:t>
            </a:r>
            <a:r>
              <a:rPr sz="2000" dirty="0">
                <a:solidFill>
                  <a:schemeClr val="tx1">
                    <a:lumMod val="95000"/>
                    <a:lumOff val="5000"/>
                  </a:schemeClr>
                </a:solidFill>
                <a:latin typeface="Arial" panose="020B0604020202020204" pitchFamily="34" charset="0"/>
                <a:cs typeface="Arial" panose="020B0604020202020204" pitchFamily="34" charset="0"/>
              </a:rPr>
              <a:t>on Corporate </a:t>
            </a:r>
            <a:r>
              <a:rPr sz="2000" spc="-10" dirty="0">
                <a:solidFill>
                  <a:schemeClr val="tx1">
                    <a:lumMod val="95000"/>
                    <a:lumOff val="5000"/>
                  </a:schemeClr>
                </a:solidFill>
                <a:latin typeface="Arial" panose="020B0604020202020204" pitchFamily="34" charset="0"/>
                <a:cs typeface="Arial" panose="020B0604020202020204" pitchFamily="34" charset="0"/>
              </a:rPr>
              <a:t>Governance.</a:t>
            </a:r>
          </a:p>
          <a:p>
            <a:pPr marL="12700" marR="5080" indent="0">
              <a:buNone/>
              <a:tabLst>
                <a:tab pos="469900" algn="l"/>
              </a:tabLst>
            </a:pPr>
            <a:r>
              <a:rPr sz="2000" dirty="0">
                <a:solidFill>
                  <a:schemeClr val="tx1">
                    <a:lumMod val="95000"/>
                    <a:lumOff val="5000"/>
                  </a:schemeClr>
                </a:solidFill>
                <a:latin typeface="Arial" panose="020B0604020202020204" pitchFamily="34" charset="0"/>
                <a:cs typeface="Arial" panose="020B0604020202020204" pitchFamily="34" charset="0"/>
              </a:rPr>
              <a:t>The</a:t>
            </a:r>
            <a:r>
              <a:rPr sz="2000" spc="-25" dirty="0">
                <a:solidFill>
                  <a:schemeClr val="tx1">
                    <a:lumMod val="95000"/>
                    <a:lumOff val="5000"/>
                  </a:schemeClr>
                </a:solidFill>
                <a:latin typeface="Arial" panose="020B0604020202020204" pitchFamily="34" charset="0"/>
                <a:cs typeface="Arial" panose="020B0604020202020204" pitchFamily="34" charset="0"/>
              </a:rPr>
              <a:t> </a:t>
            </a:r>
            <a:r>
              <a:rPr sz="2000" dirty="0">
                <a:solidFill>
                  <a:schemeClr val="tx1">
                    <a:lumMod val="95000"/>
                    <a:lumOff val="5000"/>
                  </a:schemeClr>
                </a:solidFill>
                <a:latin typeface="Arial" panose="020B0604020202020204" pitchFamily="34" charset="0"/>
                <a:cs typeface="Arial" panose="020B0604020202020204" pitchFamily="34" charset="0"/>
              </a:rPr>
              <a:t>objective</a:t>
            </a:r>
            <a:r>
              <a:rPr sz="2000" spc="-65" dirty="0">
                <a:solidFill>
                  <a:schemeClr val="tx1">
                    <a:lumMod val="95000"/>
                    <a:lumOff val="5000"/>
                  </a:schemeClr>
                </a:solidFill>
                <a:latin typeface="Arial" panose="020B0604020202020204" pitchFamily="34" charset="0"/>
                <a:cs typeface="Arial" panose="020B0604020202020204" pitchFamily="34" charset="0"/>
              </a:rPr>
              <a:t> </a:t>
            </a:r>
            <a:r>
              <a:rPr sz="2000" dirty="0">
                <a:solidFill>
                  <a:schemeClr val="tx1">
                    <a:lumMod val="95000"/>
                    <a:lumOff val="5000"/>
                  </a:schemeClr>
                </a:solidFill>
                <a:latin typeface="Arial" panose="020B0604020202020204" pitchFamily="34" charset="0"/>
                <a:cs typeface="Arial" panose="020B0604020202020204" pitchFamily="34" charset="0"/>
              </a:rPr>
              <a:t>was</a:t>
            </a:r>
            <a:r>
              <a:rPr sz="2000" spc="-15" dirty="0">
                <a:solidFill>
                  <a:schemeClr val="tx1">
                    <a:lumMod val="95000"/>
                    <a:lumOff val="5000"/>
                  </a:schemeClr>
                </a:solidFill>
                <a:latin typeface="Arial" panose="020B0604020202020204" pitchFamily="34" charset="0"/>
                <a:cs typeface="Arial" panose="020B0604020202020204" pitchFamily="34" charset="0"/>
              </a:rPr>
              <a:t> </a:t>
            </a:r>
            <a:r>
              <a:rPr sz="2000" dirty="0">
                <a:solidFill>
                  <a:schemeClr val="tx1">
                    <a:lumMod val="95000"/>
                    <a:lumOff val="5000"/>
                  </a:schemeClr>
                </a:solidFill>
                <a:latin typeface="Arial" panose="020B0604020202020204" pitchFamily="34" charset="0"/>
                <a:cs typeface="Arial" panose="020B0604020202020204" pitchFamily="34" charset="0"/>
              </a:rPr>
              <a:t>to</a:t>
            </a:r>
            <a:r>
              <a:rPr sz="2000" spc="-25" dirty="0">
                <a:solidFill>
                  <a:schemeClr val="tx1">
                    <a:lumMod val="95000"/>
                    <a:lumOff val="5000"/>
                  </a:schemeClr>
                </a:solidFill>
                <a:latin typeface="Arial" panose="020B0604020202020204" pitchFamily="34" charset="0"/>
                <a:cs typeface="Arial" panose="020B0604020202020204" pitchFamily="34" charset="0"/>
              </a:rPr>
              <a:t> </a:t>
            </a:r>
            <a:r>
              <a:rPr sz="2000" dirty="0">
                <a:solidFill>
                  <a:schemeClr val="tx1">
                    <a:lumMod val="95000"/>
                    <a:lumOff val="5000"/>
                  </a:schemeClr>
                </a:solidFill>
                <a:latin typeface="Arial" panose="020B0604020202020204" pitchFamily="34" charset="0"/>
                <a:cs typeface="Arial" panose="020B0604020202020204" pitchFamily="34" charset="0"/>
              </a:rPr>
              <a:t>develop</a:t>
            </a:r>
            <a:r>
              <a:rPr sz="2000" spc="-35" dirty="0">
                <a:solidFill>
                  <a:schemeClr val="tx1">
                    <a:lumMod val="95000"/>
                    <a:lumOff val="5000"/>
                  </a:schemeClr>
                </a:solidFill>
                <a:latin typeface="Arial" panose="020B0604020202020204" pitchFamily="34" charset="0"/>
                <a:cs typeface="Arial" panose="020B0604020202020204" pitchFamily="34" charset="0"/>
              </a:rPr>
              <a:t> </a:t>
            </a:r>
            <a:r>
              <a:rPr sz="2000" dirty="0">
                <a:solidFill>
                  <a:schemeClr val="tx1">
                    <a:lumMod val="95000"/>
                    <a:lumOff val="5000"/>
                  </a:schemeClr>
                </a:solidFill>
                <a:latin typeface="Arial" panose="020B0604020202020204" pitchFamily="34" charset="0"/>
                <a:cs typeface="Arial" panose="020B0604020202020204" pitchFamily="34" charset="0"/>
              </a:rPr>
              <a:t>and</a:t>
            </a:r>
            <a:r>
              <a:rPr sz="2000" spc="-15" dirty="0">
                <a:solidFill>
                  <a:schemeClr val="tx1">
                    <a:lumMod val="95000"/>
                    <a:lumOff val="5000"/>
                  </a:schemeClr>
                </a:solidFill>
                <a:latin typeface="Arial" panose="020B0604020202020204" pitchFamily="34" charset="0"/>
                <a:cs typeface="Arial" panose="020B0604020202020204" pitchFamily="34" charset="0"/>
              </a:rPr>
              <a:t> </a:t>
            </a:r>
            <a:r>
              <a:rPr sz="2000" dirty="0">
                <a:solidFill>
                  <a:schemeClr val="tx1">
                    <a:lumMod val="95000"/>
                    <a:lumOff val="5000"/>
                  </a:schemeClr>
                </a:solidFill>
                <a:latin typeface="Arial" panose="020B0604020202020204" pitchFamily="34" charset="0"/>
                <a:cs typeface="Arial" panose="020B0604020202020204" pitchFamily="34" charset="0"/>
              </a:rPr>
              <a:t>promote</a:t>
            </a:r>
            <a:r>
              <a:rPr sz="2000" spc="-15" dirty="0">
                <a:solidFill>
                  <a:schemeClr val="tx1">
                    <a:lumMod val="95000"/>
                    <a:lumOff val="5000"/>
                  </a:schemeClr>
                </a:solidFill>
                <a:latin typeface="Arial" panose="020B0604020202020204" pitchFamily="34" charset="0"/>
                <a:cs typeface="Arial" panose="020B0604020202020204" pitchFamily="34" charset="0"/>
              </a:rPr>
              <a:t> </a:t>
            </a:r>
            <a:r>
              <a:rPr sz="2000" dirty="0">
                <a:solidFill>
                  <a:schemeClr val="tx1">
                    <a:lumMod val="95000"/>
                    <a:lumOff val="5000"/>
                  </a:schemeClr>
                </a:solidFill>
                <a:latin typeface="Arial" panose="020B0604020202020204" pitchFamily="34" charset="0"/>
                <a:cs typeface="Arial" panose="020B0604020202020204" pitchFamily="34" charset="0"/>
              </a:rPr>
              <a:t>a</a:t>
            </a:r>
            <a:r>
              <a:rPr sz="2000" spc="-10" dirty="0">
                <a:solidFill>
                  <a:schemeClr val="tx1">
                    <a:lumMod val="95000"/>
                    <a:lumOff val="5000"/>
                  </a:schemeClr>
                </a:solidFill>
                <a:latin typeface="Arial" panose="020B0604020202020204" pitchFamily="34" charset="0"/>
                <a:cs typeface="Arial" panose="020B0604020202020204" pitchFamily="34" charset="0"/>
              </a:rPr>
              <a:t> </a:t>
            </a:r>
            <a:r>
              <a:rPr sz="2000" dirty="0">
                <a:solidFill>
                  <a:schemeClr val="tx1">
                    <a:lumMod val="95000"/>
                    <a:lumOff val="5000"/>
                  </a:schemeClr>
                </a:solidFill>
                <a:latin typeface="Arial" panose="020B0604020202020204" pitchFamily="34" charset="0"/>
                <a:cs typeface="Arial" panose="020B0604020202020204" pitchFamily="34" charset="0"/>
              </a:rPr>
              <a:t>code</a:t>
            </a:r>
            <a:r>
              <a:rPr sz="2000" spc="-25" dirty="0">
                <a:solidFill>
                  <a:schemeClr val="tx1">
                    <a:lumMod val="95000"/>
                    <a:lumOff val="5000"/>
                  </a:schemeClr>
                </a:solidFill>
                <a:latin typeface="Arial" panose="020B0604020202020204" pitchFamily="34" charset="0"/>
                <a:cs typeface="Arial" panose="020B0604020202020204" pitchFamily="34" charset="0"/>
              </a:rPr>
              <a:t> </a:t>
            </a:r>
            <a:r>
              <a:rPr sz="2000" dirty="0">
                <a:solidFill>
                  <a:schemeClr val="tx1">
                    <a:lumMod val="95000"/>
                    <a:lumOff val="5000"/>
                  </a:schemeClr>
                </a:solidFill>
                <a:latin typeface="Arial" panose="020B0604020202020204" pitchFamily="34" charset="0"/>
                <a:cs typeface="Arial" panose="020B0604020202020204" pitchFamily="34" charset="0"/>
              </a:rPr>
              <a:t>for</a:t>
            </a:r>
            <a:r>
              <a:rPr sz="2000" spc="-15" dirty="0">
                <a:solidFill>
                  <a:schemeClr val="tx1">
                    <a:lumMod val="95000"/>
                    <a:lumOff val="5000"/>
                  </a:schemeClr>
                </a:solidFill>
                <a:latin typeface="Arial" panose="020B0604020202020204" pitchFamily="34" charset="0"/>
                <a:cs typeface="Arial" panose="020B0604020202020204" pitchFamily="34" charset="0"/>
              </a:rPr>
              <a:t> </a:t>
            </a:r>
            <a:r>
              <a:rPr sz="2000" spc="-10" dirty="0">
                <a:solidFill>
                  <a:schemeClr val="tx1">
                    <a:lumMod val="95000"/>
                    <a:lumOff val="5000"/>
                  </a:schemeClr>
                </a:solidFill>
                <a:latin typeface="Arial" panose="020B0604020202020204" pitchFamily="34" charset="0"/>
                <a:cs typeface="Arial" panose="020B0604020202020204" pitchFamily="34" charset="0"/>
              </a:rPr>
              <a:t>corporate </a:t>
            </a:r>
            <a:r>
              <a:rPr sz="2000" i="1" dirty="0">
                <a:solidFill>
                  <a:schemeClr val="tx1">
                    <a:lumMod val="95000"/>
                    <a:lumOff val="5000"/>
                  </a:schemeClr>
                </a:solidFill>
                <a:latin typeface="Arial" panose="020B0604020202020204" pitchFamily="34" charset="0"/>
                <a:cs typeface="Arial" panose="020B0604020202020204" pitchFamily="34" charset="0"/>
              </a:rPr>
              <a:t>governance</a:t>
            </a:r>
            <a:r>
              <a:rPr sz="2000" spc="-45" dirty="0">
                <a:solidFill>
                  <a:schemeClr val="tx1">
                    <a:lumMod val="95000"/>
                    <a:lumOff val="5000"/>
                  </a:schemeClr>
                </a:solidFill>
                <a:latin typeface="Arial" panose="020B0604020202020204" pitchFamily="34" charset="0"/>
                <a:cs typeface="Arial" panose="020B0604020202020204" pitchFamily="34" charset="0"/>
              </a:rPr>
              <a:t> </a:t>
            </a:r>
            <a:r>
              <a:rPr sz="2000" i="1" dirty="0">
                <a:solidFill>
                  <a:schemeClr val="tx1">
                    <a:lumMod val="95000"/>
                    <a:lumOff val="5000"/>
                  </a:schemeClr>
                </a:solidFill>
                <a:latin typeface="Arial" panose="020B0604020202020204" pitchFamily="34" charset="0"/>
                <a:cs typeface="Arial" panose="020B0604020202020204" pitchFamily="34" charset="0"/>
              </a:rPr>
              <a:t>to</a:t>
            </a:r>
            <a:r>
              <a:rPr sz="2000" spc="-5" dirty="0">
                <a:solidFill>
                  <a:schemeClr val="tx1">
                    <a:lumMod val="95000"/>
                    <a:lumOff val="5000"/>
                  </a:schemeClr>
                </a:solidFill>
                <a:latin typeface="Arial" panose="020B0604020202020204" pitchFamily="34" charset="0"/>
                <a:cs typeface="Arial" panose="020B0604020202020204" pitchFamily="34" charset="0"/>
              </a:rPr>
              <a:t> </a:t>
            </a:r>
            <a:r>
              <a:rPr sz="2000" i="1" dirty="0">
                <a:solidFill>
                  <a:schemeClr val="tx1">
                    <a:lumMod val="95000"/>
                    <a:lumOff val="5000"/>
                  </a:schemeClr>
                </a:solidFill>
                <a:latin typeface="Arial" panose="020B0604020202020204" pitchFamily="34" charset="0"/>
                <a:cs typeface="Arial" panose="020B0604020202020204" pitchFamily="34" charset="0"/>
              </a:rPr>
              <a:t>be</a:t>
            </a:r>
            <a:r>
              <a:rPr sz="2000" spc="-15" dirty="0">
                <a:solidFill>
                  <a:schemeClr val="tx1">
                    <a:lumMod val="95000"/>
                    <a:lumOff val="5000"/>
                  </a:schemeClr>
                </a:solidFill>
                <a:latin typeface="Arial" panose="020B0604020202020204" pitchFamily="34" charset="0"/>
                <a:cs typeface="Arial" panose="020B0604020202020204" pitchFamily="34" charset="0"/>
              </a:rPr>
              <a:t> </a:t>
            </a:r>
            <a:r>
              <a:rPr sz="2000" i="1" dirty="0">
                <a:solidFill>
                  <a:schemeClr val="tx1">
                    <a:lumMod val="95000"/>
                    <a:lumOff val="5000"/>
                  </a:schemeClr>
                </a:solidFill>
                <a:latin typeface="Arial" panose="020B0604020202020204" pitchFamily="34" charset="0"/>
                <a:cs typeface="Arial" panose="020B0604020202020204" pitchFamily="34" charset="0"/>
              </a:rPr>
              <a:t>adopted</a:t>
            </a:r>
            <a:r>
              <a:rPr sz="2000" spc="-20" dirty="0">
                <a:solidFill>
                  <a:schemeClr val="tx1">
                    <a:lumMod val="95000"/>
                    <a:lumOff val="5000"/>
                  </a:schemeClr>
                </a:solidFill>
                <a:latin typeface="Arial" panose="020B0604020202020204" pitchFamily="34" charset="0"/>
                <a:cs typeface="Arial" panose="020B0604020202020204" pitchFamily="34" charset="0"/>
              </a:rPr>
              <a:t> </a:t>
            </a:r>
            <a:r>
              <a:rPr sz="2000" i="1" dirty="0">
                <a:solidFill>
                  <a:schemeClr val="tx1">
                    <a:lumMod val="95000"/>
                    <a:lumOff val="5000"/>
                  </a:schemeClr>
                </a:solidFill>
                <a:latin typeface="Arial" panose="020B0604020202020204" pitchFamily="34" charset="0"/>
                <a:cs typeface="Arial" panose="020B0604020202020204" pitchFamily="34" charset="0"/>
              </a:rPr>
              <a:t>and</a:t>
            </a:r>
            <a:r>
              <a:rPr sz="2000" spc="-5" dirty="0">
                <a:solidFill>
                  <a:schemeClr val="tx1">
                    <a:lumMod val="95000"/>
                    <a:lumOff val="5000"/>
                  </a:schemeClr>
                </a:solidFill>
                <a:latin typeface="Arial" panose="020B0604020202020204" pitchFamily="34" charset="0"/>
                <a:cs typeface="Arial" panose="020B0604020202020204" pitchFamily="34" charset="0"/>
              </a:rPr>
              <a:t> </a:t>
            </a:r>
            <a:r>
              <a:rPr sz="2000" i="1" dirty="0">
                <a:solidFill>
                  <a:schemeClr val="tx1">
                    <a:lumMod val="95000"/>
                    <a:lumOff val="5000"/>
                  </a:schemeClr>
                </a:solidFill>
                <a:latin typeface="Arial" panose="020B0604020202020204" pitchFamily="34" charset="0"/>
                <a:cs typeface="Arial" panose="020B0604020202020204" pitchFamily="34" charset="0"/>
              </a:rPr>
              <a:t>followed</a:t>
            </a:r>
            <a:r>
              <a:rPr sz="2000" spc="-40" dirty="0">
                <a:solidFill>
                  <a:schemeClr val="tx1">
                    <a:lumMod val="95000"/>
                    <a:lumOff val="5000"/>
                  </a:schemeClr>
                </a:solidFill>
                <a:latin typeface="Arial" panose="020B0604020202020204" pitchFamily="34" charset="0"/>
                <a:cs typeface="Arial" panose="020B0604020202020204" pitchFamily="34" charset="0"/>
              </a:rPr>
              <a:t> </a:t>
            </a:r>
            <a:r>
              <a:rPr sz="2000" i="1" dirty="0">
                <a:solidFill>
                  <a:schemeClr val="tx1">
                    <a:lumMod val="95000"/>
                    <a:lumOff val="5000"/>
                  </a:schemeClr>
                </a:solidFill>
                <a:latin typeface="Arial" panose="020B0604020202020204" pitchFamily="34" charset="0"/>
                <a:cs typeface="Arial" panose="020B0604020202020204" pitchFamily="34" charset="0"/>
              </a:rPr>
              <a:t>by</a:t>
            </a:r>
            <a:r>
              <a:rPr sz="2000" spc="-5" dirty="0">
                <a:solidFill>
                  <a:schemeClr val="tx1">
                    <a:lumMod val="95000"/>
                    <a:lumOff val="5000"/>
                  </a:schemeClr>
                </a:solidFill>
                <a:latin typeface="Arial" panose="020B0604020202020204" pitchFamily="34" charset="0"/>
                <a:cs typeface="Arial" panose="020B0604020202020204" pitchFamily="34" charset="0"/>
              </a:rPr>
              <a:t> </a:t>
            </a:r>
            <a:r>
              <a:rPr sz="2000" i="1" dirty="0">
                <a:solidFill>
                  <a:schemeClr val="tx1">
                    <a:lumMod val="95000"/>
                    <a:lumOff val="5000"/>
                  </a:schemeClr>
                </a:solidFill>
                <a:latin typeface="Arial" panose="020B0604020202020204" pitchFamily="34" charset="0"/>
                <a:cs typeface="Arial" panose="020B0604020202020204" pitchFamily="34" charset="0"/>
              </a:rPr>
              <a:t>Indian</a:t>
            </a:r>
            <a:r>
              <a:rPr sz="2000" spc="-5" dirty="0">
                <a:solidFill>
                  <a:schemeClr val="tx1">
                    <a:lumMod val="95000"/>
                    <a:lumOff val="5000"/>
                  </a:schemeClr>
                </a:solidFill>
                <a:latin typeface="Arial" panose="020B0604020202020204" pitchFamily="34" charset="0"/>
                <a:cs typeface="Arial" panose="020B0604020202020204" pitchFamily="34" charset="0"/>
              </a:rPr>
              <a:t> </a:t>
            </a:r>
            <a:r>
              <a:rPr sz="2000" i="1" dirty="0">
                <a:solidFill>
                  <a:schemeClr val="tx1">
                    <a:lumMod val="95000"/>
                    <a:lumOff val="5000"/>
                  </a:schemeClr>
                </a:solidFill>
                <a:latin typeface="Arial" panose="020B0604020202020204" pitchFamily="34" charset="0"/>
                <a:cs typeface="Arial" panose="020B0604020202020204" pitchFamily="34" charset="0"/>
              </a:rPr>
              <a:t>companies,</a:t>
            </a:r>
            <a:r>
              <a:rPr sz="2000" spc="-20" dirty="0">
                <a:solidFill>
                  <a:schemeClr val="tx1">
                    <a:lumMod val="95000"/>
                    <a:lumOff val="5000"/>
                  </a:schemeClr>
                </a:solidFill>
                <a:latin typeface="Arial" panose="020B0604020202020204" pitchFamily="34" charset="0"/>
                <a:cs typeface="Arial" panose="020B0604020202020204" pitchFamily="34" charset="0"/>
              </a:rPr>
              <a:t> </a:t>
            </a:r>
            <a:r>
              <a:rPr sz="2000" spc="-25" dirty="0">
                <a:solidFill>
                  <a:schemeClr val="tx1">
                    <a:lumMod val="95000"/>
                    <a:lumOff val="5000"/>
                  </a:schemeClr>
                </a:solidFill>
                <a:latin typeface="Arial" panose="020B0604020202020204" pitchFamily="34" charset="0"/>
                <a:cs typeface="Arial" panose="020B0604020202020204" pitchFamily="34" charset="0"/>
              </a:rPr>
              <a:t>be </a:t>
            </a:r>
            <a:r>
              <a:rPr sz="2000" i="1" dirty="0">
                <a:solidFill>
                  <a:schemeClr val="tx1">
                    <a:lumMod val="95000"/>
                    <a:lumOff val="5000"/>
                  </a:schemeClr>
                </a:solidFill>
                <a:latin typeface="Arial" panose="020B0604020202020204" pitchFamily="34" charset="0"/>
                <a:cs typeface="Arial" panose="020B0604020202020204" pitchFamily="34" charset="0"/>
              </a:rPr>
              <a:t>these</a:t>
            </a:r>
            <a:r>
              <a:rPr sz="2000" spc="-50" dirty="0">
                <a:solidFill>
                  <a:schemeClr val="tx1">
                    <a:lumMod val="95000"/>
                    <a:lumOff val="5000"/>
                  </a:schemeClr>
                </a:solidFill>
                <a:latin typeface="Arial" panose="020B0604020202020204" pitchFamily="34" charset="0"/>
                <a:cs typeface="Arial" panose="020B0604020202020204" pitchFamily="34" charset="0"/>
              </a:rPr>
              <a:t> </a:t>
            </a:r>
            <a:r>
              <a:rPr sz="2000" i="1" dirty="0">
                <a:solidFill>
                  <a:schemeClr val="tx1">
                    <a:lumMod val="95000"/>
                    <a:lumOff val="5000"/>
                  </a:schemeClr>
                </a:solidFill>
                <a:latin typeface="Arial" panose="020B0604020202020204" pitchFamily="34" charset="0"/>
                <a:cs typeface="Arial" panose="020B0604020202020204" pitchFamily="34" charset="0"/>
              </a:rPr>
              <a:t>in</a:t>
            </a:r>
            <a:r>
              <a:rPr sz="2000" spc="-20" dirty="0">
                <a:solidFill>
                  <a:schemeClr val="tx1">
                    <a:lumMod val="95000"/>
                    <a:lumOff val="5000"/>
                  </a:schemeClr>
                </a:solidFill>
                <a:latin typeface="Arial" panose="020B0604020202020204" pitchFamily="34" charset="0"/>
                <a:cs typeface="Arial" panose="020B0604020202020204" pitchFamily="34" charset="0"/>
              </a:rPr>
              <a:t> </a:t>
            </a:r>
            <a:r>
              <a:rPr sz="2000" i="1" dirty="0">
                <a:solidFill>
                  <a:schemeClr val="tx1">
                    <a:lumMod val="95000"/>
                    <a:lumOff val="5000"/>
                  </a:schemeClr>
                </a:solidFill>
                <a:latin typeface="Arial" panose="020B0604020202020204" pitchFamily="34" charset="0"/>
                <a:cs typeface="Arial" panose="020B0604020202020204" pitchFamily="34" charset="0"/>
              </a:rPr>
              <a:t>the</a:t>
            </a:r>
            <a:r>
              <a:rPr sz="2000" spc="-40" dirty="0">
                <a:solidFill>
                  <a:schemeClr val="tx1">
                    <a:lumMod val="95000"/>
                    <a:lumOff val="5000"/>
                  </a:schemeClr>
                </a:solidFill>
                <a:latin typeface="Arial" panose="020B0604020202020204" pitchFamily="34" charset="0"/>
                <a:cs typeface="Arial" panose="020B0604020202020204" pitchFamily="34" charset="0"/>
              </a:rPr>
              <a:t> </a:t>
            </a:r>
            <a:r>
              <a:rPr sz="2000" i="1" dirty="0">
                <a:solidFill>
                  <a:schemeClr val="tx1">
                    <a:lumMod val="95000"/>
                    <a:lumOff val="5000"/>
                  </a:schemeClr>
                </a:solidFill>
                <a:latin typeface="Arial" panose="020B0604020202020204" pitchFamily="34" charset="0"/>
                <a:cs typeface="Arial" panose="020B0604020202020204" pitchFamily="34" charset="0"/>
              </a:rPr>
              <a:t>Private</a:t>
            </a:r>
            <a:r>
              <a:rPr sz="2000" spc="-35" dirty="0">
                <a:solidFill>
                  <a:schemeClr val="tx1">
                    <a:lumMod val="95000"/>
                    <a:lumOff val="5000"/>
                  </a:schemeClr>
                </a:solidFill>
                <a:latin typeface="Arial" panose="020B0604020202020204" pitchFamily="34" charset="0"/>
                <a:cs typeface="Arial" panose="020B0604020202020204" pitchFamily="34" charset="0"/>
              </a:rPr>
              <a:t> </a:t>
            </a:r>
            <a:r>
              <a:rPr sz="2000" spc="-30" dirty="0">
                <a:solidFill>
                  <a:schemeClr val="tx1">
                    <a:lumMod val="95000"/>
                    <a:lumOff val="5000"/>
                  </a:schemeClr>
                </a:solidFill>
                <a:latin typeface="Arial" panose="020B0604020202020204" pitchFamily="34" charset="0"/>
                <a:cs typeface="Arial" panose="020B0604020202020204" pitchFamily="34" charset="0"/>
              </a:rPr>
              <a:t>Sector,</a:t>
            </a:r>
            <a:r>
              <a:rPr sz="2000" spc="-40" dirty="0">
                <a:solidFill>
                  <a:schemeClr val="tx1">
                    <a:lumMod val="95000"/>
                    <a:lumOff val="5000"/>
                  </a:schemeClr>
                </a:solidFill>
                <a:latin typeface="Arial" panose="020B0604020202020204" pitchFamily="34" charset="0"/>
                <a:cs typeface="Arial" panose="020B0604020202020204" pitchFamily="34" charset="0"/>
              </a:rPr>
              <a:t> </a:t>
            </a:r>
            <a:r>
              <a:rPr sz="2000" i="1" dirty="0">
                <a:solidFill>
                  <a:schemeClr val="tx1">
                    <a:lumMod val="95000"/>
                    <a:lumOff val="5000"/>
                  </a:schemeClr>
                </a:solidFill>
                <a:latin typeface="Arial" panose="020B0604020202020204" pitchFamily="34" charset="0"/>
                <a:cs typeface="Arial" panose="020B0604020202020204" pitchFamily="34" charset="0"/>
              </a:rPr>
              <a:t>the</a:t>
            </a:r>
            <a:r>
              <a:rPr sz="2000" spc="-25" dirty="0">
                <a:solidFill>
                  <a:schemeClr val="tx1">
                    <a:lumMod val="95000"/>
                    <a:lumOff val="5000"/>
                  </a:schemeClr>
                </a:solidFill>
                <a:latin typeface="Arial" panose="020B0604020202020204" pitchFamily="34" charset="0"/>
                <a:cs typeface="Arial" panose="020B0604020202020204" pitchFamily="34" charset="0"/>
              </a:rPr>
              <a:t> </a:t>
            </a:r>
            <a:r>
              <a:rPr sz="2000" i="1" dirty="0">
                <a:solidFill>
                  <a:schemeClr val="tx1">
                    <a:lumMod val="95000"/>
                    <a:lumOff val="5000"/>
                  </a:schemeClr>
                </a:solidFill>
                <a:latin typeface="Arial" panose="020B0604020202020204" pitchFamily="34" charset="0"/>
                <a:cs typeface="Arial" panose="020B0604020202020204" pitchFamily="34" charset="0"/>
              </a:rPr>
              <a:t>Public</a:t>
            </a:r>
            <a:r>
              <a:rPr sz="2000" spc="-40" dirty="0">
                <a:solidFill>
                  <a:schemeClr val="tx1">
                    <a:lumMod val="95000"/>
                    <a:lumOff val="5000"/>
                  </a:schemeClr>
                </a:solidFill>
                <a:latin typeface="Arial" panose="020B0604020202020204" pitchFamily="34" charset="0"/>
                <a:cs typeface="Arial" panose="020B0604020202020204" pitchFamily="34" charset="0"/>
              </a:rPr>
              <a:t> </a:t>
            </a:r>
            <a:r>
              <a:rPr sz="2000" spc="-30" dirty="0">
                <a:solidFill>
                  <a:schemeClr val="tx1">
                    <a:lumMod val="95000"/>
                    <a:lumOff val="5000"/>
                  </a:schemeClr>
                </a:solidFill>
                <a:latin typeface="Arial" panose="020B0604020202020204" pitchFamily="34" charset="0"/>
                <a:cs typeface="Arial" panose="020B0604020202020204" pitchFamily="34" charset="0"/>
              </a:rPr>
              <a:t>Sector,</a:t>
            </a:r>
            <a:r>
              <a:rPr sz="2000" spc="-40" dirty="0">
                <a:solidFill>
                  <a:schemeClr val="tx1">
                    <a:lumMod val="95000"/>
                    <a:lumOff val="5000"/>
                  </a:schemeClr>
                </a:solidFill>
                <a:latin typeface="Arial" panose="020B0604020202020204" pitchFamily="34" charset="0"/>
                <a:cs typeface="Arial" panose="020B0604020202020204" pitchFamily="34" charset="0"/>
              </a:rPr>
              <a:t> </a:t>
            </a:r>
            <a:r>
              <a:rPr sz="2000" i="1" dirty="0">
                <a:solidFill>
                  <a:schemeClr val="tx1">
                    <a:lumMod val="95000"/>
                    <a:lumOff val="5000"/>
                  </a:schemeClr>
                </a:solidFill>
                <a:latin typeface="Arial" panose="020B0604020202020204" pitchFamily="34" charset="0"/>
                <a:cs typeface="Arial" panose="020B0604020202020204" pitchFamily="34" charset="0"/>
              </a:rPr>
              <a:t>Banks</a:t>
            </a:r>
            <a:r>
              <a:rPr sz="2000" spc="-15" dirty="0">
                <a:solidFill>
                  <a:schemeClr val="tx1">
                    <a:lumMod val="95000"/>
                    <a:lumOff val="5000"/>
                  </a:schemeClr>
                </a:solidFill>
                <a:latin typeface="Arial" panose="020B0604020202020204" pitchFamily="34" charset="0"/>
                <a:cs typeface="Arial" panose="020B0604020202020204" pitchFamily="34" charset="0"/>
              </a:rPr>
              <a:t> </a:t>
            </a:r>
            <a:r>
              <a:rPr sz="2000" i="1" dirty="0">
                <a:solidFill>
                  <a:schemeClr val="tx1">
                    <a:lumMod val="95000"/>
                    <a:lumOff val="5000"/>
                  </a:schemeClr>
                </a:solidFill>
                <a:latin typeface="Arial" panose="020B0604020202020204" pitchFamily="34" charset="0"/>
                <a:cs typeface="Arial" panose="020B0604020202020204" pitchFamily="34" charset="0"/>
              </a:rPr>
              <a:t>or</a:t>
            </a:r>
            <a:r>
              <a:rPr sz="2000" spc="-20" dirty="0">
                <a:solidFill>
                  <a:schemeClr val="tx1">
                    <a:lumMod val="95000"/>
                    <a:lumOff val="5000"/>
                  </a:schemeClr>
                </a:solidFill>
                <a:latin typeface="Arial" panose="020B0604020202020204" pitchFamily="34" charset="0"/>
                <a:cs typeface="Arial" panose="020B0604020202020204" pitchFamily="34" charset="0"/>
              </a:rPr>
              <a:t> </a:t>
            </a:r>
            <a:r>
              <a:rPr sz="2000" spc="-10" dirty="0">
                <a:solidFill>
                  <a:schemeClr val="tx1">
                    <a:lumMod val="95000"/>
                    <a:lumOff val="5000"/>
                  </a:schemeClr>
                </a:solidFill>
                <a:latin typeface="Arial" panose="020B0604020202020204" pitchFamily="34" charset="0"/>
                <a:cs typeface="Arial" panose="020B0604020202020204" pitchFamily="34" charset="0"/>
              </a:rPr>
              <a:t>Financial </a:t>
            </a:r>
            <a:r>
              <a:rPr sz="2000" i="1" dirty="0">
                <a:solidFill>
                  <a:schemeClr val="tx1">
                    <a:lumMod val="95000"/>
                    <a:lumOff val="5000"/>
                  </a:schemeClr>
                </a:solidFill>
                <a:latin typeface="Arial" panose="020B0604020202020204" pitchFamily="34" charset="0"/>
                <a:cs typeface="Arial" panose="020B0604020202020204" pitchFamily="34" charset="0"/>
              </a:rPr>
              <a:t>Institutions,</a:t>
            </a:r>
            <a:r>
              <a:rPr sz="2000" spc="-90" dirty="0">
                <a:solidFill>
                  <a:schemeClr val="tx1">
                    <a:lumMod val="95000"/>
                    <a:lumOff val="5000"/>
                  </a:schemeClr>
                </a:solidFill>
                <a:latin typeface="Arial" panose="020B0604020202020204" pitchFamily="34" charset="0"/>
                <a:cs typeface="Arial" panose="020B0604020202020204" pitchFamily="34" charset="0"/>
              </a:rPr>
              <a:t> </a:t>
            </a:r>
            <a:r>
              <a:rPr sz="2000" i="1" dirty="0">
                <a:solidFill>
                  <a:schemeClr val="tx1">
                    <a:lumMod val="95000"/>
                    <a:lumOff val="5000"/>
                  </a:schemeClr>
                </a:solidFill>
                <a:latin typeface="Arial" panose="020B0604020202020204" pitchFamily="34" charset="0"/>
                <a:cs typeface="Arial" panose="020B0604020202020204" pitchFamily="34" charset="0"/>
              </a:rPr>
              <a:t>all</a:t>
            </a:r>
            <a:r>
              <a:rPr sz="2000" spc="-60" dirty="0">
                <a:solidFill>
                  <a:schemeClr val="tx1">
                    <a:lumMod val="95000"/>
                    <a:lumOff val="5000"/>
                  </a:schemeClr>
                </a:solidFill>
                <a:latin typeface="Arial" panose="020B0604020202020204" pitchFamily="34" charset="0"/>
                <a:cs typeface="Arial" panose="020B0604020202020204" pitchFamily="34" charset="0"/>
              </a:rPr>
              <a:t> </a:t>
            </a:r>
            <a:r>
              <a:rPr sz="2000" i="1" dirty="0">
                <a:solidFill>
                  <a:schemeClr val="tx1">
                    <a:lumMod val="95000"/>
                    <a:lumOff val="5000"/>
                  </a:schemeClr>
                </a:solidFill>
                <a:latin typeface="Arial" panose="020B0604020202020204" pitchFamily="34" charset="0"/>
                <a:cs typeface="Arial" panose="020B0604020202020204" pitchFamily="34" charset="0"/>
              </a:rPr>
              <a:t>of</a:t>
            </a:r>
            <a:r>
              <a:rPr sz="2000" spc="-40" dirty="0">
                <a:solidFill>
                  <a:schemeClr val="tx1">
                    <a:lumMod val="95000"/>
                    <a:lumOff val="5000"/>
                  </a:schemeClr>
                </a:solidFill>
                <a:latin typeface="Arial" panose="020B0604020202020204" pitchFamily="34" charset="0"/>
                <a:cs typeface="Arial" panose="020B0604020202020204" pitchFamily="34" charset="0"/>
              </a:rPr>
              <a:t> </a:t>
            </a:r>
            <a:r>
              <a:rPr sz="2000" i="1" dirty="0">
                <a:solidFill>
                  <a:schemeClr val="tx1">
                    <a:lumMod val="95000"/>
                    <a:lumOff val="5000"/>
                  </a:schemeClr>
                </a:solidFill>
                <a:latin typeface="Arial" panose="020B0604020202020204" pitchFamily="34" charset="0"/>
                <a:cs typeface="Arial" panose="020B0604020202020204" pitchFamily="34" charset="0"/>
              </a:rPr>
              <a:t>which</a:t>
            </a:r>
            <a:r>
              <a:rPr sz="2000" spc="-40" dirty="0">
                <a:solidFill>
                  <a:schemeClr val="tx1">
                    <a:lumMod val="95000"/>
                    <a:lumOff val="5000"/>
                  </a:schemeClr>
                </a:solidFill>
                <a:latin typeface="Arial" panose="020B0604020202020204" pitchFamily="34" charset="0"/>
                <a:cs typeface="Arial" panose="020B0604020202020204" pitchFamily="34" charset="0"/>
              </a:rPr>
              <a:t> </a:t>
            </a:r>
            <a:r>
              <a:rPr sz="2000" i="1" dirty="0">
                <a:solidFill>
                  <a:schemeClr val="tx1">
                    <a:lumMod val="95000"/>
                    <a:lumOff val="5000"/>
                  </a:schemeClr>
                </a:solidFill>
                <a:latin typeface="Arial" panose="020B0604020202020204" pitchFamily="34" charset="0"/>
                <a:cs typeface="Arial" panose="020B0604020202020204" pitchFamily="34" charset="0"/>
              </a:rPr>
              <a:t>are</a:t>
            </a:r>
            <a:r>
              <a:rPr sz="2000" spc="-45" dirty="0">
                <a:solidFill>
                  <a:schemeClr val="tx1">
                    <a:lumMod val="95000"/>
                    <a:lumOff val="5000"/>
                  </a:schemeClr>
                </a:solidFill>
                <a:latin typeface="Arial" panose="020B0604020202020204" pitchFamily="34" charset="0"/>
                <a:cs typeface="Arial" panose="020B0604020202020204" pitchFamily="34" charset="0"/>
              </a:rPr>
              <a:t> </a:t>
            </a:r>
            <a:r>
              <a:rPr sz="2000" i="1" dirty="0">
                <a:solidFill>
                  <a:schemeClr val="tx1">
                    <a:lumMod val="95000"/>
                    <a:lumOff val="5000"/>
                  </a:schemeClr>
                </a:solidFill>
                <a:latin typeface="Arial" panose="020B0604020202020204" pitchFamily="34" charset="0"/>
                <a:cs typeface="Arial" panose="020B0604020202020204" pitchFamily="34" charset="0"/>
              </a:rPr>
              <a:t>corporate</a:t>
            </a:r>
            <a:r>
              <a:rPr sz="2000" spc="-60" dirty="0">
                <a:solidFill>
                  <a:schemeClr val="tx1">
                    <a:lumMod val="95000"/>
                    <a:lumOff val="5000"/>
                  </a:schemeClr>
                </a:solidFill>
                <a:latin typeface="Arial" panose="020B0604020202020204" pitchFamily="34" charset="0"/>
                <a:cs typeface="Arial" panose="020B0604020202020204" pitchFamily="34" charset="0"/>
              </a:rPr>
              <a:t> </a:t>
            </a:r>
            <a:r>
              <a:rPr sz="2000" spc="-10" dirty="0">
                <a:solidFill>
                  <a:schemeClr val="tx1">
                    <a:lumMod val="95000"/>
                    <a:lumOff val="5000"/>
                  </a:schemeClr>
                </a:solidFill>
                <a:latin typeface="Arial" panose="020B0604020202020204" pitchFamily="34" charset="0"/>
                <a:cs typeface="Arial" panose="020B0604020202020204" pitchFamily="34" charset="0"/>
              </a:rPr>
              <a:t>entities.</a:t>
            </a:r>
          </a:p>
          <a:p>
            <a:pPr>
              <a:spcBef>
                <a:spcPts val="120"/>
              </a:spcBef>
              <a:buClr>
                <a:srgbClr val="FFFFFF"/>
              </a:buClr>
              <a:buFont typeface="Wingdings"/>
              <a:buChar char=""/>
            </a:pPr>
            <a:endParaRPr sz="2000" spc="-10" dirty="0">
              <a:solidFill>
                <a:schemeClr val="tx1">
                  <a:lumMod val="95000"/>
                  <a:lumOff val="5000"/>
                </a:schemeClr>
              </a:solidFill>
              <a:latin typeface="Arial" panose="020B0604020202020204" pitchFamily="34" charset="0"/>
              <a:cs typeface="Arial" panose="020B0604020202020204" pitchFamily="34" charset="0"/>
            </a:endParaRPr>
          </a:p>
          <a:p>
            <a:pPr marL="12700" marR="113030" indent="0">
              <a:spcBef>
                <a:spcPts val="5"/>
              </a:spcBef>
              <a:buNone/>
              <a:tabLst>
                <a:tab pos="469900" algn="l"/>
              </a:tabLst>
            </a:pPr>
            <a:r>
              <a:rPr sz="2000" dirty="0">
                <a:solidFill>
                  <a:schemeClr val="tx1">
                    <a:lumMod val="95000"/>
                    <a:lumOff val="5000"/>
                  </a:schemeClr>
                </a:solidFill>
                <a:latin typeface="Arial" panose="020B0604020202020204" pitchFamily="34" charset="0"/>
                <a:cs typeface="Arial" panose="020B0604020202020204" pitchFamily="34" charset="0"/>
              </a:rPr>
              <a:t>This</a:t>
            </a:r>
            <a:r>
              <a:rPr sz="2000" spc="-40" dirty="0">
                <a:solidFill>
                  <a:schemeClr val="tx1">
                    <a:lumMod val="95000"/>
                    <a:lumOff val="5000"/>
                  </a:schemeClr>
                </a:solidFill>
                <a:latin typeface="Arial" panose="020B0604020202020204" pitchFamily="34" charset="0"/>
                <a:cs typeface="Arial" panose="020B0604020202020204" pitchFamily="34" charset="0"/>
              </a:rPr>
              <a:t> </a:t>
            </a:r>
            <a:r>
              <a:rPr sz="2000" dirty="0">
                <a:solidFill>
                  <a:schemeClr val="tx1">
                    <a:lumMod val="95000"/>
                    <a:lumOff val="5000"/>
                  </a:schemeClr>
                </a:solidFill>
                <a:latin typeface="Arial" panose="020B0604020202020204" pitchFamily="34" charset="0"/>
                <a:cs typeface="Arial" panose="020B0604020202020204" pitchFamily="34" charset="0"/>
              </a:rPr>
              <a:t>initiative</a:t>
            </a:r>
            <a:r>
              <a:rPr sz="2000" spc="-85" dirty="0">
                <a:solidFill>
                  <a:schemeClr val="tx1">
                    <a:lumMod val="95000"/>
                    <a:lumOff val="5000"/>
                  </a:schemeClr>
                </a:solidFill>
                <a:latin typeface="Arial" panose="020B0604020202020204" pitchFamily="34" charset="0"/>
                <a:cs typeface="Arial" panose="020B0604020202020204" pitchFamily="34" charset="0"/>
              </a:rPr>
              <a:t> </a:t>
            </a:r>
            <a:r>
              <a:rPr sz="2000" dirty="0">
                <a:solidFill>
                  <a:schemeClr val="tx1">
                    <a:lumMod val="95000"/>
                    <a:lumOff val="5000"/>
                  </a:schemeClr>
                </a:solidFill>
                <a:latin typeface="Arial" panose="020B0604020202020204" pitchFamily="34" charset="0"/>
                <a:cs typeface="Arial" panose="020B0604020202020204" pitchFamily="34" charset="0"/>
              </a:rPr>
              <a:t>by</a:t>
            </a:r>
            <a:r>
              <a:rPr sz="2000" spc="-25" dirty="0">
                <a:solidFill>
                  <a:schemeClr val="tx1">
                    <a:lumMod val="95000"/>
                    <a:lumOff val="5000"/>
                  </a:schemeClr>
                </a:solidFill>
                <a:latin typeface="Arial" panose="020B0604020202020204" pitchFamily="34" charset="0"/>
                <a:cs typeface="Arial" panose="020B0604020202020204" pitchFamily="34" charset="0"/>
              </a:rPr>
              <a:t> </a:t>
            </a:r>
            <a:r>
              <a:rPr sz="2000" dirty="0">
                <a:solidFill>
                  <a:schemeClr val="tx1">
                    <a:lumMod val="95000"/>
                    <a:lumOff val="5000"/>
                  </a:schemeClr>
                </a:solidFill>
                <a:latin typeface="Arial" panose="020B0604020202020204" pitchFamily="34" charset="0"/>
                <a:cs typeface="Arial" panose="020B0604020202020204" pitchFamily="34" charset="0"/>
              </a:rPr>
              <a:t>CII</a:t>
            </a:r>
            <a:r>
              <a:rPr sz="2000" spc="-35" dirty="0">
                <a:solidFill>
                  <a:schemeClr val="tx1">
                    <a:lumMod val="95000"/>
                    <a:lumOff val="5000"/>
                  </a:schemeClr>
                </a:solidFill>
                <a:latin typeface="Arial" panose="020B0604020202020204" pitchFamily="34" charset="0"/>
                <a:cs typeface="Arial" panose="020B0604020202020204" pitchFamily="34" charset="0"/>
              </a:rPr>
              <a:t> </a:t>
            </a:r>
            <a:r>
              <a:rPr sz="2000" dirty="0">
                <a:solidFill>
                  <a:schemeClr val="tx1">
                    <a:lumMod val="95000"/>
                    <a:lumOff val="5000"/>
                  </a:schemeClr>
                </a:solidFill>
                <a:latin typeface="Arial" panose="020B0604020202020204" pitchFamily="34" charset="0"/>
                <a:cs typeface="Arial" panose="020B0604020202020204" pitchFamily="34" charset="0"/>
              </a:rPr>
              <a:t>flowed</a:t>
            </a:r>
            <a:r>
              <a:rPr sz="2000" spc="-40" dirty="0">
                <a:solidFill>
                  <a:schemeClr val="tx1">
                    <a:lumMod val="95000"/>
                    <a:lumOff val="5000"/>
                  </a:schemeClr>
                </a:solidFill>
                <a:latin typeface="Arial" panose="020B0604020202020204" pitchFamily="34" charset="0"/>
                <a:cs typeface="Arial" panose="020B0604020202020204" pitchFamily="34" charset="0"/>
              </a:rPr>
              <a:t> </a:t>
            </a:r>
            <a:r>
              <a:rPr sz="2000" dirty="0">
                <a:solidFill>
                  <a:schemeClr val="tx1">
                    <a:lumMod val="95000"/>
                    <a:lumOff val="5000"/>
                  </a:schemeClr>
                </a:solidFill>
                <a:latin typeface="Arial" panose="020B0604020202020204" pitchFamily="34" charset="0"/>
                <a:cs typeface="Arial" panose="020B0604020202020204" pitchFamily="34" charset="0"/>
              </a:rPr>
              <a:t>from</a:t>
            </a:r>
            <a:r>
              <a:rPr sz="2000" spc="-45" dirty="0">
                <a:solidFill>
                  <a:schemeClr val="tx1">
                    <a:lumMod val="95000"/>
                    <a:lumOff val="5000"/>
                  </a:schemeClr>
                </a:solidFill>
                <a:latin typeface="Arial" panose="020B0604020202020204" pitchFamily="34" charset="0"/>
                <a:cs typeface="Arial" panose="020B0604020202020204" pitchFamily="34" charset="0"/>
              </a:rPr>
              <a:t> </a:t>
            </a:r>
            <a:r>
              <a:rPr sz="2000" dirty="0">
                <a:solidFill>
                  <a:schemeClr val="tx1">
                    <a:lumMod val="95000"/>
                    <a:lumOff val="5000"/>
                  </a:schemeClr>
                </a:solidFill>
                <a:latin typeface="Arial" panose="020B0604020202020204" pitchFamily="34" charset="0"/>
                <a:cs typeface="Arial" panose="020B0604020202020204" pitchFamily="34" charset="0"/>
              </a:rPr>
              <a:t>public</a:t>
            </a:r>
            <a:r>
              <a:rPr sz="2000" spc="-50" dirty="0">
                <a:solidFill>
                  <a:schemeClr val="tx1">
                    <a:lumMod val="95000"/>
                    <a:lumOff val="5000"/>
                  </a:schemeClr>
                </a:solidFill>
                <a:latin typeface="Arial" panose="020B0604020202020204" pitchFamily="34" charset="0"/>
                <a:cs typeface="Arial" panose="020B0604020202020204" pitchFamily="34" charset="0"/>
              </a:rPr>
              <a:t> </a:t>
            </a:r>
            <a:r>
              <a:rPr sz="2000" dirty="0">
                <a:solidFill>
                  <a:schemeClr val="tx1">
                    <a:lumMod val="95000"/>
                    <a:lumOff val="5000"/>
                  </a:schemeClr>
                </a:solidFill>
                <a:latin typeface="Arial" panose="020B0604020202020204" pitchFamily="34" charset="0"/>
                <a:cs typeface="Arial" panose="020B0604020202020204" pitchFamily="34" charset="0"/>
              </a:rPr>
              <a:t>concerns</a:t>
            </a:r>
            <a:r>
              <a:rPr sz="2000" spc="-40" dirty="0">
                <a:solidFill>
                  <a:schemeClr val="tx1">
                    <a:lumMod val="95000"/>
                    <a:lumOff val="5000"/>
                  </a:schemeClr>
                </a:solidFill>
                <a:latin typeface="Arial" panose="020B0604020202020204" pitchFamily="34" charset="0"/>
                <a:cs typeface="Arial" panose="020B0604020202020204" pitchFamily="34" charset="0"/>
              </a:rPr>
              <a:t> </a:t>
            </a:r>
            <a:r>
              <a:rPr sz="2000" spc="-20" dirty="0">
                <a:solidFill>
                  <a:schemeClr val="tx1">
                    <a:lumMod val="95000"/>
                    <a:lumOff val="5000"/>
                  </a:schemeClr>
                </a:solidFill>
                <a:latin typeface="Arial" panose="020B0604020202020204" pitchFamily="34" charset="0"/>
                <a:cs typeface="Arial" panose="020B0604020202020204" pitchFamily="34" charset="0"/>
              </a:rPr>
              <a:t>regarding</a:t>
            </a:r>
            <a:r>
              <a:rPr sz="2000" spc="-45" dirty="0">
                <a:solidFill>
                  <a:schemeClr val="tx1">
                    <a:lumMod val="95000"/>
                    <a:lumOff val="5000"/>
                  </a:schemeClr>
                </a:solidFill>
                <a:latin typeface="Arial" panose="020B0604020202020204" pitchFamily="34" charset="0"/>
                <a:cs typeface="Arial" panose="020B0604020202020204" pitchFamily="34" charset="0"/>
              </a:rPr>
              <a:t> </a:t>
            </a:r>
            <a:r>
              <a:rPr sz="2000" spc="-25" dirty="0">
                <a:solidFill>
                  <a:schemeClr val="tx1">
                    <a:lumMod val="95000"/>
                    <a:lumOff val="5000"/>
                  </a:schemeClr>
                </a:solidFill>
                <a:latin typeface="Arial" panose="020B0604020202020204" pitchFamily="34" charset="0"/>
                <a:cs typeface="Arial" panose="020B0604020202020204" pitchFamily="34" charset="0"/>
              </a:rPr>
              <a:t>the </a:t>
            </a:r>
            <a:r>
              <a:rPr sz="2000" spc="-10" dirty="0">
                <a:solidFill>
                  <a:schemeClr val="tx1">
                    <a:lumMod val="95000"/>
                    <a:lumOff val="5000"/>
                  </a:schemeClr>
                </a:solidFill>
                <a:latin typeface="Arial" panose="020B0604020202020204" pitchFamily="34" charset="0"/>
                <a:cs typeface="Arial" panose="020B0604020202020204" pitchFamily="34" charset="0"/>
              </a:rPr>
              <a:t>protection</a:t>
            </a:r>
            <a:r>
              <a:rPr sz="2000" spc="-70" dirty="0">
                <a:solidFill>
                  <a:schemeClr val="tx1">
                    <a:lumMod val="95000"/>
                    <a:lumOff val="5000"/>
                  </a:schemeClr>
                </a:solidFill>
                <a:latin typeface="Arial" panose="020B0604020202020204" pitchFamily="34" charset="0"/>
                <a:cs typeface="Arial" panose="020B0604020202020204" pitchFamily="34" charset="0"/>
              </a:rPr>
              <a:t> </a:t>
            </a:r>
            <a:r>
              <a:rPr sz="2000" i="1" dirty="0">
                <a:solidFill>
                  <a:schemeClr val="tx1">
                    <a:lumMod val="95000"/>
                    <a:lumOff val="5000"/>
                  </a:schemeClr>
                </a:solidFill>
                <a:latin typeface="Arial" panose="020B0604020202020204" pitchFamily="34" charset="0"/>
                <a:cs typeface="Arial" panose="020B0604020202020204" pitchFamily="34" charset="0"/>
              </a:rPr>
              <a:t>of</a:t>
            </a:r>
            <a:r>
              <a:rPr sz="2000" spc="-20" dirty="0">
                <a:solidFill>
                  <a:schemeClr val="tx1">
                    <a:lumMod val="95000"/>
                    <a:lumOff val="5000"/>
                  </a:schemeClr>
                </a:solidFill>
                <a:latin typeface="Arial" panose="020B0604020202020204" pitchFamily="34" charset="0"/>
                <a:cs typeface="Arial" panose="020B0604020202020204" pitchFamily="34" charset="0"/>
              </a:rPr>
              <a:t> </a:t>
            </a:r>
            <a:r>
              <a:rPr sz="2000" i="1" dirty="0">
                <a:solidFill>
                  <a:schemeClr val="tx1">
                    <a:lumMod val="95000"/>
                    <a:lumOff val="5000"/>
                  </a:schemeClr>
                </a:solidFill>
                <a:latin typeface="Arial" panose="020B0604020202020204" pitchFamily="34" charset="0"/>
                <a:cs typeface="Arial" panose="020B0604020202020204" pitchFamily="34" charset="0"/>
              </a:rPr>
              <a:t>investor</a:t>
            </a:r>
            <a:r>
              <a:rPr sz="2000" spc="-55" dirty="0">
                <a:solidFill>
                  <a:schemeClr val="tx1">
                    <a:lumMod val="95000"/>
                    <a:lumOff val="5000"/>
                  </a:schemeClr>
                </a:solidFill>
                <a:latin typeface="Arial" panose="020B0604020202020204" pitchFamily="34" charset="0"/>
                <a:cs typeface="Arial" panose="020B0604020202020204" pitchFamily="34" charset="0"/>
              </a:rPr>
              <a:t> </a:t>
            </a:r>
            <a:r>
              <a:rPr sz="2000" i="1" dirty="0">
                <a:solidFill>
                  <a:schemeClr val="tx1">
                    <a:lumMod val="95000"/>
                    <a:lumOff val="5000"/>
                  </a:schemeClr>
                </a:solidFill>
                <a:latin typeface="Arial" panose="020B0604020202020204" pitchFamily="34" charset="0"/>
                <a:cs typeface="Arial" panose="020B0604020202020204" pitchFamily="34" charset="0"/>
              </a:rPr>
              <a:t>interest,</a:t>
            </a:r>
            <a:r>
              <a:rPr sz="2000" spc="-50" dirty="0">
                <a:solidFill>
                  <a:schemeClr val="tx1">
                    <a:lumMod val="95000"/>
                    <a:lumOff val="5000"/>
                  </a:schemeClr>
                </a:solidFill>
                <a:latin typeface="Arial" panose="020B0604020202020204" pitchFamily="34" charset="0"/>
                <a:cs typeface="Arial" panose="020B0604020202020204" pitchFamily="34" charset="0"/>
              </a:rPr>
              <a:t> </a:t>
            </a:r>
            <a:r>
              <a:rPr sz="2000" i="1" dirty="0">
                <a:solidFill>
                  <a:schemeClr val="tx1">
                    <a:lumMod val="95000"/>
                    <a:lumOff val="5000"/>
                  </a:schemeClr>
                </a:solidFill>
                <a:latin typeface="Arial" panose="020B0604020202020204" pitchFamily="34" charset="0"/>
                <a:cs typeface="Arial" panose="020B0604020202020204" pitchFamily="34" charset="0"/>
              </a:rPr>
              <a:t>especially</a:t>
            </a:r>
            <a:r>
              <a:rPr sz="2000" spc="-65" dirty="0">
                <a:solidFill>
                  <a:schemeClr val="tx1">
                    <a:lumMod val="95000"/>
                    <a:lumOff val="5000"/>
                  </a:schemeClr>
                </a:solidFill>
                <a:latin typeface="Arial" panose="020B0604020202020204" pitchFamily="34" charset="0"/>
                <a:cs typeface="Arial" panose="020B0604020202020204" pitchFamily="34" charset="0"/>
              </a:rPr>
              <a:t> </a:t>
            </a:r>
            <a:r>
              <a:rPr sz="2000" i="1" dirty="0">
                <a:solidFill>
                  <a:schemeClr val="tx1">
                    <a:lumMod val="95000"/>
                    <a:lumOff val="5000"/>
                  </a:schemeClr>
                </a:solidFill>
                <a:latin typeface="Arial" panose="020B0604020202020204" pitchFamily="34" charset="0"/>
                <a:cs typeface="Arial" panose="020B0604020202020204" pitchFamily="34" charset="0"/>
              </a:rPr>
              <a:t>the</a:t>
            </a:r>
            <a:r>
              <a:rPr sz="2000" spc="-30" dirty="0">
                <a:solidFill>
                  <a:schemeClr val="tx1">
                    <a:lumMod val="95000"/>
                    <a:lumOff val="5000"/>
                  </a:schemeClr>
                </a:solidFill>
                <a:latin typeface="Arial" panose="020B0604020202020204" pitchFamily="34" charset="0"/>
                <a:cs typeface="Arial" panose="020B0604020202020204" pitchFamily="34" charset="0"/>
              </a:rPr>
              <a:t> </a:t>
            </a:r>
            <a:r>
              <a:rPr sz="2000" i="1" dirty="0">
                <a:solidFill>
                  <a:schemeClr val="tx1">
                    <a:lumMod val="95000"/>
                    <a:lumOff val="5000"/>
                  </a:schemeClr>
                </a:solidFill>
                <a:latin typeface="Arial" panose="020B0604020202020204" pitchFamily="34" charset="0"/>
                <a:cs typeface="Arial" panose="020B0604020202020204" pitchFamily="34" charset="0"/>
              </a:rPr>
              <a:t>small</a:t>
            </a:r>
            <a:r>
              <a:rPr sz="2000" spc="-30" dirty="0">
                <a:solidFill>
                  <a:schemeClr val="tx1">
                    <a:lumMod val="95000"/>
                    <a:lumOff val="5000"/>
                  </a:schemeClr>
                </a:solidFill>
                <a:latin typeface="Arial" panose="020B0604020202020204" pitchFamily="34" charset="0"/>
                <a:cs typeface="Arial" panose="020B0604020202020204" pitchFamily="34" charset="0"/>
              </a:rPr>
              <a:t> </a:t>
            </a:r>
            <a:r>
              <a:rPr sz="2000" spc="-25" dirty="0">
                <a:solidFill>
                  <a:schemeClr val="tx1">
                    <a:lumMod val="95000"/>
                    <a:lumOff val="5000"/>
                  </a:schemeClr>
                </a:solidFill>
                <a:latin typeface="Arial" panose="020B0604020202020204" pitchFamily="34" charset="0"/>
                <a:cs typeface="Arial" panose="020B0604020202020204" pitchFamily="34" charset="0"/>
              </a:rPr>
              <a:t>investor,</a:t>
            </a:r>
            <a:r>
              <a:rPr sz="2000" spc="-45" dirty="0">
                <a:solidFill>
                  <a:schemeClr val="tx1">
                    <a:lumMod val="95000"/>
                    <a:lumOff val="5000"/>
                  </a:schemeClr>
                </a:solidFill>
                <a:latin typeface="Arial" panose="020B0604020202020204" pitchFamily="34" charset="0"/>
                <a:cs typeface="Arial" panose="020B0604020202020204" pitchFamily="34" charset="0"/>
              </a:rPr>
              <a:t> </a:t>
            </a:r>
            <a:r>
              <a:rPr sz="2000" spc="-25" dirty="0">
                <a:solidFill>
                  <a:schemeClr val="tx1">
                    <a:lumMod val="95000"/>
                    <a:lumOff val="5000"/>
                  </a:schemeClr>
                </a:solidFill>
                <a:latin typeface="Arial" panose="020B0604020202020204" pitchFamily="34" charset="0"/>
                <a:cs typeface="Arial" panose="020B0604020202020204" pitchFamily="34" charset="0"/>
              </a:rPr>
              <a:t>the </a:t>
            </a:r>
            <a:r>
              <a:rPr sz="2000" i="1" dirty="0">
                <a:solidFill>
                  <a:schemeClr val="tx1">
                    <a:lumMod val="95000"/>
                    <a:lumOff val="5000"/>
                  </a:schemeClr>
                </a:solidFill>
                <a:latin typeface="Arial" panose="020B0604020202020204" pitchFamily="34" charset="0"/>
                <a:cs typeface="Arial" panose="020B0604020202020204" pitchFamily="34" charset="0"/>
              </a:rPr>
              <a:t>promotion</a:t>
            </a:r>
            <a:r>
              <a:rPr sz="2000" spc="-55" dirty="0">
                <a:solidFill>
                  <a:schemeClr val="tx1">
                    <a:lumMod val="95000"/>
                    <a:lumOff val="5000"/>
                  </a:schemeClr>
                </a:solidFill>
                <a:latin typeface="Arial" panose="020B0604020202020204" pitchFamily="34" charset="0"/>
                <a:cs typeface="Arial" panose="020B0604020202020204" pitchFamily="34" charset="0"/>
              </a:rPr>
              <a:t> </a:t>
            </a:r>
            <a:r>
              <a:rPr sz="2000" i="1" dirty="0">
                <a:solidFill>
                  <a:schemeClr val="tx1">
                    <a:lumMod val="95000"/>
                    <a:lumOff val="5000"/>
                  </a:schemeClr>
                </a:solidFill>
                <a:latin typeface="Arial" panose="020B0604020202020204" pitchFamily="34" charset="0"/>
                <a:cs typeface="Arial" panose="020B0604020202020204" pitchFamily="34" charset="0"/>
              </a:rPr>
              <a:t>of</a:t>
            </a:r>
            <a:r>
              <a:rPr sz="2000" spc="-40" dirty="0">
                <a:solidFill>
                  <a:schemeClr val="tx1">
                    <a:lumMod val="95000"/>
                    <a:lumOff val="5000"/>
                  </a:schemeClr>
                </a:solidFill>
                <a:latin typeface="Arial" panose="020B0604020202020204" pitchFamily="34" charset="0"/>
                <a:cs typeface="Arial" panose="020B0604020202020204" pitchFamily="34" charset="0"/>
              </a:rPr>
              <a:t> </a:t>
            </a:r>
            <a:r>
              <a:rPr sz="2000" spc="-10" dirty="0">
                <a:solidFill>
                  <a:schemeClr val="tx1">
                    <a:lumMod val="95000"/>
                    <a:lumOff val="5000"/>
                  </a:schemeClr>
                </a:solidFill>
                <a:latin typeface="Arial" panose="020B0604020202020204" pitchFamily="34" charset="0"/>
                <a:cs typeface="Arial" panose="020B0604020202020204" pitchFamily="34" charset="0"/>
              </a:rPr>
              <a:t>transparency</a:t>
            </a:r>
            <a:r>
              <a:rPr sz="2000" spc="-50" dirty="0">
                <a:solidFill>
                  <a:schemeClr val="tx1">
                    <a:lumMod val="95000"/>
                    <a:lumOff val="5000"/>
                  </a:schemeClr>
                </a:solidFill>
                <a:latin typeface="Arial" panose="020B0604020202020204" pitchFamily="34" charset="0"/>
                <a:cs typeface="Arial" panose="020B0604020202020204" pitchFamily="34" charset="0"/>
              </a:rPr>
              <a:t> </a:t>
            </a:r>
            <a:r>
              <a:rPr sz="2000" i="1" dirty="0">
                <a:solidFill>
                  <a:schemeClr val="tx1">
                    <a:lumMod val="95000"/>
                    <a:lumOff val="5000"/>
                  </a:schemeClr>
                </a:solidFill>
                <a:latin typeface="Arial" panose="020B0604020202020204" pitchFamily="34" charset="0"/>
                <a:cs typeface="Arial" panose="020B0604020202020204" pitchFamily="34" charset="0"/>
              </a:rPr>
              <a:t>within</a:t>
            </a:r>
            <a:r>
              <a:rPr sz="2000" spc="-55" dirty="0">
                <a:solidFill>
                  <a:schemeClr val="tx1">
                    <a:lumMod val="95000"/>
                    <a:lumOff val="5000"/>
                  </a:schemeClr>
                </a:solidFill>
                <a:latin typeface="Arial" panose="020B0604020202020204" pitchFamily="34" charset="0"/>
                <a:cs typeface="Arial" panose="020B0604020202020204" pitchFamily="34" charset="0"/>
              </a:rPr>
              <a:t> </a:t>
            </a:r>
            <a:r>
              <a:rPr sz="2000" i="1" dirty="0">
                <a:solidFill>
                  <a:schemeClr val="tx1">
                    <a:lumMod val="95000"/>
                    <a:lumOff val="5000"/>
                  </a:schemeClr>
                </a:solidFill>
                <a:latin typeface="Arial" panose="020B0604020202020204" pitchFamily="34" charset="0"/>
                <a:cs typeface="Arial" panose="020B0604020202020204" pitchFamily="34" charset="0"/>
              </a:rPr>
              <a:t>business</a:t>
            </a:r>
            <a:r>
              <a:rPr sz="2000" spc="-40" dirty="0">
                <a:solidFill>
                  <a:schemeClr val="tx1">
                    <a:lumMod val="95000"/>
                    <a:lumOff val="5000"/>
                  </a:schemeClr>
                </a:solidFill>
                <a:latin typeface="Arial" panose="020B0604020202020204" pitchFamily="34" charset="0"/>
                <a:cs typeface="Arial" panose="020B0604020202020204" pitchFamily="34" charset="0"/>
              </a:rPr>
              <a:t> </a:t>
            </a:r>
            <a:r>
              <a:rPr sz="2000" i="1" dirty="0">
                <a:solidFill>
                  <a:schemeClr val="tx1">
                    <a:lumMod val="95000"/>
                    <a:lumOff val="5000"/>
                  </a:schemeClr>
                </a:solidFill>
                <a:latin typeface="Arial" panose="020B0604020202020204" pitchFamily="34" charset="0"/>
                <a:cs typeface="Arial" panose="020B0604020202020204" pitchFamily="34" charset="0"/>
              </a:rPr>
              <a:t>and</a:t>
            </a:r>
            <a:r>
              <a:rPr sz="2000" spc="-35" dirty="0">
                <a:solidFill>
                  <a:schemeClr val="tx1">
                    <a:lumMod val="95000"/>
                    <a:lumOff val="5000"/>
                  </a:schemeClr>
                </a:solidFill>
                <a:latin typeface="Arial" panose="020B0604020202020204" pitchFamily="34" charset="0"/>
                <a:cs typeface="Arial" panose="020B0604020202020204" pitchFamily="34" charset="0"/>
              </a:rPr>
              <a:t> </a:t>
            </a:r>
            <a:r>
              <a:rPr sz="2000" spc="-10" dirty="0">
                <a:solidFill>
                  <a:schemeClr val="tx1">
                    <a:lumMod val="95000"/>
                    <a:lumOff val="5000"/>
                  </a:schemeClr>
                </a:solidFill>
                <a:latin typeface="Arial" panose="020B0604020202020204" pitchFamily="34" charset="0"/>
                <a:cs typeface="Arial" panose="020B0604020202020204" pitchFamily="34" charset="0"/>
              </a:rPr>
              <a:t>industry</a:t>
            </a:r>
          </a:p>
        </p:txBody>
      </p:sp>
      <p:sp>
        <p:nvSpPr>
          <p:cNvPr id="4" name="object 4">
            <a:extLst>
              <a:ext uri="{FF2B5EF4-FFF2-40B4-BE49-F238E27FC236}">
                <a16:creationId xmlns:a16="http://schemas.microsoft.com/office/drawing/2014/main" id="{56A61103-4684-590D-B6BF-709C13CD678D}"/>
              </a:ext>
            </a:extLst>
          </p:cNvPr>
          <p:cNvSpPr txBox="1">
            <a:spLocks noGrp="1"/>
          </p:cNvSpPr>
          <p:nvPr>
            <p:ph type="sldNum" sz="quarter" idx="12"/>
          </p:nvPr>
        </p:nvSpPr>
        <p:spPr>
          <a:prstGeom prst="rect">
            <a:avLst/>
          </a:prstGeom>
        </p:spPr>
        <p:txBody>
          <a:bodyPr vert="horz" wrap="square" lIns="0" tIns="0" rIns="0" bIns="0" rtlCol="0">
            <a:spAutoFit/>
          </a:bodyPr>
          <a:lstStyle/>
          <a:p>
            <a:pPr marL="38100">
              <a:lnSpc>
                <a:spcPts val="1230"/>
              </a:lnSpc>
            </a:pPr>
            <a:fld id="{81D60167-4931-47E6-BA6A-407CBD079E47}" type="slidenum">
              <a:rPr kern="0" spc="-25" dirty="0"/>
              <a:pPr marL="38100">
                <a:lnSpc>
                  <a:spcPts val="1230"/>
                </a:lnSpc>
              </a:pPr>
              <a:t>54</a:t>
            </a:fld>
            <a:endParaRPr kern="0" spc="-25" dirty="0"/>
          </a:p>
        </p:txBody>
      </p:sp>
    </p:spTree>
    <p:extLst>
      <p:ext uri="{BB962C8B-B14F-4D97-AF65-F5344CB8AC3E}">
        <p14:creationId xmlns:p14="http://schemas.microsoft.com/office/powerpoint/2010/main" val="76529278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45FD76-4862-A774-8C7A-7DDD323C9775}"/>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B8EDB333-3702-58F1-05C9-98D2D22CDAE6}"/>
              </a:ext>
            </a:extLst>
          </p:cNvPr>
          <p:cNvSpPr txBox="1">
            <a:spLocks noGrp="1"/>
          </p:cNvSpPr>
          <p:nvPr>
            <p:ph type="title"/>
          </p:nvPr>
        </p:nvSpPr>
        <p:spPr>
          <a:xfrm>
            <a:off x="1602740" y="965311"/>
            <a:ext cx="7587615" cy="543547"/>
          </a:xfrm>
          <a:prstGeom prst="rect">
            <a:avLst/>
          </a:prstGeom>
        </p:spPr>
        <p:txBody>
          <a:bodyPr vert="horz" wrap="square" lIns="0" tIns="12065" rIns="0" bIns="0" rtlCol="0">
            <a:spAutoFit/>
          </a:bodyPr>
          <a:lstStyle/>
          <a:p>
            <a:pPr marL="12700">
              <a:lnSpc>
                <a:spcPts val="4440"/>
              </a:lnSpc>
              <a:spcBef>
                <a:spcPts val="95"/>
              </a:spcBef>
            </a:pPr>
            <a:r>
              <a:rPr sz="3600" b="1" u="sng" spc="-125" dirty="0">
                <a:solidFill>
                  <a:schemeClr val="tx1">
                    <a:lumMod val="95000"/>
                    <a:lumOff val="5000"/>
                  </a:schemeClr>
                </a:solidFill>
                <a:latin typeface="Times New Roman" panose="02020603050405020304" pitchFamily="18" charset="0"/>
                <a:cs typeface="Times New Roman" panose="02020603050405020304" pitchFamily="18" charset="0"/>
              </a:rPr>
              <a:t>Securities</a:t>
            </a:r>
            <a:r>
              <a:rPr sz="3600" b="1" u="sng" spc="-80" dirty="0">
                <a:solidFill>
                  <a:schemeClr val="tx1">
                    <a:lumMod val="95000"/>
                    <a:lumOff val="5000"/>
                  </a:schemeClr>
                </a:solidFill>
                <a:latin typeface="Times New Roman" panose="02020603050405020304" pitchFamily="18" charset="0"/>
                <a:cs typeface="Times New Roman" panose="02020603050405020304" pitchFamily="18" charset="0"/>
              </a:rPr>
              <a:t> </a:t>
            </a:r>
            <a:r>
              <a:rPr sz="3600" b="1" u="sng" spc="-130" dirty="0">
                <a:solidFill>
                  <a:schemeClr val="tx1">
                    <a:lumMod val="95000"/>
                    <a:lumOff val="5000"/>
                  </a:schemeClr>
                </a:solidFill>
                <a:latin typeface="Times New Roman" panose="02020603050405020304" pitchFamily="18" charset="0"/>
                <a:cs typeface="Times New Roman" panose="02020603050405020304" pitchFamily="18" charset="0"/>
              </a:rPr>
              <a:t>and</a:t>
            </a:r>
            <a:r>
              <a:rPr sz="3600" b="1" u="sng" spc="-65" dirty="0">
                <a:solidFill>
                  <a:schemeClr val="tx1">
                    <a:lumMod val="95000"/>
                    <a:lumOff val="5000"/>
                  </a:schemeClr>
                </a:solidFill>
                <a:latin typeface="Times New Roman" panose="02020603050405020304" pitchFamily="18" charset="0"/>
                <a:cs typeface="Times New Roman" panose="02020603050405020304" pitchFamily="18" charset="0"/>
              </a:rPr>
              <a:t> </a:t>
            </a:r>
            <a:r>
              <a:rPr sz="3600" b="1" u="sng" spc="-150" dirty="0">
                <a:solidFill>
                  <a:schemeClr val="tx1">
                    <a:lumMod val="95000"/>
                    <a:lumOff val="5000"/>
                  </a:schemeClr>
                </a:solidFill>
                <a:latin typeface="Times New Roman" panose="02020603050405020304" pitchFamily="18" charset="0"/>
                <a:cs typeface="Times New Roman" panose="02020603050405020304" pitchFamily="18" charset="0"/>
              </a:rPr>
              <a:t>Exchange</a:t>
            </a:r>
            <a:r>
              <a:rPr sz="3600" b="1" u="sng" spc="-70" dirty="0">
                <a:solidFill>
                  <a:schemeClr val="tx1">
                    <a:lumMod val="95000"/>
                    <a:lumOff val="5000"/>
                  </a:schemeClr>
                </a:solidFill>
                <a:latin typeface="Times New Roman" panose="02020603050405020304" pitchFamily="18" charset="0"/>
                <a:cs typeface="Times New Roman" panose="02020603050405020304" pitchFamily="18" charset="0"/>
              </a:rPr>
              <a:t> </a:t>
            </a:r>
            <a:r>
              <a:rPr sz="3600" b="1" u="sng" spc="-55" dirty="0">
                <a:solidFill>
                  <a:schemeClr val="tx1">
                    <a:lumMod val="95000"/>
                    <a:lumOff val="5000"/>
                  </a:schemeClr>
                </a:solidFill>
                <a:latin typeface="Times New Roman" panose="02020603050405020304" pitchFamily="18" charset="0"/>
                <a:cs typeface="Times New Roman" panose="02020603050405020304" pitchFamily="18" charset="0"/>
              </a:rPr>
              <a:t>Board</a:t>
            </a:r>
            <a:r>
              <a:rPr lang="en-IN" sz="3600" b="1" u="sng" spc="-55" dirty="0">
                <a:solidFill>
                  <a:schemeClr val="tx1">
                    <a:lumMod val="95000"/>
                    <a:lumOff val="5000"/>
                  </a:schemeClr>
                </a:solidFill>
                <a:latin typeface="Times New Roman" panose="02020603050405020304" pitchFamily="18" charset="0"/>
                <a:cs typeface="Times New Roman" panose="02020603050405020304" pitchFamily="18" charset="0"/>
              </a:rPr>
              <a:t> </a:t>
            </a:r>
            <a:r>
              <a:rPr sz="3600" b="1" u="sng" spc="-25" dirty="0">
                <a:solidFill>
                  <a:schemeClr val="tx1">
                    <a:lumMod val="95000"/>
                    <a:lumOff val="5000"/>
                  </a:schemeClr>
                </a:solidFill>
                <a:latin typeface="Times New Roman" panose="02020603050405020304" pitchFamily="18" charset="0"/>
                <a:cs typeface="Times New Roman" panose="02020603050405020304" pitchFamily="18" charset="0"/>
              </a:rPr>
              <a:t>of</a:t>
            </a:r>
            <a:r>
              <a:rPr lang="en-IN" sz="3600" b="1" u="sng" spc="-25" dirty="0">
                <a:solidFill>
                  <a:schemeClr val="tx1">
                    <a:lumMod val="95000"/>
                    <a:lumOff val="5000"/>
                  </a:schemeClr>
                </a:solidFill>
                <a:latin typeface="Times New Roman" panose="02020603050405020304" pitchFamily="18" charset="0"/>
                <a:cs typeface="Times New Roman" panose="02020603050405020304" pitchFamily="18" charset="0"/>
              </a:rPr>
              <a:t> </a:t>
            </a:r>
            <a:r>
              <a:rPr sz="3600" b="1" u="sng" spc="-10" dirty="0">
                <a:solidFill>
                  <a:schemeClr val="tx1">
                    <a:lumMod val="95000"/>
                    <a:lumOff val="5000"/>
                  </a:schemeClr>
                </a:solidFill>
                <a:latin typeface="Times New Roman" panose="02020603050405020304" pitchFamily="18" charset="0"/>
                <a:cs typeface="Times New Roman" panose="02020603050405020304" pitchFamily="18" charset="0"/>
              </a:rPr>
              <a:t>India</a:t>
            </a:r>
          </a:p>
        </p:txBody>
      </p:sp>
      <p:sp>
        <p:nvSpPr>
          <p:cNvPr id="4" name="object 4">
            <a:extLst>
              <a:ext uri="{FF2B5EF4-FFF2-40B4-BE49-F238E27FC236}">
                <a16:creationId xmlns:a16="http://schemas.microsoft.com/office/drawing/2014/main" id="{BBB78241-B842-5601-ECB1-03A4A3218293}"/>
              </a:ext>
            </a:extLst>
          </p:cNvPr>
          <p:cNvSpPr txBox="1">
            <a:spLocks noGrp="1"/>
          </p:cNvSpPr>
          <p:nvPr>
            <p:ph type="sldNum" sz="quarter" idx="12"/>
          </p:nvPr>
        </p:nvSpPr>
        <p:spPr>
          <a:prstGeom prst="rect">
            <a:avLst/>
          </a:prstGeom>
        </p:spPr>
        <p:txBody>
          <a:bodyPr vert="horz" wrap="square" lIns="0" tIns="0" rIns="0" bIns="0" rtlCol="0">
            <a:spAutoFit/>
          </a:bodyPr>
          <a:lstStyle/>
          <a:p>
            <a:pPr marL="38100">
              <a:lnSpc>
                <a:spcPts val="1230"/>
              </a:lnSpc>
            </a:pPr>
            <a:fld id="{81D60167-4931-47E6-BA6A-407CBD079E47}" type="slidenum">
              <a:rPr kern="0" spc="-25" dirty="0"/>
              <a:pPr marL="38100">
                <a:lnSpc>
                  <a:spcPts val="1230"/>
                </a:lnSpc>
              </a:pPr>
              <a:t>55</a:t>
            </a:fld>
            <a:endParaRPr kern="0" spc="-25" dirty="0"/>
          </a:p>
        </p:txBody>
      </p:sp>
      <p:sp>
        <p:nvSpPr>
          <p:cNvPr id="3" name="object 3">
            <a:extLst>
              <a:ext uri="{FF2B5EF4-FFF2-40B4-BE49-F238E27FC236}">
                <a16:creationId xmlns:a16="http://schemas.microsoft.com/office/drawing/2014/main" id="{76761DD3-F913-9771-AEF5-4CB90FF51A5C}"/>
              </a:ext>
            </a:extLst>
          </p:cNvPr>
          <p:cNvSpPr txBox="1"/>
          <p:nvPr/>
        </p:nvSpPr>
        <p:spPr>
          <a:xfrm>
            <a:off x="822730" y="1908556"/>
            <a:ext cx="10465435" cy="4463669"/>
          </a:xfrm>
          <a:prstGeom prst="rect">
            <a:avLst/>
          </a:prstGeom>
        </p:spPr>
        <p:txBody>
          <a:bodyPr vert="horz" wrap="square" lIns="0" tIns="12700" rIns="0" bIns="0" rtlCol="0">
            <a:spAutoFit/>
          </a:bodyPr>
          <a:lstStyle/>
          <a:p>
            <a:pPr marL="469900" marR="91440" indent="-457200">
              <a:spcBef>
                <a:spcPts val="100"/>
              </a:spcBef>
              <a:buFont typeface="Wingdings"/>
              <a:buChar char=""/>
              <a:tabLst>
                <a:tab pos="469900" algn="l"/>
              </a:tabLst>
            </a:pPr>
            <a:r>
              <a:rPr sz="2400" i="1" kern="0" dirty="0">
                <a:solidFill>
                  <a:schemeClr val="tx1">
                    <a:lumMod val="95000"/>
                    <a:lumOff val="5000"/>
                  </a:schemeClr>
                </a:solidFill>
                <a:latin typeface="Arial" panose="020B0604020202020204" pitchFamily="34" charset="0"/>
                <a:cs typeface="Arial" panose="020B0604020202020204" pitchFamily="34" charset="0"/>
              </a:rPr>
              <a:t>The</a:t>
            </a:r>
            <a:r>
              <a:rPr sz="2400" i="1" kern="0" spc="-15" dirty="0">
                <a:solidFill>
                  <a:schemeClr val="tx1">
                    <a:lumMod val="95000"/>
                    <a:lumOff val="5000"/>
                  </a:schemeClr>
                </a:solidFill>
                <a:latin typeface="Arial" panose="020B0604020202020204" pitchFamily="34" charset="0"/>
                <a:cs typeface="Arial" panose="020B0604020202020204" pitchFamily="34" charset="0"/>
              </a:rPr>
              <a:t> </a:t>
            </a:r>
            <a:r>
              <a:rPr sz="2400" i="1" kern="0" dirty="0">
                <a:solidFill>
                  <a:schemeClr val="tx1">
                    <a:lumMod val="95000"/>
                    <a:lumOff val="5000"/>
                  </a:schemeClr>
                </a:solidFill>
                <a:latin typeface="Arial" panose="020B0604020202020204" pitchFamily="34" charset="0"/>
                <a:cs typeface="Arial" panose="020B0604020202020204" pitchFamily="34" charset="0"/>
              </a:rPr>
              <a:t>Government</a:t>
            </a:r>
            <a:r>
              <a:rPr sz="2400" i="1" kern="0" spc="-5" dirty="0">
                <a:solidFill>
                  <a:schemeClr val="tx1">
                    <a:lumMod val="95000"/>
                    <a:lumOff val="5000"/>
                  </a:schemeClr>
                </a:solidFill>
                <a:latin typeface="Arial" panose="020B0604020202020204" pitchFamily="34" charset="0"/>
                <a:cs typeface="Arial" panose="020B0604020202020204" pitchFamily="34" charset="0"/>
              </a:rPr>
              <a:t> </a:t>
            </a:r>
            <a:r>
              <a:rPr sz="2400" i="1" kern="0" dirty="0">
                <a:solidFill>
                  <a:schemeClr val="tx1">
                    <a:lumMod val="95000"/>
                    <a:lumOff val="5000"/>
                  </a:schemeClr>
                </a:solidFill>
                <a:latin typeface="Arial" panose="020B0604020202020204" pitchFamily="34" charset="0"/>
                <a:cs typeface="Arial" panose="020B0604020202020204" pitchFamily="34" charset="0"/>
              </a:rPr>
              <a:t>of</a:t>
            </a:r>
            <a:r>
              <a:rPr sz="2400" i="1" kern="0" spc="-10" dirty="0">
                <a:solidFill>
                  <a:schemeClr val="tx1">
                    <a:lumMod val="95000"/>
                    <a:lumOff val="5000"/>
                  </a:schemeClr>
                </a:solidFill>
                <a:latin typeface="Arial" panose="020B0604020202020204" pitchFamily="34" charset="0"/>
                <a:cs typeface="Arial" panose="020B0604020202020204" pitchFamily="34" charset="0"/>
              </a:rPr>
              <a:t> </a:t>
            </a:r>
            <a:r>
              <a:rPr sz="2400" i="1" kern="0" dirty="0">
                <a:solidFill>
                  <a:schemeClr val="tx1">
                    <a:lumMod val="95000"/>
                    <a:lumOff val="5000"/>
                  </a:schemeClr>
                </a:solidFill>
                <a:latin typeface="Arial" panose="020B0604020202020204" pitchFamily="34" charset="0"/>
                <a:cs typeface="Arial" panose="020B0604020202020204" pitchFamily="34" charset="0"/>
              </a:rPr>
              <a:t>India's</a:t>
            </a:r>
            <a:r>
              <a:rPr sz="2400" i="1" kern="0" spc="-25" dirty="0">
                <a:solidFill>
                  <a:schemeClr val="tx1">
                    <a:lumMod val="95000"/>
                    <a:lumOff val="5000"/>
                  </a:schemeClr>
                </a:solidFill>
                <a:latin typeface="Arial" panose="020B0604020202020204" pitchFamily="34" charset="0"/>
                <a:cs typeface="Arial" panose="020B0604020202020204" pitchFamily="34" charset="0"/>
              </a:rPr>
              <a:t> </a:t>
            </a:r>
            <a:r>
              <a:rPr sz="2400" i="1" kern="0" dirty="0">
                <a:solidFill>
                  <a:schemeClr val="tx1">
                    <a:lumMod val="95000"/>
                    <a:lumOff val="5000"/>
                  </a:schemeClr>
                </a:solidFill>
                <a:latin typeface="Arial" panose="020B0604020202020204" pitchFamily="34" charset="0"/>
                <a:cs typeface="Arial" panose="020B0604020202020204" pitchFamily="34" charset="0"/>
              </a:rPr>
              <a:t>securities</a:t>
            </a:r>
            <a:r>
              <a:rPr sz="2400" i="1" kern="0" spc="-35" dirty="0">
                <a:solidFill>
                  <a:schemeClr val="tx1">
                    <a:lumMod val="95000"/>
                    <a:lumOff val="5000"/>
                  </a:schemeClr>
                </a:solidFill>
                <a:latin typeface="Arial" panose="020B0604020202020204" pitchFamily="34" charset="0"/>
                <a:cs typeface="Arial" panose="020B0604020202020204" pitchFamily="34" charset="0"/>
              </a:rPr>
              <a:t> </a:t>
            </a:r>
            <a:r>
              <a:rPr sz="2400" i="1" kern="0" dirty="0">
                <a:solidFill>
                  <a:schemeClr val="tx1">
                    <a:lumMod val="95000"/>
                    <a:lumOff val="5000"/>
                  </a:schemeClr>
                </a:solidFill>
                <a:latin typeface="Arial" panose="020B0604020202020204" pitchFamily="34" charset="0"/>
                <a:cs typeface="Arial" panose="020B0604020202020204" pitchFamily="34" charset="0"/>
              </a:rPr>
              <a:t>watchdog,</a:t>
            </a:r>
            <a:r>
              <a:rPr sz="2400" i="1" kern="0" spc="-15" dirty="0">
                <a:solidFill>
                  <a:schemeClr val="tx1">
                    <a:lumMod val="95000"/>
                    <a:lumOff val="5000"/>
                  </a:schemeClr>
                </a:solidFill>
                <a:latin typeface="Arial" panose="020B0604020202020204" pitchFamily="34" charset="0"/>
                <a:cs typeface="Arial" panose="020B0604020202020204" pitchFamily="34" charset="0"/>
              </a:rPr>
              <a:t> </a:t>
            </a:r>
            <a:r>
              <a:rPr sz="2400" i="1" kern="0" dirty="0">
                <a:solidFill>
                  <a:schemeClr val="tx1">
                    <a:lumMod val="95000"/>
                    <a:lumOff val="5000"/>
                  </a:schemeClr>
                </a:solidFill>
                <a:latin typeface="Arial" panose="020B0604020202020204" pitchFamily="34" charset="0"/>
                <a:cs typeface="Arial" panose="020B0604020202020204" pitchFamily="34" charset="0"/>
              </a:rPr>
              <a:t>the</a:t>
            </a:r>
            <a:r>
              <a:rPr sz="2400" i="1" kern="0" spc="-15" dirty="0">
                <a:solidFill>
                  <a:schemeClr val="tx1">
                    <a:lumMod val="95000"/>
                    <a:lumOff val="5000"/>
                  </a:schemeClr>
                </a:solidFill>
                <a:latin typeface="Arial" panose="020B0604020202020204" pitchFamily="34" charset="0"/>
                <a:cs typeface="Arial" panose="020B0604020202020204" pitchFamily="34" charset="0"/>
              </a:rPr>
              <a:t> </a:t>
            </a:r>
            <a:r>
              <a:rPr sz="2400" i="1" kern="0" dirty="0">
                <a:solidFill>
                  <a:schemeClr val="tx1">
                    <a:lumMod val="95000"/>
                    <a:lumOff val="5000"/>
                  </a:schemeClr>
                </a:solidFill>
                <a:latin typeface="Arial" panose="020B0604020202020204" pitchFamily="34" charset="0"/>
                <a:cs typeface="Arial" panose="020B0604020202020204" pitchFamily="34" charset="0"/>
              </a:rPr>
              <a:t>Securities</a:t>
            </a:r>
            <a:r>
              <a:rPr sz="2400" i="1" kern="0" spc="-55" dirty="0">
                <a:solidFill>
                  <a:schemeClr val="tx1">
                    <a:lumMod val="95000"/>
                    <a:lumOff val="5000"/>
                  </a:schemeClr>
                </a:solidFill>
                <a:latin typeface="Arial" panose="020B0604020202020204" pitchFamily="34" charset="0"/>
                <a:cs typeface="Arial" panose="020B0604020202020204" pitchFamily="34" charset="0"/>
              </a:rPr>
              <a:t> </a:t>
            </a:r>
            <a:r>
              <a:rPr sz="2400" i="1" kern="0" spc="-10" dirty="0">
                <a:solidFill>
                  <a:schemeClr val="tx1">
                    <a:lumMod val="95000"/>
                    <a:lumOff val="5000"/>
                  </a:schemeClr>
                </a:solidFill>
                <a:latin typeface="Arial" panose="020B0604020202020204" pitchFamily="34" charset="0"/>
                <a:cs typeface="Arial" panose="020B0604020202020204" pitchFamily="34" charset="0"/>
              </a:rPr>
              <a:t>Board </a:t>
            </a:r>
            <a:r>
              <a:rPr sz="2400" i="1" kern="0" dirty="0">
                <a:solidFill>
                  <a:schemeClr val="tx1">
                    <a:lumMod val="95000"/>
                    <a:lumOff val="5000"/>
                  </a:schemeClr>
                </a:solidFill>
                <a:latin typeface="Arial" panose="020B0604020202020204" pitchFamily="34" charset="0"/>
                <a:cs typeface="Arial" panose="020B0604020202020204" pitchFamily="34" charset="0"/>
              </a:rPr>
              <a:t>of</a:t>
            </a:r>
            <a:r>
              <a:rPr sz="2400" i="1" kern="0" spc="-35" dirty="0">
                <a:solidFill>
                  <a:schemeClr val="tx1">
                    <a:lumMod val="95000"/>
                    <a:lumOff val="5000"/>
                  </a:schemeClr>
                </a:solidFill>
                <a:latin typeface="Arial" panose="020B0604020202020204" pitchFamily="34" charset="0"/>
                <a:cs typeface="Arial" panose="020B0604020202020204" pitchFamily="34" charset="0"/>
              </a:rPr>
              <a:t> </a:t>
            </a:r>
            <a:r>
              <a:rPr sz="2400" i="1" kern="0" dirty="0">
                <a:solidFill>
                  <a:schemeClr val="tx1">
                    <a:lumMod val="95000"/>
                    <a:lumOff val="5000"/>
                  </a:schemeClr>
                </a:solidFill>
                <a:latin typeface="Arial" panose="020B0604020202020204" pitchFamily="34" charset="0"/>
                <a:cs typeface="Arial" panose="020B0604020202020204" pitchFamily="34" charset="0"/>
              </a:rPr>
              <a:t>India,</a:t>
            </a:r>
            <a:r>
              <a:rPr sz="2400" i="1" kern="0" spc="-20" dirty="0">
                <a:solidFill>
                  <a:schemeClr val="tx1">
                    <a:lumMod val="95000"/>
                    <a:lumOff val="5000"/>
                  </a:schemeClr>
                </a:solidFill>
                <a:latin typeface="Arial" panose="020B0604020202020204" pitchFamily="34" charset="0"/>
                <a:cs typeface="Arial" panose="020B0604020202020204" pitchFamily="34" charset="0"/>
              </a:rPr>
              <a:t> </a:t>
            </a:r>
            <a:r>
              <a:rPr sz="2400" i="1" kern="0" dirty="0">
                <a:solidFill>
                  <a:schemeClr val="tx1">
                    <a:lumMod val="95000"/>
                    <a:lumOff val="5000"/>
                  </a:schemeClr>
                </a:solidFill>
                <a:latin typeface="Arial" panose="020B0604020202020204" pitchFamily="34" charset="0"/>
                <a:cs typeface="Arial" panose="020B0604020202020204" pitchFamily="34" charset="0"/>
              </a:rPr>
              <a:t>announced</a:t>
            </a:r>
            <a:r>
              <a:rPr sz="2400" i="1" kern="0" spc="-25" dirty="0">
                <a:solidFill>
                  <a:schemeClr val="tx1">
                    <a:lumMod val="95000"/>
                    <a:lumOff val="5000"/>
                  </a:schemeClr>
                </a:solidFill>
                <a:latin typeface="Arial" panose="020B0604020202020204" pitchFamily="34" charset="0"/>
                <a:cs typeface="Arial" panose="020B0604020202020204" pitchFamily="34" charset="0"/>
              </a:rPr>
              <a:t> </a:t>
            </a:r>
            <a:r>
              <a:rPr sz="2400" i="1" kern="0" dirty="0">
                <a:solidFill>
                  <a:schemeClr val="tx1">
                    <a:lumMod val="95000"/>
                    <a:lumOff val="5000"/>
                  </a:schemeClr>
                </a:solidFill>
                <a:latin typeface="Arial" panose="020B0604020202020204" pitchFamily="34" charset="0"/>
                <a:cs typeface="Arial" panose="020B0604020202020204" pitchFamily="34" charset="0"/>
              </a:rPr>
              <a:t>strict</a:t>
            </a:r>
            <a:r>
              <a:rPr sz="2400" i="1" kern="0" spc="-30" dirty="0">
                <a:solidFill>
                  <a:schemeClr val="tx1">
                    <a:lumMod val="95000"/>
                    <a:lumOff val="5000"/>
                  </a:schemeClr>
                </a:solidFill>
                <a:latin typeface="Arial" panose="020B0604020202020204" pitchFamily="34" charset="0"/>
                <a:cs typeface="Arial" panose="020B0604020202020204" pitchFamily="34" charset="0"/>
              </a:rPr>
              <a:t> </a:t>
            </a:r>
            <a:r>
              <a:rPr sz="2400" i="1" kern="0" dirty="0">
                <a:solidFill>
                  <a:schemeClr val="tx1">
                    <a:lumMod val="95000"/>
                    <a:lumOff val="5000"/>
                  </a:schemeClr>
                </a:solidFill>
                <a:latin typeface="Arial" panose="020B0604020202020204" pitchFamily="34" charset="0"/>
                <a:cs typeface="Arial" panose="020B0604020202020204" pitchFamily="34" charset="0"/>
              </a:rPr>
              <a:t>corporate</a:t>
            </a:r>
            <a:r>
              <a:rPr sz="2400" i="1" kern="0" spc="-30" dirty="0">
                <a:solidFill>
                  <a:schemeClr val="tx1">
                    <a:lumMod val="95000"/>
                    <a:lumOff val="5000"/>
                  </a:schemeClr>
                </a:solidFill>
                <a:latin typeface="Arial" panose="020B0604020202020204" pitchFamily="34" charset="0"/>
                <a:cs typeface="Arial" panose="020B0604020202020204" pitchFamily="34" charset="0"/>
              </a:rPr>
              <a:t> </a:t>
            </a:r>
            <a:r>
              <a:rPr sz="2400" i="1" kern="0" dirty="0">
                <a:solidFill>
                  <a:schemeClr val="tx1">
                    <a:lumMod val="95000"/>
                    <a:lumOff val="5000"/>
                  </a:schemeClr>
                </a:solidFill>
                <a:latin typeface="Arial" panose="020B0604020202020204" pitchFamily="34" charset="0"/>
                <a:cs typeface="Arial" panose="020B0604020202020204" pitchFamily="34" charset="0"/>
              </a:rPr>
              <a:t>governance</a:t>
            </a:r>
            <a:r>
              <a:rPr sz="2400" i="1" kern="0" spc="-30" dirty="0">
                <a:solidFill>
                  <a:schemeClr val="tx1">
                    <a:lumMod val="95000"/>
                    <a:lumOff val="5000"/>
                  </a:schemeClr>
                </a:solidFill>
                <a:latin typeface="Arial" panose="020B0604020202020204" pitchFamily="34" charset="0"/>
                <a:cs typeface="Arial" panose="020B0604020202020204" pitchFamily="34" charset="0"/>
              </a:rPr>
              <a:t> </a:t>
            </a:r>
            <a:r>
              <a:rPr sz="2400" i="1" kern="0" dirty="0">
                <a:solidFill>
                  <a:schemeClr val="tx1">
                    <a:lumMod val="95000"/>
                    <a:lumOff val="5000"/>
                  </a:schemeClr>
                </a:solidFill>
                <a:latin typeface="Arial" panose="020B0604020202020204" pitchFamily="34" charset="0"/>
                <a:cs typeface="Arial" panose="020B0604020202020204" pitchFamily="34" charset="0"/>
              </a:rPr>
              <a:t>norms for</a:t>
            </a:r>
            <a:r>
              <a:rPr sz="2400" i="1" kern="0" spc="-10" dirty="0">
                <a:solidFill>
                  <a:schemeClr val="tx1">
                    <a:lumMod val="95000"/>
                    <a:lumOff val="5000"/>
                  </a:schemeClr>
                </a:solidFill>
                <a:latin typeface="Arial" panose="020B0604020202020204" pitchFamily="34" charset="0"/>
                <a:cs typeface="Arial" panose="020B0604020202020204" pitchFamily="34" charset="0"/>
              </a:rPr>
              <a:t> publicly </a:t>
            </a:r>
            <a:r>
              <a:rPr sz="2400" i="1" kern="0" dirty="0">
                <a:solidFill>
                  <a:schemeClr val="tx1">
                    <a:lumMod val="95000"/>
                    <a:lumOff val="5000"/>
                  </a:schemeClr>
                </a:solidFill>
                <a:latin typeface="Arial" panose="020B0604020202020204" pitchFamily="34" charset="0"/>
                <a:cs typeface="Arial" panose="020B0604020202020204" pitchFamily="34" charset="0"/>
              </a:rPr>
              <a:t>listed</a:t>
            </a:r>
            <a:r>
              <a:rPr sz="2400" i="1" kern="0" spc="-50" dirty="0">
                <a:solidFill>
                  <a:schemeClr val="tx1">
                    <a:lumMod val="95000"/>
                    <a:lumOff val="5000"/>
                  </a:schemeClr>
                </a:solidFill>
                <a:latin typeface="Arial" panose="020B0604020202020204" pitchFamily="34" charset="0"/>
                <a:cs typeface="Arial" panose="020B0604020202020204" pitchFamily="34" charset="0"/>
              </a:rPr>
              <a:t> </a:t>
            </a:r>
            <a:r>
              <a:rPr sz="2400" i="1" kern="0" dirty="0">
                <a:solidFill>
                  <a:schemeClr val="tx1">
                    <a:lumMod val="95000"/>
                    <a:lumOff val="5000"/>
                  </a:schemeClr>
                </a:solidFill>
                <a:latin typeface="Arial" panose="020B0604020202020204" pitchFamily="34" charset="0"/>
                <a:cs typeface="Arial" panose="020B0604020202020204" pitchFamily="34" charset="0"/>
              </a:rPr>
              <a:t>companies</a:t>
            </a:r>
            <a:r>
              <a:rPr sz="2400" i="1" kern="0" spc="5" dirty="0">
                <a:solidFill>
                  <a:schemeClr val="tx1">
                    <a:lumMod val="95000"/>
                    <a:lumOff val="5000"/>
                  </a:schemeClr>
                </a:solidFill>
                <a:latin typeface="Arial" panose="020B0604020202020204" pitchFamily="34" charset="0"/>
                <a:cs typeface="Arial" panose="020B0604020202020204" pitchFamily="34" charset="0"/>
              </a:rPr>
              <a:t> </a:t>
            </a:r>
            <a:r>
              <a:rPr sz="2400" i="1" kern="0" dirty="0">
                <a:solidFill>
                  <a:schemeClr val="tx1">
                    <a:lumMod val="95000"/>
                    <a:lumOff val="5000"/>
                  </a:schemeClr>
                </a:solidFill>
                <a:latin typeface="Arial" panose="020B0604020202020204" pitchFamily="34" charset="0"/>
                <a:cs typeface="Arial" panose="020B0604020202020204" pitchFamily="34" charset="0"/>
              </a:rPr>
              <a:t>in</a:t>
            </a:r>
            <a:r>
              <a:rPr sz="2400" i="1" kern="0" spc="-5" dirty="0">
                <a:solidFill>
                  <a:schemeClr val="tx1">
                    <a:lumMod val="95000"/>
                    <a:lumOff val="5000"/>
                  </a:schemeClr>
                </a:solidFill>
                <a:latin typeface="Arial" panose="020B0604020202020204" pitchFamily="34" charset="0"/>
                <a:cs typeface="Arial" panose="020B0604020202020204" pitchFamily="34" charset="0"/>
              </a:rPr>
              <a:t> </a:t>
            </a:r>
            <a:r>
              <a:rPr sz="2400" i="1" kern="0" spc="-10" dirty="0">
                <a:solidFill>
                  <a:schemeClr val="tx1">
                    <a:lumMod val="95000"/>
                    <a:lumOff val="5000"/>
                  </a:schemeClr>
                </a:solidFill>
                <a:latin typeface="Arial" panose="020B0604020202020204" pitchFamily="34" charset="0"/>
                <a:cs typeface="Arial" panose="020B0604020202020204" pitchFamily="34" charset="0"/>
              </a:rPr>
              <a:t>India.</a:t>
            </a:r>
            <a:endParaRPr sz="2400" kern="0" dirty="0">
              <a:solidFill>
                <a:schemeClr val="tx1">
                  <a:lumMod val="95000"/>
                  <a:lumOff val="5000"/>
                </a:schemeClr>
              </a:solidFill>
              <a:latin typeface="Arial" panose="020B0604020202020204" pitchFamily="34" charset="0"/>
              <a:cs typeface="Arial" panose="020B0604020202020204" pitchFamily="34" charset="0"/>
            </a:endParaRPr>
          </a:p>
          <a:p>
            <a:pPr>
              <a:spcBef>
                <a:spcPts val="120"/>
              </a:spcBef>
              <a:buClr>
                <a:srgbClr val="FFFFFF"/>
              </a:buClr>
              <a:buFont typeface="Wingdings"/>
              <a:buChar char=""/>
            </a:pPr>
            <a:endParaRPr sz="2400" kern="0" dirty="0">
              <a:solidFill>
                <a:schemeClr val="tx1">
                  <a:lumMod val="95000"/>
                  <a:lumOff val="5000"/>
                </a:schemeClr>
              </a:solidFill>
              <a:latin typeface="Arial" panose="020B0604020202020204" pitchFamily="34" charset="0"/>
              <a:cs typeface="Arial" panose="020B0604020202020204" pitchFamily="34" charset="0"/>
            </a:endParaRPr>
          </a:p>
          <a:p>
            <a:pPr marL="469900" marR="85090" indent="-457200" algn="just">
              <a:buFont typeface="Wingdings"/>
              <a:buChar char=""/>
              <a:tabLst>
                <a:tab pos="469900" algn="l"/>
              </a:tabLst>
            </a:pPr>
            <a:r>
              <a:rPr sz="2400" i="1" kern="0" dirty="0">
                <a:solidFill>
                  <a:schemeClr val="tx1">
                    <a:lumMod val="95000"/>
                    <a:lumOff val="5000"/>
                  </a:schemeClr>
                </a:solidFill>
                <a:latin typeface="Arial" panose="020B0604020202020204" pitchFamily="34" charset="0"/>
                <a:cs typeface="Arial" panose="020B0604020202020204" pitchFamily="34" charset="0"/>
              </a:rPr>
              <a:t>The</a:t>
            </a:r>
            <a:r>
              <a:rPr sz="2400" i="1" kern="0" spc="-25" dirty="0">
                <a:solidFill>
                  <a:schemeClr val="tx1">
                    <a:lumMod val="95000"/>
                    <a:lumOff val="5000"/>
                  </a:schemeClr>
                </a:solidFill>
                <a:latin typeface="Arial" panose="020B0604020202020204" pitchFamily="34" charset="0"/>
                <a:cs typeface="Arial" panose="020B0604020202020204" pitchFamily="34" charset="0"/>
              </a:rPr>
              <a:t> </a:t>
            </a:r>
            <a:r>
              <a:rPr sz="2400" i="1" kern="0" dirty="0">
                <a:solidFill>
                  <a:schemeClr val="tx1">
                    <a:lumMod val="95000"/>
                    <a:lumOff val="5000"/>
                  </a:schemeClr>
                </a:solidFill>
                <a:latin typeface="Arial" panose="020B0604020202020204" pitchFamily="34" charset="0"/>
                <a:cs typeface="Arial" panose="020B0604020202020204" pitchFamily="34" charset="0"/>
              </a:rPr>
              <a:t>Indian</a:t>
            </a:r>
            <a:r>
              <a:rPr sz="2400" i="1" kern="0" spc="-30" dirty="0">
                <a:solidFill>
                  <a:schemeClr val="tx1">
                    <a:lumMod val="95000"/>
                    <a:lumOff val="5000"/>
                  </a:schemeClr>
                </a:solidFill>
                <a:latin typeface="Arial" panose="020B0604020202020204" pitchFamily="34" charset="0"/>
                <a:cs typeface="Arial" panose="020B0604020202020204" pitchFamily="34" charset="0"/>
              </a:rPr>
              <a:t> </a:t>
            </a:r>
            <a:r>
              <a:rPr sz="2400" i="1" kern="0" dirty="0">
                <a:solidFill>
                  <a:schemeClr val="tx1">
                    <a:lumMod val="95000"/>
                    <a:lumOff val="5000"/>
                  </a:schemeClr>
                </a:solidFill>
                <a:latin typeface="Arial" panose="020B0604020202020204" pitchFamily="34" charset="0"/>
                <a:cs typeface="Arial" panose="020B0604020202020204" pitchFamily="34" charset="0"/>
              </a:rPr>
              <a:t>Economy</a:t>
            </a:r>
            <a:r>
              <a:rPr sz="2400" i="1" kern="0" spc="-15" dirty="0">
                <a:solidFill>
                  <a:schemeClr val="tx1">
                    <a:lumMod val="95000"/>
                    <a:lumOff val="5000"/>
                  </a:schemeClr>
                </a:solidFill>
                <a:latin typeface="Arial" panose="020B0604020202020204" pitchFamily="34" charset="0"/>
                <a:cs typeface="Arial" panose="020B0604020202020204" pitchFamily="34" charset="0"/>
              </a:rPr>
              <a:t> </a:t>
            </a:r>
            <a:r>
              <a:rPr sz="2400" i="1" kern="0" dirty="0">
                <a:solidFill>
                  <a:schemeClr val="tx1">
                    <a:lumMod val="95000"/>
                    <a:lumOff val="5000"/>
                  </a:schemeClr>
                </a:solidFill>
                <a:latin typeface="Arial" panose="020B0604020202020204" pitchFamily="34" charset="0"/>
                <a:cs typeface="Arial" panose="020B0604020202020204" pitchFamily="34" charset="0"/>
              </a:rPr>
              <a:t>was</a:t>
            </a:r>
            <a:r>
              <a:rPr sz="2400" i="1" kern="0" spc="-15" dirty="0">
                <a:solidFill>
                  <a:schemeClr val="tx1">
                    <a:lumMod val="95000"/>
                    <a:lumOff val="5000"/>
                  </a:schemeClr>
                </a:solidFill>
                <a:latin typeface="Arial" panose="020B0604020202020204" pitchFamily="34" charset="0"/>
                <a:cs typeface="Arial" panose="020B0604020202020204" pitchFamily="34" charset="0"/>
              </a:rPr>
              <a:t> </a:t>
            </a:r>
            <a:r>
              <a:rPr sz="2400" i="1" kern="0" dirty="0">
                <a:solidFill>
                  <a:schemeClr val="tx1">
                    <a:lumMod val="95000"/>
                    <a:lumOff val="5000"/>
                  </a:schemeClr>
                </a:solidFill>
                <a:latin typeface="Arial" panose="020B0604020202020204" pitchFamily="34" charset="0"/>
                <a:cs typeface="Arial" panose="020B0604020202020204" pitchFamily="34" charset="0"/>
              </a:rPr>
              <a:t>liberalised</a:t>
            </a:r>
            <a:r>
              <a:rPr sz="2400" i="1" kern="0" spc="-55" dirty="0">
                <a:solidFill>
                  <a:schemeClr val="tx1">
                    <a:lumMod val="95000"/>
                    <a:lumOff val="5000"/>
                  </a:schemeClr>
                </a:solidFill>
                <a:latin typeface="Arial" panose="020B0604020202020204" pitchFamily="34" charset="0"/>
                <a:cs typeface="Arial" panose="020B0604020202020204" pitchFamily="34" charset="0"/>
              </a:rPr>
              <a:t> </a:t>
            </a:r>
            <a:r>
              <a:rPr sz="2400" i="1" kern="0" dirty="0">
                <a:solidFill>
                  <a:schemeClr val="tx1">
                    <a:lumMod val="95000"/>
                    <a:lumOff val="5000"/>
                  </a:schemeClr>
                </a:solidFill>
                <a:latin typeface="Arial" panose="020B0604020202020204" pitchFamily="34" charset="0"/>
                <a:cs typeface="Arial" panose="020B0604020202020204" pitchFamily="34" charset="0"/>
              </a:rPr>
              <a:t>in</a:t>
            </a:r>
            <a:r>
              <a:rPr sz="2400" i="1" kern="0" spc="-20" dirty="0">
                <a:solidFill>
                  <a:schemeClr val="tx1">
                    <a:lumMod val="95000"/>
                    <a:lumOff val="5000"/>
                  </a:schemeClr>
                </a:solidFill>
                <a:latin typeface="Arial" panose="020B0604020202020204" pitchFamily="34" charset="0"/>
                <a:cs typeface="Arial" panose="020B0604020202020204" pitchFamily="34" charset="0"/>
              </a:rPr>
              <a:t> </a:t>
            </a:r>
            <a:r>
              <a:rPr sz="2400" i="1" kern="0" dirty="0">
                <a:solidFill>
                  <a:schemeClr val="tx1">
                    <a:lumMod val="95000"/>
                    <a:lumOff val="5000"/>
                  </a:schemeClr>
                </a:solidFill>
                <a:latin typeface="Arial" panose="020B0604020202020204" pitchFamily="34" charset="0"/>
                <a:cs typeface="Arial" panose="020B0604020202020204" pitchFamily="34" charset="0"/>
              </a:rPr>
              <a:t>1991.</a:t>
            </a:r>
            <a:r>
              <a:rPr sz="2400" i="1" kern="0" spc="-15" dirty="0">
                <a:solidFill>
                  <a:schemeClr val="tx1">
                    <a:lumMod val="95000"/>
                    <a:lumOff val="5000"/>
                  </a:schemeClr>
                </a:solidFill>
                <a:latin typeface="Arial" panose="020B0604020202020204" pitchFamily="34" charset="0"/>
                <a:cs typeface="Arial" panose="020B0604020202020204" pitchFamily="34" charset="0"/>
              </a:rPr>
              <a:t> </a:t>
            </a:r>
            <a:r>
              <a:rPr sz="2400" i="1" kern="0" dirty="0">
                <a:solidFill>
                  <a:schemeClr val="tx1">
                    <a:lumMod val="95000"/>
                    <a:lumOff val="5000"/>
                  </a:schemeClr>
                </a:solidFill>
                <a:latin typeface="Arial" panose="020B0604020202020204" pitchFamily="34" charset="0"/>
                <a:cs typeface="Arial" panose="020B0604020202020204" pitchFamily="34" charset="0"/>
              </a:rPr>
              <a:t>In</a:t>
            </a:r>
            <a:r>
              <a:rPr sz="2400" i="1" kern="0" spc="-15" dirty="0">
                <a:solidFill>
                  <a:schemeClr val="tx1">
                    <a:lumMod val="95000"/>
                    <a:lumOff val="5000"/>
                  </a:schemeClr>
                </a:solidFill>
                <a:latin typeface="Arial" panose="020B0604020202020204" pitchFamily="34" charset="0"/>
                <a:cs typeface="Arial" panose="020B0604020202020204" pitchFamily="34" charset="0"/>
              </a:rPr>
              <a:t> </a:t>
            </a:r>
            <a:r>
              <a:rPr sz="2400" i="1" kern="0" dirty="0">
                <a:solidFill>
                  <a:schemeClr val="tx1">
                    <a:lumMod val="95000"/>
                    <a:lumOff val="5000"/>
                  </a:schemeClr>
                </a:solidFill>
                <a:latin typeface="Arial" panose="020B0604020202020204" pitchFamily="34" charset="0"/>
                <a:cs typeface="Arial" panose="020B0604020202020204" pitchFamily="34" charset="0"/>
              </a:rPr>
              <a:t>order</a:t>
            </a:r>
            <a:r>
              <a:rPr sz="2400" i="1" kern="0" spc="-15" dirty="0">
                <a:solidFill>
                  <a:schemeClr val="tx1">
                    <a:lumMod val="95000"/>
                    <a:lumOff val="5000"/>
                  </a:schemeClr>
                </a:solidFill>
                <a:latin typeface="Arial" panose="020B0604020202020204" pitchFamily="34" charset="0"/>
                <a:cs typeface="Arial" panose="020B0604020202020204" pitchFamily="34" charset="0"/>
              </a:rPr>
              <a:t> </a:t>
            </a:r>
            <a:r>
              <a:rPr sz="2400" i="1" kern="0" dirty="0">
                <a:solidFill>
                  <a:schemeClr val="tx1">
                    <a:lumMod val="95000"/>
                    <a:lumOff val="5000"/>
                  </a:schemeClr>
                </a:solidFill>
                <a:latin typeface="Arial" panose="020B0604020202020204" pitchFamily="34" charset="0"/>
                <a:cs typeface="Arial" panose="020B0604020202020204" pitchFamily="34" charset="0"/>
              </a:rPr>
              <a:t>to</a:t>
            </a:r>
            <a:r>
              <a:rPr sz="2400" i="1" kern="0" spc="-30" dirty="0">
                <a:solidFill>
                  <a:schemeClr val="tx1">
                    <a:lumMod val="95000"/>
                    <a:lumOff val="5000"/>
                  </a:schemeClr>
                </a:solidFill>
                <a:latin typeface="Arial" panose="020B0604020202020204" pitchFamily="34" charset="0"/>
                <a:cs typeface="Arial" panose="020B0604020202020204" pitchFamily="34" charset="0"/>
              </a:rPr>
              <a:t> </a:t>
            </a:r>
            <a:r>
              <a:rPr sz="2400" i="1" kern="0" dirty="0">
                <a:solidFill>
                  <a:schemeClr val="tx1">
                    <a:lumMod val="95000"/>
                    <a:lumOff val="5000"/>
                  </a:schemeClr>
                </a:solidFill>
                <a:latin typeface="Arial" panose="020B0604020202020204" pitchFamily="34" charset="0"/>
                <a:cs typeface="Arial" panose="020B0604020202020204" pitchFamily="34" charset="0"/>
              </a:rPr>
              <a:t>achieve</a:t>
            </a:r>
            <a:r>
              <a:rPr sz="2400" i="1" kern="0" spc="-50" dirty="0">
                <a:solidFill>
                  <a:schemeClr val="tx1">
                    <a:lumMod val="95000"/>
                    <a:lumOff val="5000"/>
                  </a:schemeClr>
                </a:solidFill>
                <a:latin typeface="Arial" panose="020B0604020202020204" pitchFamily="34" charset="0"/>
                <a:cs typeface="Arial" panose="020B0604020202020204" pitchFamily="34" charset="0"/>
              </a:rPr>
              <a:t> </a:t>
            </a:r>
            <a:r>
              <a:rPr sz="2400" i="1" kern="0" spc="-25" dirty="0">
                <a:solidFill>
                  <a:schemeClr val="tx1">
                    <a:lumMod val="95000"/>
                    <a:lumOff val="5000"/>
                  </a:schemeClr>
                </a:solidFill>
                <a:latin typeface="Arial" panose="020B0604020202020204" pitchFamily="34" charset="0"/>
                <a:cs typeface="Arial" panose="020B0604020202020204" pitchFamily="34" charset="0"/>
              </a:rPr>
              <a:t>the </a:t>
            </a:r>
            <a:r>
              <a:rPr sz="2400" i="1" kern="0" dirty="0">
                <a:solidFill>
                  <a:schemeClr val="tx1">
                    <a:lumMod val="95000"/>
                    <a:lumOff val="5000"/>
                  </a:schemeClr>
                </a:solidFill>
                <a:latin typeface="Arial" panose="020B0604020202020204" pitchFamily="34" charset="0"/>
                <a:cs typeface="Arial" panose="020B0604020202020204" pitchFamily="34" charset="0"/>
              </a:rPr>
              <a:t>full</a:t>
            </a:r>
            <a:r>
              <a:rPr sz="2400" i="1" kern="0" spc="-30" dirty="0">
                <a:solidFill>
                  <a:schemeClr val="tx1">
                    <a:lumMod val="95000"/>
                    <a:lumOff val="5000"/>
                  </a:schemeClr>
                </a:solidFill>
                <a:latin typeface="Arial" panose="020B0604020202020204" pitchFamily="34" charset="0"/>
                <a:cs typeface="Arial" panose="020B0604020202020204" pitchFamily="34" charset="0"/>
              </a:rPr>
              <a:t> </a:t>
            </a:r>
            <a:r>
              <a:rPr sz="2400" i="1" kern="0" dirty="0">
                <a:solidFill>
                  <a:schemeClr val="tx1">
                    <a:lumMod val="95000"/>
                    <a:lumOff val="5000"/>
                  </a:schemeClr>
                </a:solidFill>
                <a:latin typeface="Arial" panose="020B0604020202020204" pitchFamily="34" charset="0"/>
                <a:cs typeface="Arial" panose="020B0604020202020204" pitchFamily="34" charset="0"/>
              </a:rPr>
              <a:t>potential</a:t>
            </a:r>
            <a:r>
              <a:rPr sz="2400" i="1" kern="0" spc="-45" dirty="0">
                <a:solidFill>
                  <a:schemeClr val="tx1">
                    <a:lumMod val="95000"/>
                    <a:lumOff val="5000"/>
                  </a:schemeClr>
                </a:solidFill>
                <a:latin typeface="Arial" panose="020B0604020202020204" pitchFamily="34" charset="0"/>
                <a:cs typeface="Arial" panose="020B0604020202020204" pitchFamily="34" charset="0"/>
              </a:rPr>
              <a:t> </a:t>
            </a:r>
            <a:r>
              <a:rPr sz="2400" i="1" kern="0" dirty="0">
                <a:solidFill>
                  <a:schemeClr val="tx1">
                    <a:lumMod val="95000"/>
                    <a:lumOff val="5000"/>
                  </a:schemeClr>
                </a:solidFill>
                <a:latin typeface="Arial" panose="020B0604020202020204" pitchFamily="34" charset="0"/>
                <a:cs typeface="Arial" panose="020B0604020202020204" pitchFamily="34" charset="0"/>
              </a:rPr>
              <a:t>of liberalisation</a:t>
            </a:r>
            <a:r>
              <a:rPr sz="2400" i="1" kern="0" spc="-45" dirty="0">
                <a:solidFill>
                  <a:schemeClr val="tx1">
                    <a:lumMod val="95000"/>
                    <a:lumOff val="5000"/>
                  </a:schemeClr>
                </a:solidFill>
                <a:latin typeface="Arial" panose="020B0604020202020204" pitchFamily="34" charset="0"/>
                <a:cs typeface="Arial" panose="020B0604020202020204" pitchFamily="34" charset="0"/>
              </a:rPr>
              <a:t> </a:t>
            </a:r>
            <a:r>
              <a:rPr sz="2400" i="1" kern="0" dirty="0">
                <a:solidFill>
                  <a:schemeClr val="tx1">
                    <a:lumMod val="95000"/>
                    <a:lumOff val="5000"/>
                  </a:schemeClr>
                </a:solidFill>
                <a:latin typeface="Arial" panose="020B0604020202020204" pitchFamily="34" charset="0"/>
                <a:cs typeface="Arial" panose="020B0604020202020204" pitchFamily="34" charset="0"/>
              </a:rPr>
              <a:t>and</a:t>
            </a:r>
            <a:r>
              <a:rPr sz="2400" i="1" kern="0" spc="5" dirty="0">
                <a:solidFill>
                  <a:schemeClr val="tx1">
                    <a:lumMod val="95000"/>
                    <a:lumOff val="5000"/>
                  </a:schemeClr>
                </a:solidFill>
                <a:latin typeface="Arial" panose="020B0604020202020204" pitchFamily="34" charset="0"/>
                <a:cs typeface="Arial" panose="020B0604020202020204" pitchFamily="34" charset="0"/>
              </a:rPr>
              <a:t> </a:t>
            </a:r>
            <a:r>
              <a:rPr sz="2400" i="1" kern="0" dirty="0">
                <a:solidFill>
                  <a:schemeClr val="tx1">
                    <a:lumMod val="95000"/>
                    <a:lumOff val="5000"/>
                  </a:schemeClr>
                </a:solidFill>
                <a:latin typeface="Arial" panose="020B0604020202020204" pitchFamily="34" charset="0"/>
                <a:cs typeface="Arial" panose="020B0604020202020204" pitchFamily="34" charset="0"/>
              </a:rPr>
              <a:t>enable</a:t>
            </a:r>
            <a:r>
              <a:rPr sz="2400" i="1" kern="0" spc="-15" dirty="0">
                <a:solidFill>
                  <a:schemeClr val="tx1">
                    <a:lumMod val="95000"/>
                    <a:lumOff val="5000"/>
                  </a:schemeClr>
                </a:solidFill>
                <a:latin typeface="Arial" panose="020B0604020202020204" pitchFamily="34" charset="0"/>
                <a:cs typeface="Arial" panose="020B0604020202020204" pitchFamily="34" charset="0"/>
              </a:rPr>
              <a:t> </a:t>
            </a:r>
            <a:r>
              <a:rPr sz="2400" i="1" kern="0" dirty="0">
                <a:solidFill>
                  <a:schemeClr val="tx1">
                    <a:lumMod val="95000"/>
                    <a:lumOff val="5000"/>
                  </a:schemeClr>
                </a:solidFill>
                <a:latin typeface="Arial" panose="020B0604020202020204" pitchFamily="34" charset="0"/>
                <a:cs typeface="Arial" panose="020B0604020202020204" pitchFamily="34" charset="0"/>
              </a:rPr>
              <a:t>the</a:t>
            </a:r>
            <a:r>
              <a:rPr sz="2400" i="1" kern="0" spc="-20" dirty="0">
                <a:solidFill>
                  <a:schemeClr val="tx1">
                    <a:lumMod val="95000"/>
                    <a:lumOff val="5000"/>
                  </a:schemeClr>
                </a:solidFill>
                <a:latin typeface="Arial" panose="020B0604020202020204" pitchFamily="34" charset="0"/>
                <a:cs typeface="Arial" panose="020B0604020202020204" pitchFamily="34" charset="0"/>
              </a:rPr>
              <a:t> </a:t>
            </a:r>
            <a:r>
              <a:rPr sz="2400" i="1" kern="0" dirty="0">
                <a:solidFill>
                  <a:schemeClr val="tx1">
                    <a:lumMod val="95000"/>
                    <a:lumOff val="5000"/>
                  </a:schemeClr>
                </a:solidFill>
                <a:latin typeface="Arial" panose="020B0604020202020204" pitchFamily="34" charset="0"/>
                <a:cs typeface="Arial" panose="020B0604020202020204" pitchFamily="34" charset="0"/>
              </a:rPr>
              <a:t>Indian</a:t>
            </a:r>
            <a:r>
              <a:rPr sz="2400" i="1" kern="0" spc="-10" dirty="0">
                <a:solidFill>
                  <a:schemeClr val="tx1">
                    <a:lumMod val="95000"/>
                    <a:lumOff val="5000"/>
                  </a:schemeClr>
                </a:solidFill>
                <a:latin typeface="Arial" panose="020B0604020202020204" pitchFamily="34" charset="0"/>
                <a:cs typeface="Arial" panose="020B0604020202020204" pitchFamily="34" charset="0"/>
              </a:rPr>
              <a:t> </a:t>
            </a:r>
            <a:r>
              <a:rPr sz="2400" i="1" kern="0" dirty="0">
                <a:solidFill>
                  <a:schemeClr val="tx1">
                    <a:lumMod val="95000"/>
                    <a:lumOff val="5000"/>
                  </a:schemeClr>
                </a:solidFill>
                <a:latin typeface="Arial" panose="020B0604020202020204" pitchFamily="34" charset="0"/>
                <a:cs typeface="Arial" panose="020B0604020202020204" pitchFamily="34" charset="0"/>
              </a:rPr>
              <a:t>Stock</a:t>
            </a:r>
            <a:r>
              <a:rPr sz="2400" i="1" kern="0" spc="-20" dirty="0">
                <a:solidFill>
                  <a:schemeClr val="tx1">
                    <a:lumMod val="95000"/>
                    <a:lumOff val="5000"/>
                  </a:schemeClr>
                </a:solidFill>
                <a:latin typeface="Arial" panose="020B0604020202020204" pitchFamily="34" charset="0"/>
                <a:cs typeface="Arial" panose="020B0604020202020204" pitchFamily="34" charset="0"/>
              </a:rPr>
              <a:t> </a:t>
            </a:r>
            <a:r>
              <a:rPr sz="2400" i="1" kern="0" dirty="0">
                <a:solidFill>
                  <a:schemeClr val="tx1">
                    <a:lumMod val="95000"/>
                    <a:lumOff val="5000"/>
                  </a:schemeClr>
                </a:solidFill>
                <a:latin typeface="Arial" panose="020B0604020202020204" pitchFamily="34" charset="0"/>
                <a:cs typeface="Arial" panose="020B0604020202020204" pitchFamily="34" charset="0"/>
              </a:rPr>
              <a:t>Market </a:t>
            </a:r>
            <a:r>
              <a:rPr sz="2400" i="1" kern="0" spc="-25" dirty="0">
                <a:solidFill>
                  <a:schemeClr val="tx1">
                    <a:lumMod val="95000"/>
                    <a:lumOff val="5000"/>
                  </a:schemeClr>
                </a:solidFill>
                <a:latin typeface="Arial" panose="020B0604020202020204" pitchFamily="34" charset="0"/>
                <a:cs typeface="Arial" panose="020B0604020202020204" pitchFamily="34" charset="0"/>
              </a:rPr>
              <a:t>to </a:t>
            </a:r>
            <a:r>
              <a:rPr sz="2400" i="1" kern="0" dirty="0">
                <a:solidFill>
                  <a:schemeClr val="tx1">
                    <a:lumMod val="95000"/>
                    <a:lumOff val="5000"/>
                  </a:schemeClr>
                </a:solidFill>
                <a:latin typeface="Arial" panose="020B0604020202020204" pitchFamily="34" charset="0"/>
                <a:cs typeface="Arial" panose="020B0604020202020204" pitchFamily="34" charset="0"/>
              </a:rPr>
              <a:t>attract</a:t>
            </a:r>
            <a:r>
              <a:rPr sz="2400" i="1" kern="0" spc="-80" dirty="0">
                <a:solidFill>
                  <a:schemeClr val="tx1">
                    <a:lumMod val="95000"/>
                    <a:lumOff val="5000"/>
                  </a:schemeClr>
                </a:solidFill>
                <a:latin typeface="Arial" panose="020B0604020202020204" pitchFamily="34" charset="0"/>
                <a:cs typeface="Arial" panose="020B0604020202020204" pitchFamily="34" charset="0"/>
              </a:rPr>
              <a:t> </a:t>
            </a:r>
            <a:r>
              <a:rPr sz="2400" i="1" kern="0" dirty="0">
                <a:solidFill>
                  <a:schemeClr val="tx1">
                    <a:lumMod val="95000"/>
                    <a:lumOff val="5000"/>
                  </a:schemeClr>
                </a:solidFill>
                <a:latin typeface="Arial" panose="020B0604020202020204" pitchFamily="34" charset="0"/>
                <a:cs typeface="Arial" panose="020B0604020202020204" pitchFamily="34" charset="0"/>
              </a:rPr>
              <a:t>huge</a:t>
            </a:r>
            <a:r>
              <a:rPr sz="2400" i="1" kern="0" spc="-35" dirty="0">
                <a:solidFill>
                  <a:schemeClr val="tx1">
                    <a:lumMod val="95000"/>
                    <a:lumOff val="5000"/>
                  </a:schemeClr>
                </a:solidFill>
                <a:latin typeface="Arial" panose="020B0604020202020204" pitchFamily="34" charset="0"/>
                <a:cs typeface="Arial" panose="020B0604020202020204" pitchFamily="34" charset="0"/>
              </a:rPr>
              <a:t> </a:t>
            </a:r>
            <a:r>
              <a:rPr sz="2400" i="1" kern="0" dirty="0">
                <a:solidFill>
                  <a:schemeClr val="tx1">
                    <a:lumMod val="95000"/>
                    <a:lumOff val="5000"/>
                  </a:schemeClr>
                </a:solidFill>
                <a:latin typeface="Arial" panose="020B0604020202020204" pitchFamily="34" charset="0"/>
                <a:cs typeface="Arial" panose="020B0604020202020204" pitchFamily="34" charset="0"/>
              </a:rPr>
              <a:t>investments</a:t>
            </a:r>
            <a:r>
              <a:rPr sz="2400" i="1" kern="0" spc="-70" dirty="0">
                <a:solidFill>
                  <a:schemeClr val="tx1">
                    <a:lumMod val="95000"/>
                    <a:lumOff val="5000"/>
                  </a:schemeClr>
                </a:solidFill>
                <a:latin typeface="Arial" panose="020B0604020202020204" pitchFamily="34" charset="0"/>
                <a:cs typeface="Arial" panose="020B0604020202020204" pitchFamily="34" charset="0"/>
              </a:rPr>
              <a:t> </a:t>
            </a:r>
            <a:r>
              <a:rPr sz="2400" i="1" kern="0" dirty="0">
                <a:solidFill>
                  <a:schemeClr val="tx1">
                    <a:lumMod val="95000"/>
                    <a:lumOff val="5000"/>
                  </a:schemeClr>
                </a:solidFill>
                <a:latin typeface="Arial" panose="020B0604020202020204" pitchFamily="34" charset="0"/>
                <a:cs typeface="Arial" panose="020B0604020202020204" pitchFamily="34" charset="0"/>
              </a:rPr>
              <a:t>from</a:t>
            </a:r>
            <a:r>
              <a:rPr sz="2400" i="1" kern="0" spc="-35" dirty="0">
                <a:solidFill>
                  <a:schemeClr val="tx1">
                    <a:lumMod val="95000"/>
                    <a:lumOff val="5000"/>
                  </a:schemeClr>
                </a:solidFill>
                <a:latin typeface="Arial" panose="020B0604020202020204" pitchFamily="34" charset="0"/>
                <a:cs typeface="Arial" panose="020B0604020202020204" pitchFamily="34" charset="0"/>
              </a:rPr>
              <a:t> </a:t>
            </a:r>
            <a:r>
              <a:rPr sz="2400" i="1" kern="0" dirty="0">
                <a:solidFill>
                  <a:schemeClr val="tx1">
                    <a:lumMod val="95000"/>
                    <a:lumOff val="5000"/>
                  </a:schemeClr>
                </a:solidFill>
                <a:latin typeface="Arial" panose="020B0604020202020204" pitchFamily="34" charset="0"/>
                <a:cs typeface="Arial" panose="020B0604020202020204" pitchFamily="34" charset="0"/>
              </a:rPr>
              <a:t>foreign</a:t>
            </a:r>
            <a:r>
              <a:rPr sz="2400" i="1" kern="0" spc="-60" dirty="0">
                <a:solidFill>
                  <a:schemeClr val="tx1">
                    <a:lumMod val="95000"/>
                    <a:lumOff val="5000"/>
                  </a:schemeClr>
                </a:solidFill>
                <a:latin typeface="Arial" panose="020B0604020202020204" pitchFamily="34" charset="0"/>
                <a:cs typeface="Arial" panose="020B0604020202020204" pitchFamily="34" charset="0"/>
              </a:rPr>
              <a:t> </a:t>
            </a:r>
            <a:r>
              <a:rPr sz="2400" i="1" kern="0" dirty="0">
                <a:solidFill>
                  <a:schemeClr val="tx1">
                    <a:lumMod val="95000"/>
                    <a:lumOff val="5000"/>
                  </a:schemeClr>
                </a:solidFill>
                <a:latin typeface="Arial" panose="020B0604020202020204" pitchFamily="34" charset="0"/>
                <a:cs typeface="Arial" panose="020B0604020202020204" pitchFamily="34" charset="0"/>
              </a:rPr>
              <a:t>institutional</a:t>
            </a:r>
            <a:r>
              <a:rPr sz="2400" i="1" kern="0" spc="-90" dirty="0">
                <a:solidFill>
                  <a:schemeClr val="tx1">
                    <a:lumMod val="95000"/>
                    <a:lumOff val="5000"/>
                  </a:schemeClr>
                </a:solidFill>
                <a:latin typeface="Arial" panose="020B0604020202020204" pitchFamily="34" charset="0"/>
                <a:cs typeface="Arial" panose="020B0604020202020204" pitchFamily="34" charset="0"/>
              </a:rPr>
              <a:t> </a:t>
            </a:r>
            <a:r>
              <a:rPr sz="2400" i="1" kern="0" dirty="0">
                <a:solidFill>
                  <a:schemeClr val="tx1">
                    <a:lumMod val="95000"/>
                    <a:lumOff val="5000"/>
                  </a:schemeClr>
                </a:solidFill>
                <a:latin typeface="Arial" panose="020B0604020202020204" pitchFamily="34" charset="0"/>
                <a:cs typeface="Arial" panose="020B0604020202020204" pitchFamily="34" charset="0"/>
              </a:rPr>
              <a:t>investors</a:t>
            </a:r>
            <a:r>
              <a:rPr sz="2400" i="1" kern="0" spc="-55" dirty="0">
                <a:solidFill>
                  <a:schemeClr val="tx1">
                    <a:lumMod val="95000"/>
                    <a:lumOff val="5000"/>
                  </a:schemeClr>
                </a:solidFill>
                <a:latin typeface="Arial" panose="020B0604020202020204" pitchFamily="34" charset="0"/>
                <a:cs typeface="Arial" panose="020B0604020202020204" pitchFamily="34" charset="0"/>
              </a:rPr>
              <a:t> </a:t>
            </a:r>
            <a:r>
              <a:rPr sz="2400" i="1" kern="0" dirty="0">
                <a:solidFill>
                  <a:schemeClr val="tx1">
                    <a:lumMod val="95000"/>
                    <a:lumOff val="5000"/>
                  </a:schemeClr>
                </a:solidFill>
                <a:latin typeface="Arial" panose="020B0604020202020204" pitchFamily="34" charset="0"/>
                <a:cs typeface="Arial" panose="020B0604020202020204" pitchFamily="34" charset="0"/>
              </a:rPr>
              <a:t>(FIIs),</a:t>
            </a:r>
            <a:r>
              <a:rPr sz="2400" i="1" kern="0" spc="-15" dirty="0">
                <a:solidFill>
                  <a:schemeClr val="tx1">
                    <a:lumMod val="95000"/>
                    <a:lumOff val="5000"/>
                  </a:schemeClr>
                </a:solidFill>
                <a:latin typeface="Arial" panose="020B0604020202020204" pitchFamily="34" charset="0"/>
                <a:cs typeface="Arial" panose="020B0604020202020204" pitchFamily="34" charset="0"/>
              </a:rPr>
              <a:t> </a:t>
            </a:r>
            <a:r>
              <a:rPr sz="2400" i="1" kern="0" spc="-25" dirty="0">
                <a:solidFill>
                  <a:schemeClr val="tx1">
                    <a:lumMod val="95000"/>
                    <a:lumOff val="5000"/>
                  </a:schemeClr>
                </a:solidFill>
                <a:latin typeface="Arial" panose="020B0604020202020204" pitchFamily="34" charset="0"/>
                <a:cs typeface="Arial" panose="020B0604020202020204" pitchFamily="34" charset="0"/>
              </a:rPr>
              <a:t>it </a:t>
            </a:r>
            <a:r>
              <a:rPr sz="2400" i="1" kern="0" dirty="0">
                <a:solidFill>
                  <a:schemeClr val="tx1">
                    <a:lumMod val="95000"/>
                    <a:lumOff val="5000"/>
                  </a:schemeClr>
                </a:solidFill>
                <a:latin typeface="Arial" panose="020B0604020202020204" pitchFamily="34" charset="0"/>
                <a:cs typeface="Arial" panose="020B0604020202020204" pitchFamily="34" charset="0"/>
              </a:rPr>
              <a:t>was</a:t>
            </a:r>
            <a:r>
              <a:rPr sz="2400" i="1" kern="0" spc="-40" dirty="0">
                <a:solidFill>
                  <a:schemeClr val="tx1">
                    <a:lumMod val="95000"/>
                    <a:lumOff val="5000"/>
                  </a:schemeClr>
                </a:solidFill>
                <a:latin typeface="Arial" panose="020B0604020202020204" pitchFamily="34" charset="0"/>
                <a:cs typeface="Arial" panose="020B0604020202020204" pitchFamily="34" charset="0"/>
              </a:rPr>
              <a:t> </a:t>
            </a:r>
            <a:r>
              <a:rPr sz="2400" i="1" kern="0" dirty="0">
                <a:solidFill>
                  <a:schemeClr val="tx1">
                    <a:lumMod val="95000"/>
                    <a:lumOff val="5000"/>
                  </a:schemeClr>
                </a:solidFill>
                <a:latin typeface="Arial" panose="020B0604020202020204" pitchFamily="34" charset="0"/>
                <a:cs typeface="Arial" panose="020B0604020202020204" pitchFamily="34" charset="0"/>
              </a:rPr>
              <a:t>necessary</a:t>
            </a:r>
            <a:r>
              <a:rPr sz="2400" i="1" kern="0" spc="-30" dirty="0">
                <a:solidFill>
                  <a:schemeClr val="tx1">
                    <a:lumMod val="95000"/>
                    <a:lumOff val="5000"/>
                  </a:schemeClr>
                </a:solidFill>
                <a:latin typeface="Arial" panose="020B0604020202020204" pitchFamily="34" charset="0"/>
                <a:cs typeface="Arial" panose="020B0604020202020204" pitchFamily="34" charset="0"/>
              </a:rPr>
              <a:t> </a:t>
            </a:r>
            <a:r>
              <a:rPr sz="2400" i="1" kern="0" dirty="0">
                <a:solidFill>
                  <a:schemeClr val="tx1">
                    <a:lumMod val="95000"/>
                    <a:lumOff val="5000"/>
                  </a:schemeClr>
                </a:solidFill>
                <a:latin typeface="Arial" panose="020B0604020202020204" pitchFamily="34" charset="0"/>
                <a:cs typeface="Arial" panose="020B0604020202020204" pitchFamily="34" charset="0"/>
              </a:rPr>
              <a:t>to</a:t>
            </a:r>
            <a:r>
              <a:rPr sz="2400" i="1" kern="0" spc="-35" dirty="0">
                <a:solidFill>
                  <a:schemeClr val="tx1">
                    <a:lumMod val="95000"/>
                    <a:lumOff val="5000"/>
                  </a:schemeClr>
                </a:solidFill>
                <a:latin typeface="Arial" panose="020B0604020202020204" pitchFamily="34" charset="0"/>
                <a:cs typeface="Arial" panose="020B0604020202020204" pitchFamily="34" charset="0"/>
              </a:rPr>
              <a:t> </a:t>
            </a:r>
            <a:r>
              <a:rPr sz="2400" i="1" kern="0" dirty="0">
                <a:solidFill>
                  <a:schemeClr val="tx1">
                    <a:lumMod val="95000"/>
                    <a:lumOff val="5000"/>
                  </a:schemeClr>
                </a:solidFill>
                <a:latin typeface="Arial" panose="020B0604020202020204" pitchFamily="34" charset="0"/>
                <a:cs typeface="Arial" panose="020B0604020202020204" pitchFamily="34" charset="0"/>
              </a:rPr>
              <a:t>introduce</a:t>
            </a:r>
            <a:r>
              <a:rPr sz="2400" i="1" kern="0" spc="-55" dirty="0">
                <a:solidFill>
                  <a:schemeClr val="tx1">
                    <a:lumMod val="95000"/>
                    <a:lumOff val="5000"/>
                  </a:schemeClr>
                </a:solidFill>
                <a:latin typeface="Arial" panose="020B0604020202020204" pitchFamily="34" charset="0"/>
                <a:cs typeface="Arial" panose="020B0604020202020204" pitchFamily="34" charset="0"/>
              </a:rPr>
              <a:t> </a:t>
            </a:r>
            <a:r>
              <a:rPr sz="2400" i="1" kern="0" dirty="0">
                <a:solidFill>
                  <a:schemeClr val="tx1">
                    <a:lumMod val="95000"/>
                    <a:lumOff val="5000"/>
                  </a:schemeClr>
                </a:solidFill>
                <a:latin typeface="Arial" panose="020B0604020202020204" pitchFamily="34" charset="0"/>
                <a:cs typeface="Arial" panose="020B0604020202020204" pitchFamily="34" charset="0"/>
              </a:rPr>
              <a:t>a</a:t>
            </a:r>
            <a:r>
              <a:rPr sz="2400" i="1" kern="0" spc="-25" dirty="0">
                <a:solidFill>
                  <a:schemeClr val="tx1">
                    <a:lumMod val="95000"/>
                    <a:lumOff val="5000"/>
                  </a:schemeClr>
                </a:solidFill>
                <a:latin typeface="Arial" panose="020B0604020202020204" pitchFamily="34" charset="0"/>
                <a:cs typeface="Arial" panose="020B0604020202020204" pitchFamily="34" charset="0"/>
              </a:rPr>
              <a:t> </a:t>
            </a:r>
            <a:r>
              <a:rPr sz="2400" i="1" kern="0" dirty="0">
                <a:solidFill>
                  <a:schemeClr val="tx1">
                    <a:lumMod val="95000"/>
                    <a:lumOff val="5000"/>
                  </a:schemeClr>
                </a:solidFill>
                <a:latin typeface="Arial" panose="020B0604020202020204" pitchFamily="34" charset="0"/>
                <a:cs typeface="Arial" panose="020B0604020202020204" pitchFamily="34" charset="0"/>
              </a:rPr>
              <a:t>series</a:t>
            </a:r>
            <a:r>
              <a:rPr sz="2400" i="1" kern="0" spc="-35" dirty="0">
                <a:solidFill>
                  <a:schemeClr val="tx1">
                    <a:lumMod val="95000"/>
                    <a:lumOff val="5000"/>
                  </a:schemeClr>
                </a:solidFill>
                <a:latin typeface="Arial" panose="020B0604020202020204" pitchFamily="34" charset="0"/>
                <a:cs typeface="Arial" panose="020B0604020202020204" pitchFamily="34" charset="0"/>
              </a:rPr>
              <a:t> </a:t>
            </a:r>
            <a:r>
              <a:rPr sz="2400" i="1" kern="0" dirty="0">
                <a:solidFill>
                  <a:schemeClr val="tx1">
                    <a:lumMod val="95000"/>
                    <a:lumOff val="5000"/>
                  </a:schemeClr>
                </a:solidFill>
                <a:latin typeface="Arial" panose="020B0604020202020204" pitchFamily="34" charset="0"/>
                <a:cs typeface="Arial" panose="020B0604020202020204" pitchFamily="34" charset="0"/>
              </a:rPr>
              <a:t>of</a:t>
            </a:r>
            <a:r>
              <a:rPr sz="2400" i="1" kern="0" spc="-30" dirty="0">
                <a:solidFill>
                  <a:schemeClr val="tx1">
                    <a:lumMod val="95000"/>
                    <a:lumOff val="5000"/>
                  </a:schemeClr>
                </a:solidFill>
                <a:latin typeface="Arial" panose="020B0604020202020204" pitchFamily="34" charset="0"/>
                <a:cs typeface="Arial" panose="020B0604020202020204" pitchFamily="34" charset="0"/>
              </a:rPr>
              <a:t> </a:t>
            </a:r>
            <a:r>
              <a:rPr sz="2400" i="1" kern="0" dirty="0">
                <a:solidFill>
                  <a:schemeClr val="tx1">
                    <a:lumMod val="95000"/>
                    <a:lumOff val="5000"/>
                  </a:schemeClr>
                </a:solidFill>
                <a:latin typeface="Arial" panose="020B0604020202020204" pitchFamily="34" charset="0"/>
                <a:cs typeface="Arial" panose="020B0604020202020204" pitchFamily="34" charset="0"/>
              </a:rPr>
              <a:t>stock</a:t>
            </a:r>
            <a:r>
              <a:rPr sz="2400" i="1" kern="0" spc="-35" dirty="0">
                <a:solidFill>
                  <a:schemeClr val="tx1">
                    <a:lumMod val="95000"/>
                    <a:lumOff val="5000"/>
                  </a:schemeClr>
                </a:solidFill>
                <a:latin typeface="Arial" panose="020B0604020202020204" pitchFamily="34" charset="0"/>
                <a:cs typeface="Arial" panose="020B0604020202020204" pitchFamily="34" charset="0"/>
              </a:rPr>
              <a:t> </a:t>
            </a:r>
            <a:r>
              <a:rPr sz="2400" i="1" kern="0" dirty="0">
                <a:solidFill>
                  <a:schemeClr val="tx1">
                    <a:lumMod val="95000"/>
                    <a:lumOff val="5000"/>
                  </a:schemeClr>
                </a:solidFill>
                <a:latin typeface="Arial" panose="020B0604020202020204" pitchFamily="34" charset="0"/>
                <a:cs typeface="Arial" panose="020B0604020202020204" pitchFamily="34" charset="0"/>
              </a:rPr>
              <a:t>market</a:t>
            </a:r>
            <a:r>
              <a:rPr sz="2400" i="1" kern="0" spc="-35" dirty="0">
                <a:solidFill>
                  <a:schemeClr val="tx1">
                    <a:lumMod val="95000"/>
                    <a:lumOff val="5000"/>
                  </a:schemeClr>
                </a:solidFill>
                <a:latin typeface="Arial" panose="020B0604020202020204" pitchFamily="34" charset="0"/>
                <a:cs typeface="Arial" panose="020B0604020202020204" pitchFamily="34" charset="0"/>
              </a:rPr>
              <a:t> </a:t>
            </a:r>
            <a:r>
              <a:rPr sz="2400" i="1" kern="0" spc="-10" dirty="0">
                <a:solidFill>
                  <a:schemeClr val="tx1">
                    <a:lumMod val="95000"/>
                    <a:lumOff val="5000"/>
                  </a:schemeClr>
                </a:solidFill>
                <a:latin typeface="Arial" panose="020B0604020202020204" pitchFamily="34" charset="0"/>
                <a:cs typeface="Arial" panose="020B0604020202020204" pitchFamily="34" charset="0"/>
              </a:rPr>
              <a:t>reforms.</a:t>
            </a:r>
            <a:endParaRPr sz="2400" kern="0" dirty="0">
              <a:solidFill>
                <a:schemeClr val="tx1">
                  <a:lumMod val="95000"/>
                  <a:lumOff val="5000"/>
                </a:schemeClr>
              </a:solidFill>
              <a:latin typeface="Arial" panose="020B0604020202020204" pitchFamily="34" charset="0"/>
              <a:cs typeface="Arial" panose="020B0604020202020204" pitchFamily="34" charset="0"/>
            </a:endParaRPr>
          </a:p>
          <a:p>
            <a:pPr>
              <a:spcBef>
                <a:spcPts val="125"/>
              </a:spcBef>
              <a:buClr>
                <a:srgbClr val="FFFFFF"/>
              </a:buClr>
              <a:buFont typeface="Wingdings"/>
              <a:buChar char=""/>
            </a:pPr>
            <a:endParaRPr sz="2400" kern="0" dirty="0">
              <a:solidFill>
                <a:schemeClr val="tx1">
                  <a:lumMod val="95000"/>
                  <a:lumOff val="5000"/>
                </a:schemeClr>
              </a:solidFill>
              <a:latin typeface="Arial" panose="020B0604020202020204" pitchFamily="34" charset="0"/>
              <a:cs typeface="Arial" panose="020B0604020202020204" pitchFamily="34" charset="0"/>
            </a:endParaRPr>
          </a:p>
          <a:p>
            <a:pPr marL="469900" marR="5080" indent="-457200">
              <a:buFont typeface="Wingdings"/>
              <a:buChar char=""/>
              <a:tabLst>
                <a:tab pos="469900" algn="l"/>
              </a:tabLst>
            </a:pPr>
            <a:r>
              <a:rPr sz="2400" i="1" kern="0" dirty="0">
                <a:solidFill>
                  <a:schemeClr val="tx1">
                    <a:lumMod val="95000"/>
                    <a:lumOff val="5000"/>
                  </a:schemeClr>
                </a:solidFill>
                <a:latin typeface="Arial" panose="020B0604020202020204" pitchFamily="34" charset="0"/>
                <a:cs typeface="Arial" panose="020B0604020202020204" pitchFamily="34" charset="0"/>
              </a:rPr>
              <a:t>SEBI,</a:t>
            </a:r>
            <a:r>
              <a:rPr sz="2400" i="1" kern="0" spc="-35" dirty="0">
                <a:solidFill>
                  <a:schemeClr val="tx1">
                    <a:lumMod val="95000"/>
                    <a:lumOff val="5000"/>
                  </a:schemeClr>
                </a:solidFill>
                <a:latin typeface="Arial" panose="020B0604020202020204" pitchFamily="34" charset="0"/>
                <a:cs typeface="Arial" panose="020B0604020202020204" pitchFamily="34" charset="0"/>
              </a:rPr>
              <a:t> </a:t>
            </a:r>
            <a:r>
              <a:rPr sz="2400" i="1" kern="0" dirty="0">
                <a:solidFill>
                  <a:schemeClr val="tx1">
                    <a:lumMod val="95000"/>
                    <a:lumOff val="5000"/>
                  </a:schemeClr>
                </a:solidFill>
                <a:latin typeface="Arial" panose="020B0604020202020204" pitchFamily="34" charset="0"/>
                <a:cs typeface="Arial" panose="020B0604020202020204" pitchFamily="34" charset="0"/>
              </a:rPr>
              <a:t>established</a:t>
            </a:r>
            <a:r>
              <a:rPr sz="2400" i="1" kern="0" spc="-40" dirty="0">
                <a:solidFill>
                  <a:schemeClr val="tx1">
                    <a:lumMod val="95000"/>
                    <a:lumOff val="5000"/>
                  </a:schemeClr>
                </a:solidFill>
                <a:latin typeface="Arial" panose="020B0604020202020204" pitchFamily="34" charset="0"/>
                <a:cs typeface="Arial" panose="020B0604020202020204" pitchFamily="34" charset="0"/>
              </a:rPr>
              <a:t> </a:t>
            </a:r>
            <a:r>
              <a:rPr sz="2400" i="1" kern="0" dirty="0">
                <a:solidFill>
                  <a:schemeClr val="tx1">
                    <a:lumMod val="95000"/>
                    <a:lumOff val="5000"/>
                  </a:schemeClr>
                </a:solidFill>
                <a:latin typeface="Arial" panose="020B0604020202020204" pitchFamily="34" charset="0"/>
                <a:cs typeface="Arial" panose="020B0604020202020204" pitchFamily="34" charset="0"/>
              </a:rPr>
              <a:t>in 1988</a:t>
            </a:r>
            <a:r>
              <a:rPr sz="2400" i="1" kern="0" spc="-10" dirty="0">
                <a:solidFill>
                  <a:schemeClr val="tx1">
                    <a:lumMod val="95000"/>
                    <a:lumOff val="5000"/>
                  </a:schemeClr>
                </a:solidFill>
                <a:latin typeface="Arial" panose="020B0604020202020204" pitchFamily="34" charset="0"/>
                <a:cs typeface="Arial" panose="020B0604020202020204" pitchFamily="34" charset="0"/>
              </a:rPr>
              <a:t> </a:t>
            </a:r>
            <a:r>
              <a:rPr sz="2400" i="1" kern="0" dirty="0">
                <a:solidFill>
                  <a:schemeClr val="tx1">
                    <a:lumMod val="95000"/>
                    <a:lumOff val="5000"/>
                  </a:schemeClr>
                </a:solidFill>
                <a:latin typeface="Arial" panose="020B0604020202020204" pitchFamily="34" charset="0"/>
                <a:cs typeface="Arial" panose="020B0604020202020204" pitchFamily="34" charset="0"/>
              </a:rPr>
              <a:t>and</a:t>
            </a:r>
            <a:r>
              <a:rPr sz="2400" i="1" kern="0" spc="-5" dirty="0">
                <a:solidFill>
                  <a:schemeClr val="tx1">
                    <a:lumMod val="95000"/>
                    <a:lumOff val="5000"/>
                  </a:schemeClr>
                </a:solidFill>
                <a:latin typeface="Arial" panose="020B0604020202020204" pitchFamily="34" charset="0"/>
                <a:cs typeface="Arial" panose="020B0604020202020204" pitchFamily="34" charset="0"/>
              </a:rPr>
              <a:t> </a:t>
            </a:r>
            <a:r>
              <a:rPr sz="2400" i="1" kern="0" dirty="0">
                <a:solidFill>
                  <a:schemeClr val="tx1">
                    <a:lumMod val="95000"/>
                    <a:lumOff val="5000"/>
                  </a:schemeClr>
                </a:solidFill>
                <a:latin typeface="Arial" panose="020B0604020202020204" pitchFamily="34" charset="0"/>
                <a:cs typeface="Arial" panose="020B0604020202020204" pitchFamily="34" charset="0"/>
              </a:rPr>
              <a:t>became</a:t>
            </a:r>
            <a:r>
              <a:rPr sz="2400" i="1" kern="0" spc="-25" dirty="0">
                <a:solidFill>
                  <a:schemeClr val="tx1">
                    <a:lumMod val="95000"/>
                    <a:lumOff val="5000"/>
                  </a:schemeClr>
                </a:solidFill>
                <a:latin typeface="Arial" panose="020B0604020202020204" pitchFamily="34" charset="0"/>
                <a:cs typeface="Arial" panose="020B0604020202020204" pitchFamily="34" charset="0"/>
              </a:rPr>
              <a:t> </a:t>
            </a:r>
            <a:r>
              <a:rPr sz="2400" i="1" kern="0" dirty="0">
                <a:solidFill>
                  <a:schemeClr val="tx1">
                    <a:lumMod val="95000"/>
                    <a:lumOff val="5000"/>
                  </a:schemeClr>
                </a:solidFill>
                <a:latin typeface="Arial" panose="020B0604020202020204" pitchFamily="34" charset="0"/>
                <a:cs typeface="Arial" panose="020B0604020202020204" pitchFamily="34" charset="0"/>
              </a:rPr>
              <a:t>a</a:t>
            </a:r>
            <a:r>
              <a:rPr sz="2400" i="1" kern="0" spc="-5" dirty="0">
                <a:solidFill>
                  <a:schemeClr val="tx1">
                    <a:lumMod val="95000"/>
                    <a:lumOff val="5000"/>
                  </a:schemeClr>
                </a:solidFill>
                <a:latin typeface="Arial" panose="020B0604020202020204" pitchFamily="34" charset="0"/>
                <a:cs typeface="Arial" panose="020B0604020202020204" pitchFamily="34" charset="0"/>
              </a:rPr>
              <a:t> </a:t>
            </a:r>
            <a:r>
              <a:rPr sz="2400" i="1" kern="0" dirty="0">
                <a:solidFill>
                  <a:schemeClr val="tx1">
                    <a:lumMod val="95000"/>
                    <a:lumOff val="5000"/>
                  </a:schemeClr>
                </a:solidFill>
                <a:latin typeface="Arial" panose="020B0604020202020204" pitchFamily="34" charset="0"/>
                <a:cs typeface="Arial" panose="020B0604020202020204" pitchFamily="34" charset="0"/>
              </a:rPr>
              <a:t>fully</a:t>
            </a:r>
            <a:r>
              <a:rPr sz="2400" i="1" kern="0" spc="-45" dirty="0">
                <a:solidFill>
                  <a:schemeClr val="tx1">
                    <a:lumMod val="95000"/>
                    <a:lumOff val="5000"/>
                  </a:schemeClr>
                </a:solidFill>
                <a:latin typeface="Arial" panose="020B0604020202020204" pitchFamily="34" charset="0"/>
                <a:cs typeface="Arial" panose="020B0604020202020204" pitchFamily="34" charset="0"/>
              </a:rPr>
              <a:t> </a:t>
            </a:r>
            <a:r>
              <a:rPr sz="2400" i="1" kern="0" dirty="0">
                <a:solidFill>
                  <a:schemeClr val="tx1">
                    <a:lumMod val="95000"/>
                    <a:lumOff val="5000"/>
                  </a:schemeClr>
                </a:solidFill>
                <a:latin typeface="Arial" panose="020B0604020202020204" pitchFamily="34" charset="0"/>
                <a:cs typeface="Arial" panose="020B0604020202020204" pitchFamily="34" charset="0"/>
              </a:rPr>
              <a:t>autonomous</a:t>
            </a:r>
            <a:r>
              <a:rPr sz="2400" i="1" kern="0" spc="-15" dirty="0">
                <a:solidFill>
                  <a:schemeClr val="tx1">
                    <a:lumMod val="95000"/>
                    <a:lumOff val="5000"/>
                  </a:schemeClr>
                </a:solidFill>
                <a:latin typeface="Arial" panose="020B0604020202020204" pitchFamily="34" charset="0"/>
                <a:cs typeface="Arial" panose="020B0604020202020204" pitchFamily="34" charset="0"/>
              </a:rPr>
              <a:t> </a:t>
            </a:r>
            <a:r>
              <a:rPr sz="2400" i="1" kern="0" dirty="0">
                <a:solidFill>
                  <a:schemeClr val="tx1">
                    <a:lumMod val="95000"/>
                    <a:lumOff val="5000"/>
                  </a:schemeClr>
                </a:solidFill>
                <a:latin typeface="Arial" panose="020B0604020202020204" pitchFamily="34" charset="0"/>
                <a:cs typeface="Arial" panose="020B0604020202020204" pitchFamily="34" charset="0"/>
              </a:rPr>
              <a:t>body</a:t>
            </a:r>
            <a:r>
              <a:rPr sz="2400" i="1" kern="0" spc="-5" dirty="0">
                <a:solidFill>
                  <a:schemeClr val="tx1">
                    <a:lumMod val="95000"/>
                    <a:lumOff val="5000"/>
                  </a:schemeClr>
                </a:solidFill>
                <a:latin typeface="Arial" panose="020B0604020202020204" pitchFamily="34" charset="0"/>
                <a:cs typeface="Arial" panose="020B0604020202020204" pitchFamily="34" charset="0"/>
              </a:rPr>
              <a:t> </a:t>
            </a:r>
            <a:r>
              <a:rPr sz="2400" i="1" kern="0" spc="-25" dirty="0">
                <a:solidFill>
                  <a:schemeClr val="tx1">
                    <a:lumMod val="95000"/>
                    <a:lumOff val="5000"/>
                  </a:schemeClr>
                </a:solidFill>
                <a:latin typeface="Arial" panose="020B0604020202020204" pitchFamily="34" charset="0"/>
                <a:cs typeface="Arial" panose="020B0604020202020204" pitchFamily="34" charset="0"/>
              </a:rPr>
              <a:t>by </a:t>
            </a:r>
            <a:r>
              <a:rPr sz="2400" i="1" kern="0" dirty="0">
                <a:solidFill>
                  <a:schemeClr val="tx1">
                    <a:lumMod val="95000"/>
                    <a:lumOff val="5000"/>
                  </a:schemeClr>
                </a:solidFill>
                <a:latin typeface="Arial" panose="020B0604020202020204" pitchFamily="34" charset="0"/>
                <a:cs typeface="Arial" panose="020B0604020202020204" pitchFamily="34" charset="0"/>
              </a:rPr>
              <a:t>the</a:t>
            </a:r>
            <a:r>
              <a:rPr sz="2400" i="1" kern="0" spc="-20" dirty="0">
                <a:solidFill>
                  <a:schemeClr val="tx1">
                    <a:lumMod val="95000"/>
                    <a:lumOff val="5000"/>
                  </a:schemeClr>
                </a:solidFill>
                <a:latin typeface="Arial" panose="020B0604020202020204" pitchFamily="34" charset="0"/>
                <a:cs typeface="Arial" panose="020B0604020202020204" pitchFamily="34" charset="0"/>
              </a:rPr>
              <a:t> </a:t>
            </a:r>
            <a:r>
              <a:rPr sz="2400" i="1" kern="0" dirty="0">
                <a:solidFill>
                  <a:schemeClr val="tx1">
                    <a:lumMod val="95000"/>
                    <a:lumOff val="5000"/>
                  </a:schemeClr>
                </a:solidFill>
                <a:latin typeface="Arial" panose="020B0604020202020204" pitchFamily="34" charset="0"/>
                <a:cs typeface="Arial" panose="020B0604020202020204" pitchFamily="34" charset="0"/>
              </a:rPr>
              <a:t>year 1992 with</a:t>
            </a:r>
            <a:r>
              <a:rPr sz="2400" i="1" kern="0" spc="-10" dirty="0">
                <a:solidFill>
                  <a:schemeClr val="tx1">
                    <a:lumMod val="95000"/>
                    <a:lumOff val="5000"/>
                  </a:schemeClr>
                </a:solidFill>
                <a:latin typeface="Arial" panose="020B0604020202020204" pitchFamily="34" charset="0"/>
                <a:cs typeface="Arial" panose="020B0604020202020204" pitchFamily="34" charset="0"/>
              </a:rPr>
              <a:t> </a:t>
            </a:r>
            <a:r>
              <a:rPr sz="2400" i="1" kern="0" dirty="0">
                <a:solidFill>
                  <a:schemeClr val="tx1">
                    <a:lumMod val="95000"/>
                    <a:lumOff val="5000"/>
                  </a:schemeClr>
                </a:solidFill>
                <a:latin typeface="Arial" panose="020B0604020202020204" pitchFamily="34" charset="0"/>
                <a:cs typeface="Arial" panose="020B0604020202020204" pitchFamily="34" charset="0"/>
              </a:rPr>
              <a:t>defined</a:t>
            </a:r>
            <a:r>
              <a:rPr sz="2400" i="1" kern="0" spc="-40" dirty="0">
                <a:solidFill>
                  <a:schemeClr val="tx1">
                    <a:lumMod val="95000"/>
                    <a:lumOff val="5000"/>
                  </a:schemeClr>
                </a:solidFill>
                <a:latin typeface="Arial" panose="020B0604020202020204" pitchFamily="34" charset="0"/>
                <a:cs typeface="Arial" panose="020B0604020202020204" pitchFamily="34" charset="0"/>
              </a:rPr>
              <a:t> </a:t>
            </a:r>
            <a:r>
              <a:rPr sz="2400" i="1" kern="0" spc="-10" dirty="0">
                <a:solidFill>
                  <a:schemeClr val="tx1">
                    <a:lumMod val="95000"/>
                    <a:lumOff val="5000"/>
                  </a:schemeClr>
                </a:solidFill>
                <a:latin typeface="Arial" panose="020B0604020202020204" pitchFamily="34" charset="0"/>
                <a:cs typeface="Arial" panose="020B0604020202020204" pitchFamily="34" charset="0"/>
              </a:rPr>
              <a:t>responsibilities</a:t>
            </a:r>
            <a:r>
              <a:rPr sz="2400" i="1" kern="0" spc="-50" dirty="0">
                <a:solidFill>
                  <a:schemeClr val="tx1">
                    <a:lumMod val="95000"/>
                    <a:lumOff val="5000"/>
                  </a:schemeClr>
                </a:solidFill>
                <a:latin typeface="Arial" panose="020B0604020202020204" pitchFamily="34" charset="0"/>
                <a:cs typeface="Arial" panose="020B0604020202020204" pitchFamily="34" charset="0"/>
              </a:rPr>
              <a:t> </a:t>
            </a:r>
            <a:r>
              <a:rPr sz="2400" i="1" kern="0" dirty="0">
                <a:solidFill>
                  <a:schemeClr val="tx1">
                    <a:lumMod val="95000"/>
                    <a:lumOff val="5000"/>
                  </a:schemeClr>
                </a:solidFill>
                <a:latin typeface="Arial" panose="020B0604020202020204" pitchFamily="34" charset="0"/>
                <a:cs typeface="Arial" panose="020B0604020202020204" pitchFamily="34" charset="0"/>
              </a:rPr>
              <a:t>to</a:t>
            </a:r>
            <a:r>
              <a:rPr sz="2400" i="1" kern="0" spc="-10" dirty="0">
                <a:solidFill>
                  <a:schemeClr val="tx1">
                    <a:lumMod val="95000"/>
                    <a:lumOff val="5000"/>
                  </a:schemeClr>
                </a:solidFill>
                <a:latin typeface="Arial" panose="020B0604020202020204" pitchFamily="34" charset="0"/>
                <a:cs typeface="Arial" panose="020B0604020202020204" pitchFamily="34" charset="0"/>
              </a:rPr>
              <a:t> </a:t>
            </a:r>
            <a:r>
              <a:rPr sz="2400" i="1" kern="0" dirty="0">
                <a:solidFill>
                  <a:schemeClr val="tx1">
                    <a:lumMod val="95000"/>
                    <a:lumOff val="5000"/>
                  </a:schemeClr>
                </a:solidFill>
                <a:latin typeface="Arial" panose="020B0604020202020204" pitchFamily="34" charset="0"/>
                <a:cs typeface="Arial" panose="020B0604020202020204" pitchFamily="34" charset="0"/>
              </a:rPr>
              <a:t>cover</a:t>
            </a:r>
            <a:r>
              <a:rPr sz="2400" i="1" kern="0" spc="-10" dirty="0">
                <a:solidFill>
                  <a:schemeClr val="tx1">
                    <a:lumMod val="95000"/>
                    <a:lumOff val="5000"/>
                  </a:schemeClr>
                </a:solidFill>
                <a:latin typeface="Arial" panose="020B0604020202020204" pitchFamily="34" charset="0"/>
                <a:cs typeface="Arial" panose="020B0604020202020204" pitchFamily="34" charset="0"/>
              </a:rPr>
              <a:t> </a:t>
            </a:r>
            <a:r>
              <a:rPr sz="2400" i="1" kern="0" dirty="0">
                <a:solidFill>
                  <a:schemeClr val="tx1">
                    <a:lumMod val="95000"/>
                    <a:lumOff val="5000"/>
                  </a:schemeClr>
                </a:solidFill>
                <a:latin typeface="Arial" panose="020B0604020202020204" pitchFamily="34" charset="0"/>
                <a:cs typeface="Arial" panose="020B0604020202020204" pitchFamily="34" charset="0"/>
              </a:rPr>
              <a:t>both </a:t>
            </a:r>
            <a:r>
              <a:rPr sz="2400" i="1" kern="0" spc="-10" dirty="0">
                <a:solidFill>
                  <a:schemeClr val="tx1">
                    <a:lumMod val="95000"/>
                    <a:lumOff val="5000"/>
                  </a:schemeClr>
                </a:solidFill>
                <a:latin typeface="Arial" panose="020B0604020202020204" pitchFamily="34" charset="0"/>
                <a:cs typeface="Arial" panose="020B0604020202020204" pitchFamily="34" charset="0"/>
              </a:rPr>
              <a:t>development </a:t>
            </a:r>
            <a:r>
              <a:rPr sz="2400" i="1" kern="0" dirty="0">
                <a:solidFill>
                  <a:schemeClr val="tx1">
                    <a:lumMod val="95000"/>
                    <a:lumOff val="5000"/>
                  </a:schemeClr>
                </a:solidFill>
                <a:latin typeface="Arial" panose="020B0604020202020204" pitchFamily="34" charset="0"/>
                <a:cs typeface="Arial" panose="020B0604020202020204" pitchFamily="34" charset="0"/>
              </a:rPr>
              <a:t>and</a:t>
            </a:r>
            <a:r>
              <a:rPr sz="2400" i="1" kern="0" spc="-40" dirty="0">
                <a:solidFill>
                  <a:schemeClr val="tx1">
                    <a:lumMod val="95000"/>
                    <a:lumOff val="5000"/>
                  </a:schemeClr>
                </a:solidFill>
                <a:latin typeface="Arial" panose="020B0604020202020204" pitchFamily="34" charset="0"/>
                <a:cs typeface="Arial" panose="020B0604020202020204" pitchFamily="34" charset="0"/>
              </a:rPr>
              <a:t> </a:t>
            </a:r>
            <a:r>
              <a:rPr sz="2400" i="1" kern="0" dirty="0">
                <a:solidFill>
                  <a:schemeClr val="tx1">
                    <a:lumMod val="95000"/>
                    <a:lumOff val="5000"/>
                  </a:schemeClr>
                </a:solidFill>
                <a:latin typeface="Arial" panose="020B0604020202020204" pitchFamily="34" charset="0"/>
                <a:cs typeface="Arial" panose="020B0604020202020204" pitchFamily="34" charset="0"/>
              </a:rPr>
              <a:t>regulation</a:t>
            </a:r>
            <a:r>
              <a:rPr sz="2400" i="1" kern="0" spc="-60" dirty="0">
                <a:solidFill>
                  <a:schemeClr val="tx1">
                    <a:lumMod val="95000"/>
                    <a:lumOff val="5000"/>
                  </a:schemeClr>
                </a:solidFill>
                <a:latin typeface="Arial" panose="020B0604020202020204" pitchFamily="34" charset="0"/>
                <a:cs typeface="Arial" panose="020B0604020202020204" pitchFamily="34" charset="0"/>
              </a:rPr>
              <a:t> </a:t>
            </a:r>
            <a:r>
              <a:rPr sz="2400" i="1" kern="0" dirty="0">
                <a:solidFill>
                  <a:schemeClr val="tx1">
                    <a:lumMod val="95000"/>
                    <a:lumOff val="5000"/>
                  </a:schemeClr>
                </a:solidFill>
                <a:latin typeface="Arial" panose="020B0604020202020204" pitchFamily="34" charset="0"/>
                <a:cs typeface="Arial" panose="020B0604020202020204" pitchFamily="34" charset="0"/>
              </a:rPr>
              <a:t>of</a:t>
            </a:r>
            <a:r>
              <a:rPr sz="2400" i="1" kern="0" spc="-35" dirty="0">
                <a:solidFill>
                  <a:schemeClr val="tx1">
                    <a:lumMod val="95000"/>
                    <a:lumOff val="5000"/>
                  </a:schemeClr>
                </a:solidFill>
                <a:latin typeface="Arial" panose="020B0604020202020204" pitchFamily="34" charset="0"/>
                <a:cs typeface="Arial" panose="020B0604020202020204" pitchFamily="34" charset="0"/>
              </a:rPr>
              <a:t> </a:t>
            </a:r>
            <a:r>
              <a:rPr sz="2400" i="1" kern="0" dirty="0">
                <a:solidFill>
                  <a:schemeClr val="tx1">
                    <a:lumMod val="95000"/>
                    <a:lumOff val="5000"/>
                  </a:schemeClr>
                </a:solidFill>
                <a:latin typeface="Arial" panose="020B0604020202020204" pitchFamily="34" charset="0"/>
                <a:cs typeface="Arial" panose="020B0604020202020204" pitchFamily="34" charset="0"/>
              </a:rPr>
              <a:t>the</a:t>
            </a:r>
            <a:r>
              <a:rPr sz="2400" i="1" kern="0" spc="-30" dirty="0">
                <a:solidFill>
                  <a:schemeClr val="tx1">
                    <a:lumMod val="95000"/>
                    <a:lumOff val="5000"/>
                  </a:schemeClr>
                </a:solidFill>
                <a:latin typeface="Arial" panose="020B0604020202020204" pitchFamily="34" charset="0"/>
                <a:cs typeface="Arial" panose="020B0604020202020204" pitchFamily="34" charset="0"/>
              </a:rPr>
              <a:t> </a:t>
            </a:r>
            <a:r>
              <a:rPr sz="2400" i="1" kern="0" spc="-10" dirty="0">
                <a:solidFill>
                  <a:schemeClr val="tx1">
                    <a:lumMod val="95000"/>
                    <a:lumOff val="5000"/>
                  </a:schemeClr>
                </a:solidFill>
                <a:latin typeface="Arial" panose="020B0604020202020204" pitchFamily="34" charset="0"/>
                <a:cs typeface="Arial" panose="020B0604020202020204" pitchFamily="34" charset="0"/>
              </a:rPr>
              <a:t>market.</a:t>
            </a:r>
            <a:endParaRPr sz="2400" kern="0" dirty="0">
              <a:solidFill>
                <a:schemeClr val="tx1">
                  <a:lumMod val="95000"/>
                  <a:lumOff val="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530929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6B482E-97BE-1E38-A667-F84526331D7C}"/>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EF7242C5-BEB9-943C-1929-A0576943B8FD}"/>
              </a:ext>
            </a:extLst>
          </p:cNvPr>
          <p:cNvSpPr txBox="1">
            <a:spLocks noGrp="1"/>
          </p:cNvSpPr>
          <p:nvPr>
            <p:ph type="title"/>
          </p:nvPr>
        </p:nvSpPr>
        <p:spPr>
          <a:xfrm>
            <a:off x="1154177" y="1167697"/>
            <a:ext cx="1493773" cy="663130"/>
          </a:xfrm>
          <a:prstGeom prst="rect">
            <a:avLst/>
          </a:prstGeom>
        </p:spPr>
        <p:txBody>
          <a:bodyPr vert="horz" wrap="square" lIns="0" tIns="12065" rIns="0" bIns="0" rtlCol="0">
            <a:spAutoFit/>
          </a:bodyPr>
          <a:lstStyle/>
          <a:p>
            <a:pPr marL="12700">
              <a:spcBef>
                <a:spcPts val="95"/>
              </a:spcBef>
            </a:pPr>
            <a:r>
              <a:rPr b="1" u="sng" spc="-105" dirty="0">
                <a:solidFill>
                  <a:schemeClr val="tx1">
                    <a:lumMod val="95000"/>
                    <a:lumOff val="5000"/>
                  </a:schemeClr>
                </a:solidFill>
                <a:latin typeface="Times New Roman" panose="02020603050405020304" pitchFamily="18" charset="0"/>
                <a:cs typeface="Times New Roman" panose="02020603050405020304" pitchFamily="18" charset="0"/>
              </a:rPr>
              <a:t>SEBI</a:t>
            </a:r>
          </a:p>
        </p:txBody>
      </p:sp>
      <p:sp>
        <p:nvSpPr>
          <p:cNvPr id="4" name="object 4">
            <a:extLst>
              <a:ext uri="{FF2B5EF4-FFF2-40B4-BE49-F238E27FC236}">
                <a16:creationId xmlns:a16="http://schemas.microsoft.com/office/drawing/2014/main" id="{285EEA32-1529-8A20-6FCC-20B5CB82BF66}"/>
              </a:ext>
            </a:extLst>
          </p:cNvPr>
          <p:cNvSpPr txBox="1">
            <a:spLocks noGrp="1"/>
          </p:cNvSpPr>
          <p:nvPr>
            <p:ph type="sldNum" sz="quarter" idx="12"/>
          </p:nvPr>
        </p:nvSpPr>
        <p:spPr>
          <a:prstGeom prst="rect">
            <a:avLst/>
          </a:prstGeom>
        </p:spPr>
        <p:txBody>
          <a:bodyPr vert="horz" wrap="square" lIns="0" tIns="0" rIns="0" bIns="0" rtlCol="0">
            <a:spAutoFit/>
          </a:bodyPr>
          <a:lstStyle/>
          <a:p>
            <a:pPr marL="38100">
              <a:lnSpc>
                <a:spcPts val="1230"/>
              </a:lnSpc>
            </a:pPr>
            <a:fld id="{81D60167-4931-47E6-BA6A-407CBD079E47}" type="slidenum">
              <a:rPr kern="0" spc="-25" dirty="0"/>
              <a:pPr marL="38100">
                <a:lnSpc>
                  <a:spcPts val="1230"/>
                </a:lnSpc>
              </a:pPr>
              <a:t>56</a:t>
            </a:fld>
            <a:endParaRPr kern="0" spc="-25" dirty="0"/>
          </a:p>
        </p:txBody>
      </p:sp>
      <p:sp>
        <p:nvSpPr>
          <p:cNvPr id="3" name="object 3">
            <a:extLst>
              <a:ext uri="{FF2B5EF4-FFF2-40B4-BE49-F238E27FC236}">
                <a16:creationId xmlns:a16="http://schemas.microsoft.com/office/drawing/2014/main" id="{289C0E42-1508-732C-4B6E-2D748E12F767}"/>
              </a:ext>
            </a:extLst>
          </p:cNvPr>
          <p:cNvSpPr txBox="1"/>
          <p:nvPr/>
        </p:nvSpPr>
        <p:spPr>
          <a:xfrm>
            <a:off x="142875" y="2133601"/>
            <a:ext cx="12049125" cy="3993401"/>
          </a:xfrm>
          <a:prstGeom prst="rect">
            <a:avLst/>
          </a:prstGeom>
        </p:spPr>
        <p:txBody>
          <a:bodyPr vert="horz" wrap="square" lIns="0" tIns="12700" rIns="0" bIns="0" rtlCol="0">
            <a:spAutoFit/>
          </a:bodyPr>
          <a:lstStyle/>
          <a:p>
            <a:pPr marL="469900" marR="13335" indent="-457200">
              <a:spcBef>
                <a:spcPts val="100"/>
              </a:spcBef>
              <a:buFont typeface="Wingdings"/>
              <a:buChar char=""/>
              <a:tabLst>
                <a:tab pos="469900" algn="l"/>
              </a:tabLst>
            </a:pPr>
            <a:r>
              <a:rPr i="1" kern="0" dirty="0">
                <a:solidFill>
                  <a:schemeClr val="tx1">
                    <a:lumMod val="95000"/>
                    <a:lumOff val="5000"/>
                  </a:schemeClr>
                </a:solidFill>
                <a:latin typeface="Arial" panose="020B0604020202020204" pitchFamily="34" charset="0"/>
                <a:cs typeface="Arial" panose="020B0604020202020204" pitchFamily="34" charset="0"/>
              </a:rPr>
              <a:t>On</a:t>
            </a:r>
            <a:r>
              <a:rPr i="1" kern="0" spc="-120" dirty="0">
                <a:solidFill>
                  <a:schemeClr val="tx1">
                    <a:lumMod val="95000"/>
                    <a:lumOff val="5000"/>
                  </a:schemeClr>
                </a:solidFill>
                <a:latin typeface="Arial" panose="020B0604020202020204" pitchFamily="34" charset="0"/>
                <a:cs typeface="Arial" panose="020B0604020202020204" pitchFamily="34" charset="0"/>
              </a:rPr>
              <a:t> </a:t>
            </a:r>
            <a:r>
              <a:rPr i="1" kern="0" dirty="0">
                <a:solidFill>
                  <a:schemeClr val="tx1">
                    <a:lumMod val="95000"/>
                    <a:lumOff val="5000"/>
                  </a:schemeClr>
                </a:solidFill>
                <a:latin typeface="Arial" panose="020B0604020202020204" pitchFamily="34" charset="0"/>
                <a:cs typeface="Arial" panose="020B0604020202020204" pitchFamily="34" charset="0"/>
              </a:rPr>
              <a:t>April</a:t>
            </a:r>
            <a:r>
              <a:rPr i="1" kern="0" spc="-50" dirty="0">
                <a:solidFill>
                  <a:schemeClr val="tx1">
                    <a:lumMod val="95000"/>
                    <a:lumOff val="5000"/>
                  </a:schemeClr>
                </a:solidFill>
                <a:latin typeface="Arial" panose="020B0604020202020204" pitchFamily="34" charset="0"/>
                <a:cs typeface="Arial" panose="020B0604020202020204" pitchFamily="34" charset="0"/>
              </a:rPr>
              <a:t> </a:t>
            </a:r>
            <a:r>
              <a:rPr i="1" kern="0" dirty="0">
                <a:solidFill>
                  <a:schemeClr val="tx1">
                    <a:lumMod val="95000"/>
                    <a:lumOff val="5000"/>
                  </a:schemeClr>
                </a:solidFill>
                <a:latin typeface="Arial" panose="020B0604020202020204" pitchFamily="34" charset="0"/>
                <a:cs typeface="Arial" panose="020B0604020202020204" pitchFamily="34" charset="0"/>
              </a:rPr>
              <a:t>12,</a:t>
            </a:r>
            <a:r>
              <a:rPr i="1" kern="0" spc="-35" dirty="0">
                <a:solidFill>
                  <a:schemeClr val="tx1">
                    <a:lumMod val="95000"/>
                    <a:lumOff val="5000"/>
                  </a:schemeClr>
                </a:solidFill>
                <a:latin typeface="Arial" panose="020B0604020202020204" pitchFamily="34" charset="0"/>
                <a:cs typeface="Arial" panose="020B0604020202020204" pitchFamily="34" charset="0"/>
              </a:rPr>
              <a:t> </a:t>
            </a:r>
            <a:r>
              <a:rPr i="1" kern="0" dirty="0">
                <a:solidFill>
                  <a:schemeClr val="tx1">
                    <a:lumMod val="95000"/>
                    <a:lumOff val="5000"/>
                  </a:schemeClr>
                </a:solidFill>
                <a:latin typeface="Arial" panose="020B0604020202020204" pitchFamily="34" charset="0"/>
                <a:cs typeface="Arial" panose="020B0604020202020204" pitchFamily="34" charset="0"/>
              </a:rPr>
              <a:t>1988,</a:t>
            </a:r>
            <a:r>
              <a:rPr i="1" kern="0" spc="-25" dirty="0">
                <a:solidFill>
                  <a:schemeClr val="tx1">
                    <a:lumMod val="95000"/>
                    <a:lumOff val="5000"/>
                  </a:schemeClr>
                </a:solidFill>
                <a:latin typeface="Arial" panose="020B0604020202020204" pitchFamily="34" charset="0"/>
                <a:cs typeface="Arial" panose="020B0604020202020204" pitchFamily="34" charset="0"/>
              </a:rPr>
              <a:t> </a:t>
            </a:r>
            <a:r>
              <a:rPr i="1" kern="0" spc="-20" dirty="0">
                <a:solidFill>
                  <a:schemeClr val="tx1">
                    <a:lumMod val="95000"/>
                    <a:lumOff val="5000"/>
                  </a:schemeClr>
                </a:solidFill>
                <a:latin typeface="Arial" panose="020B0604020202020204" pitchFamily="34" charset="0"/>
                <a:cs typeface="Arial" panose="020B0604020202020204" pitchFamily="34" charset="0"/>
              </a:rPr>
              <a:t>the</a:t>
            </a:r>
            <a:r>
              <a:rPr i="1" kern="0" spc="-100" dirty="0">
                <a:solidFill>
                  <a:schemeClr val="tx1">
                    <a:lumMod val="95000"/>
                    <a:lumOff val="5000"/>
                  </a:schemeClr>
                </a:solidFill>
                <a:latin typeface="Arial" panose="020B0604020202020204" pitchFamily="34" charset="0"/>
                <a:cs typeface="Arial" panose="020B0604020202020204" pitchFamily="34" charset="0"/>
              </a:rPr>
              <a:t> </a:t>
            </a:r>
            <a:r>
              <a:rPr i="1" kern="0" dirty="0">
                <a:solidFill>
                  <a:schemeClr val="tx1">
                    <a:lumMod val="95000"/>
                    <a:lumOff val="5000"/>
                  </a:schemeClr>
                </a:solidFill>
                <a:latin typeface="Arial" panose="020B0604020202020204" pitchFamily="34" charset="0"/>
                <a:cs typeface="Arial" panose="020B0604020202020204" pitchFamily="34" charset="0"/>
              </a:rPr>
              <a:t>Securities and</a:t>
            </a:r>
            <a:r>
              <a:rPr i="1" kern="0" spc="-45" dirty="0">
                <a:solidFill>
                  <a:schemeClr val="tx1">
                    <a:lumMod val="95000"/>
                    <a:lumOff val="5000"/>
                  </a:schemeClr>
                </a:solidFill>
                <a:latin typeface="Arial" panose="020B0604020202020204" pitchFamily="34" charset="0"/>
                <a:cs typeface="Arial" panose="020B0604020202020204" pitchFamily="34" charset="0"/>
              </a:rPr>
              <a:t> </a:t>
            </a:r>
            <a:r>
              <a:rPr i="1" kern="0" dirty="0">
                <a:solidFill>
                  <a:schemeClr val="tx1">
                    <a:lumMod val="95000"/>
                    <a:lumOff val="5000"/>
                  </a:schemeClr>
                </a:solidFill>
                <a:latin typeface="Arial" panose="020B0604020202020204" pitchFamily="34" charset="0"/>
                <a:cs typeface="Arial" panose="020B0604020202020204" pitchFamily="34" charset="0"/>
              </a:rPr>
              <a:t>Exchange</a:t>
            </a:r>
            <a:r>
              <a:rPr i="1" kern="0" spc="-50" dirty="0">
                <a:solidFill>
                  <a:schemeClr val="tx1">
                    <a:lumMod val="95000"/>
                    <a:lumOff val="5000"/>
                  </a:schemeClr>
                </a:solidFill>
                <a:latin typeface="Arial" panose="020B0604020202020204" pitchFamily="34" charset="0"/>
                <a:cs typeface="Arial" panose="020B0604020202020204" pitchFamily="34" charset="0"/>
              </a:rPr>
              <a:t> </a:t>
            </a:r>
            <a:r>
              <a:rPr i="1" kern="0" dirty="0">
                <a:solidFill>
                  <a:schemeClr val="tx1">
                    <a:lumMod val="95000"/>
                    <a:lumOff val="5000"/>
                  </a:schemeClr>
                </a:solidFill>
                <a:latin typeface="Arial" panose="020B0604020202020204" pitchFamily="34" charset="0"/>
                <a:cs typeface="Arial" panose="020B0604020202020204" pitchFamily="34" charset="0"/>
              </a:rPr>
              <a:t>Board</a:t>
            </a:r>
            <a:r>
              <a:rPr i="1" kern="0" spc="-45" dirty="0">
                <a:solidFill>
                  <a:schemeClr val="tx1">
                    <a:lumMod val="95000"/>
                    <a:lumOff val="5000"/>
                  </a:schemeClr>
                </a:solidFill>
                <a:latin typeface="Arial" panose="020B0604020202020204" pitchFamily="34" charset="0"/>
                <a:cs typeface="Arial" panose="020B0604020202020204" pitchFamily="34" charset="0"/>
              </a:rPr>
              <a:t> </a:t>
            </a:r>
            <a:r>
              <a:rPr i="1" kern="0" dirty="0">
                <a:solidFill>
                  <a:schemeClr val="tx1">
                    <a:lumMod val="95000"/>
                    <a:lumOff val="5000"/>
                  </a:schemeClr>
                </a:solidFill>
                <a:latin typeface="Arial" panose="020B0604020202020204" pitchFamily="34" charset="0"/>
                <a:cs typeface="Arial" panose="020B0604020202020204" pitchFamily="34" charset="0"/>
              </a:rPr>
              <a:t>of</a:t>
            </a:r>
            <a:r>
              <a:rPr i="1" kern="0" spc="-40" dirty="0">
                <a:solidFill>
                  <a:schemeClr val="tx1">
                    <a:lumMod val="95000"/>
                    <a:lumOff val="5000"/>
                  </a:schemeClr>
                </a:solidFill>
                <a:latin typeface="Arial" panose="020B0604020202020204" pitchFamily="34" charset="0"/>
                <a:cs typeface="Arial" panose="020B0604020202020204" pitchFamily="34" charset="0"/>
              </a:rPr>
              <a:t> </a:t>
            </a:r>
            <a:r>
              <a:rPr i="1" kern="0" spc="-10" dirty="0">
                <a:solidFill>
                  <a:schemeClr val="tx1">
                    <a:lumMod val="95000"/>
                    <a:lumOff val="5000"/>
                  </a:schemeClr>
                </a:solidFill>
                <a:latin typeface="Arial" panose="020B0604020202020204" pitchFamily="34" charset="0"/>
                <a:cs typeface="Arial" panose="020B0604020202020204" pitchFamily="34" charset="0"/>
              </a:rPr>
              <a:t>India </a:t>
            </a:r>
            <a:r>
              <a:rPr i="1" kern="0" dirty="0">
                <a:solidFill>
                  <a:schemeClr val="tx1">
                    <a:lumMod val="95000"/>
                    <a:lumOff val="5000"/>
                  </a:schemeClr>
                </a:solidFill>
                <a:latin typeface="Arial" panose="020B0604020202020204" pitchFamily="34" charset="0"/>
                <a:cs typeface="Arial" panose="020B0604020202020204" pitchFamily="34" charset="0"/>
              </a:rPr>
              <a:t>(SEBI)was</a:t>
            </a:r>
            <a:r>
              <a:rPr i="1" kern="0" spc="-60" dirty="0">
                <a:solidFill>
                  <a:schemeClr val="tx1">
                    <a:lumMod val="95000"/>
                    <a:lumOff val="5000"/>
                  </a:schemeClr>
                </a:solidFill>
                <a:latin typeface="Arial" panose="020B0604020202020204" pitchFamily="34" charset="0"/>
                <a:cs typeface="Arial" panose="020B0604020202020204" pitchFamily="34" charset="0"/>
              </a:rPr>
              <a:t> </a:t>
            </a:r>
            <a:r>
              <a:rPr i="1" u="sng" kern="0" dirty="0">
                <a:solidFill>
                  <a:schemeClr val="tx1">
                    <a:lumMod val="95000"/>
                    <a:lumOff val="5000"/>
                  </a:schemeClr>
                </a:solidFill>
                <a:uFill>
                  <a:solidFill>
                    <a:srgbClr val="FFFFFF"/>
                  </a:solidFill>
                </a:uFill>
                <a:latin typeface="Arial" panose="020B0604020202020204" pitchFamily="34" charset="0"/>
                <a:cs typeface="Arial" panose="020B0604020202020204" pitchFamily="34" charset="0"/>
              </a:rPr>
              <a:t>established</a:t>
            </a:r>
            <a:r>
              <a:rPr i="1" kern="0" spc="-40" dirty="0">
                <a:solidFill>
                  <a:schemeClr val="tx1">
                    <a:lumMod val="95000"/>
                    <a:lumOff val="5000"/>
                  </a:schemeClr>
                </a:solidFill>
                <a:latin typeface="Arial" panose="020B0604020202020204" pitchFamily="34" charset="0"/>
                <a:cs typeface="Arial" panose="020B0604020202020204" pitchFamily="34" charset="0"/>
              </a:rPr>
              <a:t> </a:t>
            </a:r>
            <a:r>
              <a:rPr i="1" kern="0" dirty="0">
                <a:solidFill>
                  <a:schemeClr val="tx1">
                    <a:lumMod val="95000"/>
                    <a:lumOff val="5000"/>
                  </a:schemeClr>
                </a:solidFill>
                <a:latin typeface="Arial" panose="020B0604020202020204" pitchFamily="34" charset="0"/>
                <a:cs typeface="Arial" panose="020B0604020202020204" pitchFamily="34" charset="0"/>
              </a:rPr>
              <a:t>with</a:t>
            </a:r>
            <a:r>
              <a:rPr i="1" kern="0" spc="-45" dirty="0">
                <a:solidFill>
                  <a:schemeClr val="tx1">
                    <a:lumMod val="95000"/>
                    <a:lumOff val="5000"/>
                  </a:schemeClr>
                </a:solidFill>
                <a:latin typeface="Arial" panose="020B0604020202020204" pitchFamily="34" charset="0"/>
                <a:cs typeface="Arial" panose="020B0604020202020204" pitchFamily="34" charset="0"/>
              </a:rPr>
              <a:t> </a:t>
            </a:r>
            <a:r>
              <a:rPr i="1" kern="0" dirty="0">
                <a:solidFill>
                  <a:schemeClr val="tx1">
                    <a:lumMod val="95000"/>
                    <a:lumOff val="5000"/>
                  </a:schemeClr>
                </a:solidFill>
                <a:latin typeface="Arial" panose="020B0604020202020204" pitchFamily="34" charset="0"/>
                <a:cs typeface="Arial" panose="020B0604020202020204" pitchFamily="34" charset="0"/>
              </a:rPr>
              <a:t>a</a:t>
            </a:r>
            <a:r>
              <a:rPr i="1" kern="0" spc="-50" dirty="0">
                <a:solidFill>
                  <a:schemeClr val="tx1">
                    <a:lumMod val="95000"/>
                    <a:lumOff val="5000"/>
                  </a:schemeClr>
                </a:solidFill>
                <a:latin typeface="Arial" panose="020B0604020202020204" pitchFamily="34" charset="0"/>
                <a:cs typeface="Arial" panose="020B0604020202020204" pitchFamily="34" charset="0"/>
              </a:rPr>
              <a:t> </a:t>
            </a:r>
            <a:r>
              <a:rPr i="1" kern="0" dirty="0">
                <a:solidFill>
                  <a:schemeClr val="tx1">
                    <a:lumMod val="95000"/>
                    <a:lumOff val="5000"/>
                  </a:schemeClr>
                </a:solidFill>
                <a:latin typeface="Arial" panose="020B0604020202020204" pitchFamily="34" charset="0"/>
                <a:cs typeface="Arial" panose="020B0604020202020204" pitchFamily="34" charset="0"/>
              </a:rPr>
              <a:t>dual</a:t>
            </a:r>
            <a:r>
              <a:rPr i="1" kern="0" spc="-75" dirty="0">
                <a:solidFill>
                  <a:schemeClr val="tx1">
                    <a:lumMod val="95000"/>
                    <a:lumOff val="5000"/>
                  </a:schemeClr>
                </a:solidFill>
                <a:latin typeface="Arial" panose="020B0604020202020204" pitchFamily="34" charset="0"/>
                <a:cs typeface="Arial" panose="020B0604020202020204" pitchFamily="34" charset="0"/>
              </a:rPr>
              <a:t> </a:t>
            </a:r>
            <a:r>
              <a:rPr i="1" kern="0" dirty="0">
                <a:solidFill>
                  <a:schemeClr val="tx1">
                    <a:lumMod val="95000"/>
                    <a:lumOff val="5000"/>
                  </a:schemeClr>
                </a:solidFill>
                <a:latin typeface="Arial" panose="020B0604020202020204" pitchFamily="34" charset="0"/>
                <a:cs typeface="Arial" panose="020B0604020202020204" pitchFamily="34" charset="0"/>
              </a:rPr>
              <a:t>objective</a:t>
            </a:r>
            <a:r>
              <a:rPr i="1" kern="0" spc="-20" dirty="0">
                <a:solidFill>
                  <a:schemeClr val="tx1">
                    <a:lumMod val="95000"/>
                    <a:lumOff val="5000"/>
                  </a:schemeClr>
                </a:solidFill>
                <a:latin typeface="Arial" panose="020B0604020202020204" pitchFamily="34" charset="0"/>
                <a:cs typeface="Arial" panose="020B0604020202020204" pitchFamily="34" charset="0"/>
              </a:rPr>
              <a:t> </a:t>
            </a:r>
            <a:r>
              <a:rPr i="1" kern="0" dirty="0">
                <a:solidFill>
                  <a:schemeClr val="tx1">
                    <a:lumMod val="95000"/>
                    <a:lumOff val="5000"/>
                  </a:schemeClr>
                </a:solidFill>
                <a:latin typeface="Arial" panose="020B0604020202020204" pitchFamily="34" charset="0"/>
                <a:cs typeface="Arial" panose="020B0604020202020204" pitchFamily="34" charset="0"/>
              </a:rPr>
              <a:t>of</a:t>
            </a:r>
            <a:r>
              <a:rPr i="1" kern="0" spc="-60" dirty="0">
                <a:solidFill>
                  <a:schemeClr val="tx1">
                    <a:lumMod val="95000"/>
                    <a:lumOff val="5000"/>
                  </a:schemeClr>
                </a:solidFill>
                <a:latin typeface="Arial" panose="020B0604020202020204" pitchFamily="34" charset="0"/>
                <a:cs typeface="Arial" panose="020B0604020202020204" pitchFamily="34" charset="0"/>
              </a:rPr>
              <a:t> </a:t>
            </a:r>
            <a:r>
              <a:rPr i="1" kern="0" spc="-10" dirty="0">
                <a:solidFill>
                  <a:schemeClr val="tx1">
                    <a:lumMod val="95000"/>
                    <a:lumOff val="5000"/>
                  </a:schemeClr>
                </a:solidFill>
                <a:latin typeface="Arial" panose="020B0604020202020204" pitchFamily="34" charset="0"/>
                <a:cs typeface="Arial" panose="020B0604020202020204" pitchFamily="34" charset="0"/>
              </a:rPr>
              <a:t>protecting</a:t>
            </a:r>
            <a:r>
              <a:rPr i="1" kern="0" spc="-50" dirty="0">
                <a:solidFill>
                  <a:schemeClr val="tx1">
                    <a:lumMod val="95000"/>
                    <a:lumOff val="5000"/>
                  </a:schemeClr>
                </a:solidFill>
                <a:latin typeface="Arial" panose="020B0604020202020204" pitchFamily="34" charset="0"/>
                <a:cs typeface="Arial" panose="020B0604020202020204" pitchFamily="34" charset="0"/>
              </a:rPr>
              <a:t> </a:t>
            </a:r>
            <a:r>
              <a:rPr i="1" kern="0" dirty="0">
                <a:solidFill>
                  <a:schemeClr val="tx1">
                    <a:lumMod val="95000"/>
                    <a:lumOff val="5000"/>
                  </a:schemeClr>
                </a:solidFill>
                <a:latin typeface="Arial" panose="020B0604020202020204" pitchFamily="34" charset="0"/>
                <a:cs typeface="Arial" panose="020B0604020202020204" pitchFamily="34" charset="0"/>
              </a:rPr>
              <a:t>the</a:t>
            </a:r>
            <a:r>
              <a:rPr i="1" kern="0" spc="-50" dirty="0">
                <a:solidFill>
                  <a:schemeClr val="tx1">
                    <a:lumMod val="95000"/>
                    <a:lumOff val="5000"/>
                  </a:schemeClr>
                </a:solidFill>
                <a:latin typeface="Arial" panose="020B0604020202020204" pitchFamily="34" charset="0"/>
                <a:cs typeface="Arial" panose="020B0604020202020204" pitchFamily="34" charset="0"/>
              </a:rPr>
              <a:t> </a:t>
            </a:r>
            <a:r>
              <a:rPr i="1" kern="0" dirty="0">
                <a:solidFill>
                  <a:schemeClr val="tx1">
                    <a:lumMod val="95000"/>
                    <a:lumOff val="5000"/>
                  </a:schemeClr>
                </a:solidFill>
                <a:latin typeface="Arial" panose="020B0604020202020204" pitchFamily="34" charset="0"/>
                <a:cs typeface="Arial" panose="020B0604020202020204" pitchFamily="34" charset="0"/>
              </a:rPr>
              <a:t>rights</a:t>
            </a:r>
            <a:r>
              <a:rPr i="1" kern="0" spc="-60" dirty="0">
                <a:solidFill>
                  <a:schemeClr val="tx1">
                    <a:lumMod val="95000"/>
                    <a:lumOff val="5000"/>
                  </a:schemeClr>
                </a:solidFill>
                <a:latin typeface="Arial" panose="020B0604020202020204" pitchFamily="34" charset="0"/>
                <a:cs typeface="Arial" panose="020B0604020202020204" pitchFamily="34" charset="0"/>
              </a:rPr>
              <a:t> </a:t>
            </a:r>
            <a:r>
              <a:rPr i="1" kern="0" spc="-25" dirty="0">
                <a:solidFill>
                  <a:schemeClr val="tx1">
                    <a:lumMod val="95000"/>
                    <a:lumOff val="5000"/>
                  </a:schemeClr>
                </a:solidFill>
                <a:latin typeface="Arial" panose="020B0604020202020204" pitchFamily="34" charset="0"/>
                <a:cs typeface="Arial" panose="020B0604020202020204" pitchFamily="34" charset="0"/>
              </a:rPr>
              <a:t>of </a:t>
            </a:r>
            <a:r>
              <a:rPr i="1" kern="0" dirty="0">
                <a:solidFill>
                  <a:schemeClr val="tx1">
                    <a:lumMod val="95000"/>
                    <a:lumOff val="5000"/>
                  </a:schemeClr>
                </a:solidFill>
                <a:latin typeface="Arial" panose="020B0604020202020204" pitchFamily="34" charset="0"/>
                <a:cs typeface="Arial" panose="020B0604020202020204" pitchFamily="34" charset="0"/>
              </a:rPr>
              <a:t>small</a:t>
            </a:r>
            <a:r>
              <a:rPr i="1" kern="0" spc="-65" dirty="0">
                <a:solidFill>
                  <a:schemeClr val="tx1">
                    <a:lumMod val="95000"/>
                    <a:lumOff val="5000"/>
                  </a:schemeClr>
                </a:solidFill>
                <a:latin typeface="Arial" panose="020B0604020202020204" pitchFamily="34" charset="0"/>
                <a:cs typeface="Arial" panose="020B0604020202020204" pitchFamily="34" charset="0"/>
              </a:rPr>
              <a:t> </a:t>
            </a:r>
            <a:r>
              <a:rPr i="1" kern="0" dirty="0">
                <a:solidFill>
                  <a:schemeClr val="tx1">
                    <a:lumMod val="95000"/>
                    <a:lumOff val="5000"/>
                  </a:schemeClr>
                </a:solidFill>
                <a:latin typeface="Arial" panose="020B0604020202020204" pitchFamily="34" charset="0"/>
                <a:cs typeface="Arial" panose="020B0604020202020204" pitchFamily="34" charset="0"/>
              </a:rPr>
              <a:t>investors</a:t>
            </a:r>
            <a:r>
              <a:rPr i="1" kern="0" spc="-45" dirty="0">
                <a:solidFill>
                  <a:schemeClr val="tx1">
                    <a:lumMod val="95000"/>
                    <a:lumOff val="5000"/>
                  </a:schemeClr>
                </a:solidFill>
                <a:latin typeface="Arial" panose="020B0604020202020204" pitchFamily="34" charset="0"/>
                <a:cs typeface="Arial" panose="020B0604020202020204" pitchFamily="34" charset="0"/>
              </a:rPr>
              <a:t> </a:t>
            </a:r>
            <a:r>
              <a:rPr i="1" kern="0" dirty="0">
                <a:solidFill>
                  <a:schemeClr val="tx1">
                    <a:lumMod val="95000"/>
                    <a:lumOff val="5000"/>
                  </a:schemeClr>
                </a:solidFill>
                <a:latin typeface="Arial" panose="020B0604020202020204" pitchFamily="34" charset="0"/>
                <a:cs typeface="Arial" panose="020B0604020202020204" pitchFamily="34" charset="0"/>
              </a:rPr>
              <a:t>and</a:t>
            </a:r>
            <a:r>
              <a:rPr i="1" kern="0" spc="-60" dirty="0">
                <a:solidFill>
                  <a:schemeClr val="tx1">
                    <a:lumMod val="95000"/>
                    <a:lumOff val="5000"/>
                  </a:schemeClr>
                </a:solidFill>
                <a:latin typeface="Arial" panose="020B0604020202020204" pitchFamily="34" charset="0"/>
                <a:cs typeface="Arial" panose="020B0604020202020204" pitchFamily="34" charset="0"/>
              </a:rPr>
              <a:t> </a:t>
            </a:r>
            <a:r>
              <a:rPr i="1" kern="0" spc="-10" dirty="0">
                <a:solidFill>
                  <a:schemeClr val="tx1">
                    <a:lumMod val="95000"/>
                    <a:lumOff val="5000"/>
                  </a:schemeClr>
                </a:solidFill>
                <a:latin typeface="Arial" panose="020B0604020202020204" pitchFamily="34" charset="0"/>
                <a:cs typeface="Arial" panose="020B0604020202020204" pitchFamily="34" charset="0"/>
              </a:rPr>
              <a:t>regulating</a:t>
            </a:r>
            <a:r>
              <a:rPr i="1" kern="0" spc="-45" dirty="0">
                <a:solidFill>
                  <a:schemeClr val="tx1">
                    <a:lumMod val="95000"/>
                    <a:lumOff val="5000"/>
                  </a:schemeClr>
                </a:solidFill>
                <a:latin typeface="Arial" panose="020B0604020202020204" pitchFamily="34" charset="0"/>
                <a:cs typeface="Arial" panose="020B0604020202020204" pitchFamily="34" charset="0"/>
              </a:rPr>
              <a:t> </a:t>
            </a:r>
            <a:r>
              <a:rPr i="1" kern="0" dirty="0">
                <a:solidFill>
                  <a:schemeClr val="tx1">
                    <a:lumMod val="95000"/>
                    <a:lumOff val="5000"/>
                  </a:schemeClr>
                </a:solidFill>
                <a:latin typeface="Arial" panose="020B0604020202020204" pitchFamily="34" charset="0"/>
                <a:cs typeface="Arial" panose="020B0604020202020204" pitchFamily="34" charset="0"/>
              </a:rPr>
              <a:t>and</a:t>
            </a:r>
            <a:r>
              <a:rPr i="1" kern="0" spc="-70" dirty="0">
                <a:solidFill>
                  <a:schemeClr val="tx1">
                    <a:lumMod val="95000"/>
                    <a:lumOff val="5000"/>
                  </a:schemeClr>
                </a:solidFill>
                <a:latin typeface="Arial" panose="020B0604020202020204" pitchFamily="34" charset="0"/>
                <a:cs typeface="Arial" panose="020B0604020202020204" pitchFamily="34" charset="0"/>
              </a:rPr>
              <a:t> </a:t>
            </a:r>
            <a:r>
              <a:rPr i="1" kern="0" spc="-10" dirty="0">
                <a:solidFill>
                  <a:schemeClr val="tx1">
                    <a:lumMod val="95000"/>
                    <a:lumOff val="5000"/>
                  </a:schemeClr>
                </a:solidFill>
                <a:latin typeface="Arial" panose="020B0604020202020204" pitchFamily="34" charset="0"/>
                <a:cs typeface="Arial" panose="020B0604020202020204" pitchFamily="34" charset="0"/>
              </a:rPr>
              <a:t>developing</a:t>
            </a:r>
            <a:r>
              <a:rPr i="1" kern="0" spc="-45" dirty="0">
                <a:solidFill>
                  <a:schemeClr val="tx1">
                    <a:lumMod val="95000"/>
                    <a:lumOff val="5000"/>
                  </a:schemeClr>
                </a:solidFill>
                <a:latin typeface="Arial" panose="020B0604020202020204" pitchFamily="34" charset="0"/>
                <a:cs typeface="Arial" panose="020B0604020202020204" pitchFamily="34" charset="0"/>
              </a:rPr>
              <a:t> </a:t>
            </a:r>
            <a:r>
              <a:rPr i="1" kern="0" dirty="0">
                <a:solidFill>
                  <a:schemeClr val="tx1">
                    <a:lumMod val="95000"/>
                    <a:lumOff val="5000"/>
                  </a:schemeClr>
                </a:solidFill>
                <a:latin typeface="Arial" panose="020B0604020202020204" pitchFamily="34" charset="0"/>
                <a:cs typeface="Arial" panose="020B0604020202020204" pitchFamily="34" charset="0"/>
              </a:rPr>
              <a:t>the</a:t>
            </a:r>
            <a:r>
              <a:rPr i="1" kern="0" spc="-45" dirty="0">
                <a:solidFill>
                  <a:schemeClr val="tx1">
                    <a:lumMod val="95000"/>
                    <a:lumOff val="5000"/>
                  </a:schemeClr>
                </a:solidFill>
                <a:latin typeface="Arial" panose="020B0604020202020204" pitchFamily="34" charset="0"/>
                <a:cs typeface="Arial" panose="020B0604020202020204" pitchFamily="34" charset="0"/>
              </a:rPr>
              <a:t> </a:t>
            </a:r>
            <a:r>
              <a:rPr i="1" kern="0" dirty="0">
                <a:solidFill>
                  <a:schemeClr val="tx1">
                    <a:lumMod val="95000"/>
                    <a:lumOff val="5000"/>
                  </a:schemeClr>
                </a:solidFill>
                <a:latin typeface="Arial" panose="020B0604020202020204" pitchFamily="34" charset="0"/>
                <a:cs typeface="Arial" panose="020B0604020202020204" pitchFamily="34" charset="0"/>
              </a:rPr>
              <a:t>stock</a:t>
            </a:r>
            <a:r>
              <a:rPr i="1" kern="0" spc="-45" dirty="0">
                <a:solidFill>
                  <a:schemeClr val="tx1">
                    <a:lumMod val="95000"/>
                    <a:lumOff val="5000"/>
                  </a:schemeClr>
                </a:solidFill>
                <a:latin typeface="Arial" panose="020B0604020202020204" pitchFamily="34" charset="0"/>
                <a:cs typeface="Arial" panose="020B0604020202020204" pitchFamily="34" charset="0"/>
              </a:rPr>
              <a:t> </a:t>
            </a:r>
            <a:r>
              <a:rPr i="1" kern="0" dirty="0">
                <a:solidFill>
                  <a:schemeClr val="tx1">
                    <a:lumMod val="95000"/>
                    <a:lumOff val="5000"/>
                  </a:schemeClr>
                </a:solidFill>
                <a:latin typeface="Arial" panose="020B0604020202020204" pitchFamily="34" charset="0"/>
                <a:cs typeface="Arial" panose="020B0604020202020204" pitchFamily="34" charset="0"/>
              </a:rPr>
              <a:t>markets</a:t>
            </a:r>
            <a:r>
              <a:rPr i="1" kern="0" spc="-35" dirty="0">
                <a:solidFill>
                  <a:schemeClr val="tx1">
                    <a:lumMod val="95000"/>
                    <a:lumOff val="5000"/>
                  </a:schemeClr>
                </a:solidFill>
                <a:latin typeface="Arial" panose="020B0604020202020204" pitchFamily="34" charset="0"/>
                <a:cs typeface="Arial" panose="020B0604020202020204" pitchFamily="34" charset="0"/>
              </a:rPr>
              <a:t> </a:t>
            </a:r>
            <a:r>
              <a:rPr i="1" kern="0" spc="-25" dirty="0">
                <a:solidFill>
                  <a:schemeClr val="tx1">
                    <a:lumMod val="95000"/>
                    <a:lumOff val="5000"/>
                  </a:schemeClr>
                </a:solidFill>
                <a:latin typeface="Arial" panose="020B0604020202020204" pitchFamily="34" charset="0"/>
                <a:cs typeface="Arial" panose="020B0604020202020204" pitchFamily="34" charset="0"/>
              </a:rPr>
              <a:t>in </a:t>
            </a:r>
            <a:r>
              <a:rPr i="1" kern="0" spc="-10" dirty="0">
                <a:solidFill>
                  <a:schemeClr val="tx1">
                    <a:lumMod val="95000"/>
                    <a:lumOff val="5000"/>
                  </a:schemeClr>
                </a:solidFill>
                <a:latin typeface="Arial" panose="020B0604020202020204" pitchFamily="34" charset="0"/>
                <a:cs typeface="Arial" panose="020B0604020202020204" pitchFamily="34" charset="0"/>
              </a:rPr>
              <a:t>India.</a:t>
            </a:r>
            <a:endParaRPr kern="0" dirty="0">
              <a:solidFill>
                <a:schemeClr val="tx1">
                  <a:lumMod val="95000"/>
                  <a:lumOff val="5000"/>
                </a:schemeClr>
              </a:solidFill>
              <a:latin typeface="Arial" panose="020B0604020202020204" pitchFamily="34" charset="0"/>
              <a:cs typeface="Arial" panose="020B0604020202020204" pitchFamily="34" charset="0"/>
            </a:endParaRPr>
          </a:p>
          <a:p>
            <a:pPr marL="469900" marR="5080" indent="-457200">
              <a:spcBef>
                <a:spcPts val="2885"/>
              </a:spcBef>
              <a:buFont typeface="Wingdings"/>
              <a:buChar char=""/>
              <a:tabLst>
                <a:tab pos="469900" algn="l"/>
              </a:tabLst>
            </a:pPr>
            <a:r>
              <a:rPr i="1" kern="0" dirty="0">
                <a:solidFill>
                  <a:schemeClr val="tx1">
                    <a:lumMod val="95000"/>
                    <a:lumOff val="5000"/>
                  </a:schemeClr>
                </a:solidFill>
                <a:latin typeface="Arial" panose="020B0604020202020204" pitchFamily="34" charset="0"/>
                <a:cs typeface="Arial" panose="020B0604020202020204" pitchFamily="34" charset="0"/>
              </a:rPr>
              <a:t>In</a:t>
            </a:r>
            <a:r>
              <a:rPr i="1" kern="0" spc="-50" dirty="0">
                <a:solidFill>
                  <a:schemeClr val="tx1">
                    <a:lumMod val="95000"/>
                    <a:lumOff val="5000"/>
                  </a:schemeClr>
                </a:solidFill>
                <a:latin typeface="Arial" panose="020B0604020202020204" pitchFamily="34" charset="0"/>
                <a:cs typeface="Arial" panose="020B0604020202020204" pitchFamily="34" charset="0"/>
              </a:rPr>
              <a:t> </a:t>
            </a:r>
            <a:r>
              <a:rPr i="1" kern="0" dirty="0">
                <a:solidFill>
                  <a:schemeClr val="tx1">
                    <a:lumMod val="95000"/>
                    <a:lumOff val="5000"/>
                  </a:schemeClr>
                </a:solidFill>
                <a:latin typeface="Arial" panose="020B0604020202020204" pitchFamily="34" charset="0"/>
                <a:cs typeface="Arial" panose="020B0604020202020204" pitchFamily="34" charset="0"/>
              </a:rPr>
              <a:t>1992,</a:t>
            </a:r>
            <a:r>
              <a:rPr i="1" kern="0" spc="-45" dirty="0">
                <a:solidFill>
                  <a:schemeClr val="tx1">
                    <a:lumMod val="95000"/>
                    <a:lumOff val="5000"/>
                  </a:schemeClr>
                </a:solidFill>
                <a:latin typeface="Arial" panose="020B0604020202020204" pitchFamily="34" charset="0"/>
                <a:cs typeface="Arial" panose="020B0604020202020204" pitchFamily="34" charset="0"/>
              </a:rPr>
              <a:t> </a:t>
            </a:r>
            <a:r>
              <a:rPr i="1" kern="0" dirty="0">
                <a:solidFill>
                  <a:schemeClr val="tx1">
                    <a:lumMod val="95000"/>
                    <a:lumOff val="5000"/>
                  </a:schemeClr>
                </a:solidFill>
                <a:latin typeface="Arial" panose="020B0604020202020204" pitchFamily="34" charset="0"/>
                <a:cs typeface="Arial" panose="020B0604020202020204" pitchFamily="34" charset="0"/>
              </a:rPr>
              <a:t>the</a:t>
            </a:r>
            <a:r>
              <a:rPr i="1" kern="0" spc="409" dirty="0">
                <a:solidFill>
                  <a:schemeClr val="tx1">
                    <a:lumMod val="95000"/>
                    <a:lumOff val="5000"/>
                  </a:schemeClr>
                </a:solidFill>
                <a:latin typeface="Arial" panose="020B0604020202020204" pitchFamily="34" charset="0"/>
                <a:cs typeface="Arial" panose="020B0604020202020204" pitchFamily="34" charset="0"/>
              </a:rPr>
              <a:t> </a:t>
            </a:r>
            <a:r>
              <a:rPr i="1" kern="0" dirty="0">
                <a:solidFill>
                  <a:schemeClr val="tx1">
                    <a:lumMod val="95000"/>
                    <a:lumOff val="5000"/>
                  </a:schemeClr>
                </a:solidFill>
                <a:latin typeface="Arial" panose="020B0604020202020204" pitchFamily="34" charset="0"/>
                <a:cs typeface="Arial" panose="020B0604020202020204" pitchFamily="34" charset="0"/>
              </a:rPr>
              <a:t>‘BSE’</a:t>
            </a:r>
            <a:r>
              <a:rPr i="1" kern="0" spc="-45" dirty="0">
                <a:solidFill>
                  <a:schemeClr val="tx1">
                    <a:lumMod val="95000"/>
                    <a:lumOff val="5000"/>
                  </a:schemeClr>
                </a:solidFill>
                <a:latin typeface="Arial" panose="020B0604020202020204" pitchFamily="34" charset="0"/>
                <a:cs typeface="Arial" panose="020B0604020202020204" pitchFamily="34" charset="0"/>
              </a:rPr>
              <a:t> </a:t>
            </a:r>
            <a:r>
              <a:rPr i="1" kern="0" dirty="0">
                <a:solidFill>
                  <a:schemeClr val="tx1">
                    <a:lumMod val="95000"/>
                    <a:lumOff val="5000"/>
                  </a:schemeClr>
                </a:solidFill>
                <a:latin typeface="Arial" panose="020B0604020202020204" pitchFamily="34" charset="0"/>
                <a:cs typeface="Arial" panose="020B0604020202020204" pitchFamily="34" charset="0"/>
              </a:rPr>
              <a:t>,the</a:t>
            </a:r>
            <a:r>
              <a:rPr i="1" kern="0" spc="-15" dirty="0">
                <a:solidFill>
                  <a:schemeClr val="tx1">
                    <a:lumMod val="95000"/>
                    <a:lumOff val="5000"/>
                  </a:schemeClr>
                </a:solidFill>
                <a:latin typeface="Arial" panose="020B0604020202020204" pitchFamily="34" charset="0"/>
                <a:cs typeface="Arial" panose="020B0604020202020204" pitchFamily="34" charset="0"/>
              </a:rPr>
              <a:t> </a:t>
            </a:r>
            <a:r>
              <a:rPr i="1" kern="0" dirty="0">
                <a:solidFill>
                  <a:schemeClr val="tx1">
                    <a:lumMod val="95000"/>
                    <a:lumOff val="5000"/>
                  </a:schemeClr>
                </a:solidFill>
                <a:latin typeface="Arial" panose="020B0604020202020204" pitchFamily="34" charset="0"/>
                <a:cs typeface="Arial" panose="020B0604020202020204" pitchFamily="34" charset="0"/>
              </a:rPr>
              <a:t>leading</a:t>
            </a:r>
            <a:r>
              <a:rPr i="1" kern="0" spc="-55" dirty="0">
                <a:solidFill>
                  <a:schemeClr val="tx1">
                    <a:lumMod val="95000"/>
                    <a:lumOff val="5000"/>
                  </a:schemeClr>
                </a:solidFill>
                <a:latin typeface="Arial" panose="020B0604020202020204" pitchFamily="34" charset="0"/>
                <a:cs typeface="Arial" panose="020B0604020202020204" pitchFamily="34" charset="0"/>
              </a:rPr>
              <a:t> </a:t>
            </a:r>
            <a:r>
              <a:rPr i="1" kern="0" dirty="0">
                <a:solidFill>
                  <a:schemeClr val="tx1">
                    <a:lumMod val="95000"/>
                    <a:lumOff val="5000"/>
                  </a:schemeClr>
                </a:solidFill>
                <a:latin typeface="Arial" panose="020B0604020202020204" pitchFamily="34" charset="0"/>
                <a:cs typeface="Arial" panose="020B0604020202020204" pitchFamily="34" charset="0"/>
              </a:rPr>
              <a:t>stock</a:t>
            </a:r>
            <a:r>
              <a:rPr i="1" kern="0" spc="-30" dirty="0">
                <a:solidFill>
                  <a:schemeClr val="tx1">
                    <a:lumMod val="95000"/>
                    <a:lumOff val="5000"/>
                  </a:schemeClr>
                </a:solidFill>
                <a:latin typeface="Arial" panose="020B0604020202020204" pitchFamily="34" charset="0"/>
                <a:cs typeface="Arial" panose="020B0604020202020204" pitchFamily="34" charset="0"/>
              </a:rPr>
              <a:t> </a:t>
            </a:r>
            <a:r>
              <a:rPr i="1" kern="0" dirty="0">
                <a:solidFill>
                  <a:schemeClr val="tx1">
                    <a:lumMod val="95000"/>
                    <a:lumOff val="5000"/>
                  </a:schemeClr>
                </a:solidFill>
                <a:latin typeface="Arial" panose="020B0604020202020204" pitchFamily="34" charset="0"/>
                <a:cs typeface="Arial" panose="020B0604020202020204" pitchFamily="34" charset="0"/>
              </a:rPr>
              <a:t>exchange</a:t>
            </a:r>
            <a:r>
              <a:rPr i="1" kern="0" spc="-40" dirty="0">
                <a:solidFill>
                  <a:schemeClr val="tx1">
                    <a:lumMod val="95000"/>
                    <a:lumOff val="5000"/>
                  </a:schemeClr>
                </a:solidFill>
                <a:latin typeface="Arial" panose="020B0604020202020204" pitchFamily="34" charset="0"/>
                <a:cs typeface="Arial" panose="020B0604020202020204" pitchFamily="34" charset="0"/>
              </a:rPr>
              <a:t> </a:t>
            </a:r>
            <a:r>
              <a:rPr i="1" kern="0" dirty="0">
                <a:solidFill>
                  <a:schemeClr val="tx1">
                    <a:lumMod val="95000"/>
                    <a:lumOff val="5000"/>
                  </a:schemeClr>
                </a:solidFill>
                <a:latin typeface="Arial" panose="020B0604020202020204" pitchFamily="34" charset="0"/>
                <a:cs typeface="Arial" panose="020B0604020202020204" pitchFamily="34" charset="0"/>
              </a:rPr>
              <a:t>in</a:t>
            </a:r>
            <a:r>
              <a:rPr i="1" kern="0" spc="-35" dirty="0">
                <a:solidFill>
                  <a:schemeClr val="tx1">
                    <a:lumMod val="95000"/>
                    <a:lumOff val="5000"/>
                  </a:schemeClr>
                </a:solidFill>
                <a:latin typeface="Arial" panose="020B0604020202020204" pitchFamily="34" charset="0"/>
                <a:cs typeface="Arial" panose="020B0604020202020204" pitchFamily="34" charset="0"/>
              </a:rPr>
              <a:t> </a:t>
            </a:r>
            <a:r>
              <a:rPr i="1" kern="0" dirty="0">
                <a:solidFill>
                  <a:schemeClr val="tx1">
                    <a:lumMod val="95000"/>
                    <a:lumOff val="5000"/>
                  </a:schemeClr>
                </a:solidFill>
                <a:latin typeface="Arial" panose="020B0604020202020204" pitchFamily="34" charset="0"/>
                <a:cs typeface="Arial" panose="020B0604020202020204" pitchFamily="34" charset="0"/>
              </a:rPr>
              <a:t>India,</a:t>
            </a:r>
            <a:r>
              <a:rPr i="1" kern="0" spc="-65" dirty="0">
                <a:solidFill>
                  <a:schemeClr val="tx1">
                    <a:lumMod val="95000"/>
                    <a:lumOff val="5000"/>
                  </a:schemeClr>
                </a:solidFill>
                <a:latin typeface="Arial" panose="020B0604020202020204" pitchFamily="34" charset="0"/>
                <a:cs typeface="Arial" panose="020B0604020202020204" pitchFamily="34" charset="0"/>
              </a:rPr>
              <a:t> </a:t>
            </a:r>
            <a:r>
              <a:rPr i="1" kern="0" dirty="0">
                <a:solidFill>
                  <a:schemeClr val="tx1">
                    <a:lumMod val="95000"/>
                    <a:lumOff val="5000"/>
                  </a:schemeClr>
                </a:solidFill>
                <a:latin typeface="Arial" panose="020B0604020202020204" pitchFamily="34" charset="0"/>
                <a:cs typeface="Arial" panose="020B0604020202020204" pitchFamily="34" charset="0"/>
              </a:rPr>
              <a:t>witnessed</a:t>
            </a:r>
            <a:r>
              <a:rPr i="1" kern="0" spc="-20" dirty="0">
                <a:solidFill>
                  <a:schemeClr val="tx1">
                    <a:lumMod val="95000"/>
                    <a:lumOff val="5000"/>
                  </a:schemeClr>
                </a:solidFill>
                <a:latin typeface="Arial" panose="020B0604020202020204" pitchFamily="34" charset="0"/>
                <a:cs typeface="Arial" panose="020B0604020202020204" pitchFamily="34" charset="0"/>
              </a:rPr>
              <a:t> </a:t>
            </a:r>
            <a:r>
              <a:rPr i="1" kern="0" spc="-25" dirty="0">
                <a:solidFill>
                  <a:schemeClr val="tx1">
                    <a:lumMod val="95000"/>
                    <a:lumOff val="5000"/>
                  </a:schemeClr>
                </a:solidFill>
                <a:latin typeface="Arial" panose="020B0604020202020204" pitchFamily="34" charset="0"/>
                <a:cs typeface="Arial" panose="020B0604020202020204" pitchFamily="34" charset="0"/>
              </a:rPr>
              <a:t>the </a:t>
            </a:r>
            <a:r>
              <a:rPr i="1" kern="0" dirty="0">
                <a:solidFill>
                  <a:schemeClr val="tx1">
                    <a:lumMod val="95000"/>
                    <a:lumOff val="5000"/>
                  </a:schemeClr>
                </a:solidFill>
                <a:latin typeface="Arial" panose="020B0604020202020204" pitchFamily="34" charset="0"/>
                <a:cs typeface="Arial" panose="020B0604020202020204" pitchFamily="34" charset="0"/>
              </a:rPr>
              <a:t>first</a:t>
            </a:r>
            <a:r>
              <a:rPr i="1" kern="0" spc="-70" dirty="0">
                <a:solidFill>
                  <a:schemeClr val="tx1">
                    <a:lumMod val="95000"/>
                    <a:lumOff val="5000"/>
                  </a:schemeClr>
                </a:solidFill>
                <a:latin typeface="Arial" panose="020B0604020202020204" pitchFamily="34" charset="0"/>
                <a:cs typeface="Arial" panose="020B0604020202020204" pitchFamily="34" charset="0"/>
              </a:rPr>
              <a:t> </a:t>
            </a:r>
            <a:r>
              <a:rPr i="1" kern="0" dirty="0">
                <a:solidFill>
                  <a:schemeClr val="tx1">
                    <a:lumMod val="95000"/>
                    <a:lumOff val="5000"/>
                  </a:schemeClr>
                </a:solidFill>
                <a:latin typeface="Arial" panose="020B0604020202020204" pitchFamily="34" charset="0"/>
                <a:cs typeface="Arial" panose="020B0604020202020204" pitchFamily="34" charset="0"/>
              </a:rPr>
              <a:t>major</a:t>
            </a:r>
            <a:r>
              <a:rPr i="1" kern="0" spc="-50" dirty="0">
                <a:solidFill>
                  <a:schemeClr val="tx1">
                    <a:lumMod val="95000"/>
                    <a:lumOff val="5000"/>
                  </a:schemeClr>
                </a:solidFill>
                <a:latin typeface="Arial" panose="020B0604020202020204" pitchFamily="34" charset="0"/>
                <a:cs typeface="Arial" panose="020B0604020202020204" pitchFamily="34" charset="0"/>
              </a:rPr>
              <a:t> </a:t>
            </a:r>
            <a:r>
              <a:rPr i="1" kern="0" dirty="0">
                <a:solidFill>
                  <a:schemeClr val="tx1">
                    <a:lumMod val="95000"/>
                    <a:lumOff val="5000"/>
                  </a:schemeClr>
                </a:solidFill>
                <a:latin typeface="Arial" panose="020B0604020202020204" pitchFamily="34" charset="0"/>
                <a:cs typeface="Arial" panose="020B0604020202020204" pitchFamily="34" charset="0"/>
              </a:rPr>
              <a:t>scam</a:t>
            </a:r>
            <a:r>
              <a:rPr i="1" kern="0" spc="-40" dirty="0">
                <a:solidFill>
                  <a:schemeClr val="tx1">
                    <a:lumMod val="95000"/>
                    <a:lumOff val="5000"/>
                  </a:schemeClr>
                </a:solidFill>
                <a:latin typeface="Arial" panose="020B0604020202020204" pitchFamily="34" charset="0"/>
                <a:cs typeface="Arial" panose="020B0604020202020204" pitchFamily="34" charset="0"/>
              </a:rPr>
              <a:t> </a:t>
            </a:r>
            <a:r>
              <a:rPr i="1" kern="0" dirty="0">
                <a:solidFill>
                  <a:schemeClr val="tx1">
                    <a:lumMod val="95000"/>
                    <a:lumOff val="5000"/>
                  </a:schemeClr>
                </a:solidFill>
                <a:latin typeface="Arial" panose="020B0604020202020204" pitchFamily="34" charset="0"/>
                <a:cs typeface="Arial" panose="020B0604020202020204" pitchFamily="34" charset="0"/>
              </a:rPr>
              <a:t>masterminded</a:t>
            </a:r>
            <a:r>
              <a:rPr i="1" kern="0" spc="-45" dirty="0">
                <a:solidFill>
                  <a:schemeClr val="tx1">
                    <a:lumMod val="95000"/>
                    <a:lumOff val="5000"/>
                  </a:schemeClr>
                </a:solidFill>
                <a:latin typeface="Arial" panose="020B0604020202020204" pitchFamily="34" charset="0"/>
                <a:cs typeface="Arial" panose="020B0604020202020204" pitchFamily="34" charset="0"/>
              </a:rPr>
              <a:t> </a:t>
            </a:r>
            <a:r>
              <a:rPr i="1" kern="0" dirty="0">
                <a:solidFill>
                  <a:schemeClr val="tx1">
                    <a:lumMod val="95000"/>
                    <a:lumOff val="5000"/>
                  </a:schemeClr>
                </a:solidFill>
                <a:latin typeface="Arial" panose="020B0604020202020204" pitchFamily="34" charset="0"/>
                <a:cs typeface="Arial" panose="020B0604020202020204" pitchFamily="34" charset="0"/>
              </a:rPr>
              <a:t>by</a:t>
            </a:r>
            <a:r>
              <a:rPr i="1" kern="0" spc="-60" dirty="0">
                <a:solidFill>
                  <a:schemeClr val="tx1">
                    <a:lumMod val="95000"/>
                    <a:lumOff val="5000"/>
                  </a:schemeClr>
                </a:solidFill>
                <a:latin typeface="Arial" panose="020B0604020202020204" pitchFamily="34" charset="0"/>
                <a:cs typeface="Arial" panose="020B0604020202020204" pitchFamily="34" charset="0"/>
              </a:rPr>
              <a:t> </a:t>
            </a:r>
            <a:r>
              <a:rPr i="1" u="sng" kern="0" dirty="0">
                <a:solidFill>
                  <a:schemeClr val="tx1">
                    <a:lumMod val="95000"/>
                    <a:lumOff val="5000"/>
                  </a:schemeClr>
                </a:solidFill>
                <a:uFill>
                  <a:solidFill>
                    <a:srgbClr val="FFFFFF"/>
                  </a:solidFill>
                </a:uFill>
                <a:latin typeface="Arial" panose="020B0604020202020204" pitchFamily="34" charset="0"/>
                <a:cs typeface="Arial" panose="020B0604020202020204" pitchFamily="34" charset="0"/>
              </a:rPr>
              <a:t>Harshad</a:t>
            </a:r>
            <a:r>
              <a:rPr i="1" u="sng" kern="0" spc="-55" dirty="0">
                <a:solidFill>
                  <a:schemeClr val="tx1">
                    <a:lumMod val="95000"/>
                    <a:lumOff val="5000"/>
                  </a:schemeClr>
                </a:solidFill>
                <a:uFill>
                  <a:solidFill>
                    <a:srgbClr val="FFFFFF"/>
                  </a:solidFill>
                </a:uFill>
                <a:latin typeface="Arial" panose="020B0604020202020204" pitchFamily="34" charset="0"/>
                <a:cs typeface="Arial" panose="020B0604020202020204" pitchFamily="34" charset="0"/>
              </a:rPr>
              <a:t> </a:t>
            </a:r>
            <a:r>
              <a:rPr i="1" u="sng" kern="0" spc="-10" dirty="0">
                <a:solidFill>
                  <a:schemeClr val="tx1">
                    <a:lumMod val="95000"/>
                    <a:lumOff val="5000"/>
                  </a:schemeClr>
                </a:solidFill>
                <a:uFill>
                  <a:solidFill>
                    <a:srgbClr val="FFFFFF"/>
                  </a:solidFill>
                </a:uFill>
                <a:latin typeface="Arial" panose="020B0604020202020204" pitchFamily="34" charset="0"/>
                <a:cs typeface="Arial" panose="020B0604020202020204" pitchFamily="34" charset="0"/>
              </a:rPr>
              <a:t>Mehta.</a:t>
            </a:r>
            <a:endParaRPr kern="0" dirty="0">
              <a:solidFill>
                <a:schemeClr val="tx1">
                  <a:lumMod val="95000"/>
                  <a:lumOff val="5000"/>
                </a:schemeClr>
              </a:solidFill>
              <a:latin typeface="Arial" panose="020B0604020202020204" pitchFamily="34" charset="0"/>
              <a:cs typeface="Arial" panose="020B0604020202020204" pitchFamily="34" charset="0"/>
            </a:endParaRPr>
          </a:p>
          <a:p>
            <a:pPr marL="469900" marR="306070" indent="-457200">
              <a:spcBef>
                <a:spcPts val="2880"/>
              </a:spcBef>
              <a:buFont typeface="Wingdings"/>
              <a:buChar char=""/>
              <a:tabLst>
                <a:tab pos="469900" algn="l"/>
                <a:tab pos="1710689" algn="l"/>
              </a:tabLst>
            </a:pPr>
            <a:r>
              <a:rPr i="1" kern="0" spc="-10" dirty="0">
                <a:solidFill>
                  <a:schemeClr val="tx1">
                    <a:lumMod val="95000"/>
                    <a:lumOff val="5000"/>
                  </a:schemeClr>
                </a:solidFill>
                <a:latin typeface="Arial" panose="020B0604020202020204" pitchFamily="34" charset="0"/>
                <a:cs typeface="Arial" panose="020B0604020202020204" pitchFamily="34" charset="0"/>
              </a:rPr>
              <a:t>Analysts</a:t>
            </a:r>
            <a:r>
              <a:rPr lang="en-IN" i="1" kern="0" spc="-10" dirty="0">
                <a:solidFill>
                  <a:schemeClr val="tx1">
                    <a:lumMod val="95000"/>
                    <a:lumOff val="5000"/>
                  </a:schemeClr>
                </a:solidFill>
                <a:latin typeface="Arial" panose="020B0604020202020204" pitchFamily="34" charset="0"/>
                <a:cs typeface="Arial" panose="020B0604020202020204" pitchFamily="34" charset="0"/>
              </a:rPr>
              <a:t> </a:t>
            </a:r>
            <a:r>
              <a:rPr i="1" kern="0" dirty="0">
                <a:solidFill>
                  <a:schemeClr val="tx1">
                    <a:lumMod val="95000"/>
                    <a:lumOff val="5000"/>
                  </a:schemeClr>
                </a:solidFill>
                <a:latin typeface="Arial" panose="020B0604020202020204" pitchFamily="34" charset="0"/>
                <a:cs typeface="Arial" panose="020B0604020202020204" pitchFamily="34" charset="0"/>
              </a:rPr>
              <a:t>felt</a:t>
            </a:r>
            <a:r>
              <a:rPr i="1" kern="0" spc="-40" dirty="0">
                <a:solidFill>
                  <a:schemeClr val="tx1">
                    <a:lumMod val="95000"/>
                    <a:lumOff val="5000"/>
                  </a:schemeClr>
                </a:solidFill>
                <a:latin typeface="Arial" panose="020B0604020202020204" pitchFamily="34" charset="0"/>
                <a:cs typeface="Arial" panose="020B0604020202020204" pitchFamily="34" charset="0"/>
              </a:rPr>
              <a:t> </a:t>
            </a:r>
            <a:r>
              <a:rPr i="1" kern="0" dirty="0">
                <a:solidFill>
                  <a:schemeClr val="tx1">
                    <a:lumMod val="95000"/>
                    <a:lumOff val="5000"/>
                  </a:schemeClr>
                </a:solidFill>
                <a:latin typeface="Arial" panose="020B0604020202020204" pitchFamily="34" charset="0"/>
                <a:cs typeface="Arial" panose="020B0604020202020204" pitchFamily="34" charset="0"/>
              </a:rPr>
              <a:t>that</a:t>
            </a:r>
            <a:r>
              <a:rPr i="1" kern="0" spc="-45" dirty="0">
                <a:solidFill>
                  <a:schemeClr val="tx1">
                    <a:lumMod val="95000"/>
                    <a:lumOff val="5000"/>
                  </a:schemeClr>
                </a:solidFill>
                <a:latin typeface="Arial" panose="020B0604020202020204" pitchFamily="34" charset="0"/>
                <a:cs typeface="Arial" panose="020B0604020202020204" pitchFamily="34" charset="0"/>
              </a:rPr>
              <a:t> </a:t>
            </a:r>
            <a:r>
              <a:rPr i="1" kern="0" dirty="0">
                <a:solidFill>
                  <a:schemeClr val="tx1">
                    <a:lumMod val="95000"/>
                    <a:lumOff val="5000"/>
                  </a:schemeClr>
                </a:solidFill>
                <a:latin typeface="Arial" panose="020B0604020202020204" pitchFamily="34" charset="0"/>
                <a:cs typeface="Arial" panose="020B0604020202020204" pitchFamily="34" charset="0"/>
              </a:rPr>
              <a:t>if</a:t>
            </a:r>
            <a:r>
              <a:rPr i="1" kern="0" spc="-45" dirty="0">
                <a:solidFill>
                  <a:schemeClr val="tx1">
                    <a:lumMod val="95000"/>
                    <a:lumOff val="5000"/>
                  </a:schemeClr>
                </a:solidFill>
                <a:latin typeface="Arial" panose="020B0604020202020204" pitchFamily="34" charset="0"/>
                <a:cs typeface="Arial" panose="020B0604020202020204" pitchFamily="34" charset="0"/>
              </a:rPr>
              <a:t> </a:t>
            </a:r>
            <a:r>
              <a:rPr i="1" u="sng" kern="0" dirty="0">
                <a:solidFill>
                  <a:schemeClr val="tx1">
                    <a:lumMod val="95000"/>
                    <a:lumOff val="5000"/>
                  </a:schemeClr>
                </a:solidFill>
                <a:uFill>
                  <a:solidFill>
                    <a:srgbClr val="FFFFFF"/>
                  </a:solidFill>
                </a:uFill>
                <a:latin typeface="Arial" panose="020B0604020202020204" pitchFamily="34" charset="0"/>
                <a:cs typeface="Arial" panose="020B0604020202020204" pitchFamily="34" charset="0"/>
              </a:rPr>
              <a:t>more</a:t>
            </a:r>
            <a:r>
              <a:rPr i="1" u="sng" kern="0" spc="-40" dirty="0">
                <a:solidFill>
                  <a:schemeClr val="tx1">
                    <a:lumMod val="95000"/>
                    <a:lumOff val="5000"/>
                  </a:schemeClr>
                </a:solidFill>
                <a:uFill>
                  <a:solidFill>
                    <a:srgbClr val="FFFFFF"/>
                  </a:solidFill>
                </a:uFill>
                <a:latin typeface="Arial" panose="020B0604020202020204" pitchFamily="34" charset="0"/>
                <a:cs typeface="Arial" panose="020B0604020202020204" pitchFamily="34" charset="0"/>
              </a:rPr>
              <a:t> </a:t>
            </a:r>
            <a:r>
              <a:rPr i="1" u="sng" kern="0" dirty="0">
                <a:solidFill>
                  <a:schemeClr val="tx1">
                    <a:lumMod val="95000"/>
                    <a:lumOff val="5000"/>
                  </a:schemeClr>
                </a:solidFill>
                <a:uFill>
                  <a:solidFill>
                    <a:srgbClr val="FFFFFF"/>
                  </a:solidFill>
                </a:uFill>
                <a:latin typeface="Arial" panose="020B0604020202020204" pitchFamily="34" charset="0"/>
                <a:cs typeface="Arial" panose="020B0604020202020204" pitchFamily="34" charset="0"/>
              </a:rPr>
              <a:t>powers</a:t>
            </a:r>
            <a:r>
              <a:rPr i="1" u="sng" kern="0" spc="-20" dirty="0">
                <a:solidFill>
                  <a:schemeClr val="tx1">
                    <a:lumMod val="95000"/>
                    <a:lumOff val="5000"/>
                  </a:schemeClr>
                </a:solidFill>
                <a:uFill>
                  <a:solidFill>
                    <a:srgbClr val="FFFFFF"/>
                  </a:solidFill>
                </a:uFill>
                <a:latin typeface="Arial" panose="020B0604020202020204" pitchFamily="34" charset="0"/>
                <a:cs typeface="Arial" panose="020B0604020202020204" pitchFamily="34" charset="0"/>
              </a:rPr>
              <a:t> </a:t>
            </a:r>
            <a:r>
              <a:rPr i="1" u="sng" kern="0" dirty="0">
                <a:solidFill>
                  <a:schemeClr val="tx1">
                    <a:lumMod val="95000"/>
                    <a:lumOff val="5000"/>
                  </a:schemeClr>
                </a:solidFill>
                <a:uFill>
                  <a:solidFill>
                    <a:srgbClr val="FFFFFF"/>
                  </a:solidFill>
                </a:uFill>
                <a:latin typeface="Arial" panose="020B0604020202020204" pitchFamily="34" charset="0"/>
                <a:cs typeface="Arial" panose="020B0604020202020204" pitchFamily="34" charset="0"/>
              </a:rPr>
              <a:t>had</a:t>
            </a:r>
            <a:r>
              <a:rPr i="1" u="sng" kern="0" spc="-65" dirty="0">
                <a:solidFill>
                  <a:schemeClr val="tx1">
                    <a:lumMod val="95000"/>
                    <a:lumOff val="5000"/>
                  </a:schemeClr>
                </a:solidFill>
                <a:uFill>
                  <a:solidFill>
                    <a:srgbClr val="FFFFFF"/>
                  </a:solidFill>
                </a:uFill>
                <a:latin typeface="Arial" panose="020B0604020202020204" pitchFamily="34" charset="0"/>
                <a:cs typeface="Arial" panose="020B0604020202020204" pitchFamily="34" charset="0"/>
              </a:rPr>
              <a:t> </a:t>
            </a:r>
            <a:r>
              <a:rPr i="1" u="sng" kern="0" dirty="0">
                <a:solidFill>
                  <a:schemeClr val="tx1">
                    <a:lumMod val="95000"/>
                    <a:lumOff val="5000"/>
                  </a:schemeClr>
                </a:solidFill>
                <a:uFill>
                  <a:solidFill>
                    <a:srgbClr val="FFFFFF"/>
                  </a:solidFill>
                </a:uFill>
                <a:latin typeface="Arial" panose="020B0604020202020204" pitchFamily="34" charset="0"/>
                <a:cs typeface="Arial" panose="020B0604020202020204" pitchFamily="34" charset="0"/>
              </a:rPr>
              <a:t>been</a:t>
            </a:r>
            <a:r>
              <a:rPr i="1" u="sng" kern="0" spc="-40" dirty="0">
                <a:solidFill>
                  <a:schemeClr val="tx1">
                    <a:lumMod val="95000"/>
                    <a:lumOff val="5000"/>
                  </a:schemeClr>
                </a:solidFill>
                <a:uFill>
                  <a:solidFill>
                    <a:srgbClr val="FFFFFF"/>
                  </a:solidFill>
                </a:uFill>
                <a:latin typeface="Arial" panose="020B0604020202020204" pitchFamily="34" charset="0"/>
                <a:cs typeface="Arial" panose="020B0604020202020204" pitchFamily="34" charset="0"/>
              </a:rPr>
              <a:t> </a:t>
            </a:r>
            <a:r>
              <a:rPr i="1" u="sng" kern="0" dirty="0">
                <a:solidFill>
                  <a:schemeClr val="tx1">
                    <a:lumMod val="95000"/>
                    <a:lumOff val="5000"/>
                  </a:schemeClr>
                </a:solidFill>
                <a:uFill>
                  <a:solidFill>
                    <a:srgbClr val="FFFFFF"/>
                  </a:solidFill>
                </a:uFill>
                <a:latin typeface="Arial" panose="020B0604020202020204" pitchFamily="34" charset="0"/>
                <a:cs typeface="Arial" panose="020B0604020202020204" pitchFamily="34" charset="0"/>
              </a:rPr>
              <a:t>given</a:t>
            </a:r>
            <a:r>
              <a:rPr i="1" u="sng" kern="0" spc="-50" dirty="0">
                <a:solidFill>
                  <a:schemeClr val="tx1">
                    <a:lumMod val="95000"/>
                    <a:lumOff val="5000"/>
                  </a:schemeClr>
                </a:solidFill>
                <a:uFill>
                  <a:solidFill>
                    <a:srgbClr val="FFFFFF"/>
                  </a:solidFill>
                </a:uFill>
                <a:latin typeface="Arial" panose="020B0604020202020204" pitchFamily="34" charset="0"/>
                <a:cs typeface="Arial" panose="020B0604020202020204" pitchFamily="34" charset="0"/>
              </a:rPr>
              <a:t> </a:t>
            </a:r>
            <a:r>
              <a:rPr i="1" u="sng" kern="0" dirty="0">
                <a:solidFill>
                  <a:schemeClr val="tx1">
                    <a:lumMod val="95000"/>
                    <a:lumOff val="5000"/>
                  </a:schemeClr>
                </a:solidFill>
                <a:uFill>
                  <a:solidFill>
                    <a:srgbClr val="FFFFFF"/>
                  </a:solidFill>
                </a:uFill>
                <a:latin typeface="Arial" panose="020B0604020202020204" pitchFamily="34" charset="0"/>
                <a:cs typeface="Arial" panose="020B0604020202020204" pitchFamily="34" charset="0"/>
              </a:rPr>
              <a:t>to</a:t>
            </a:r>
            <a:r>
              <a:rPr i="1" u="sng" kern="0" spc="-120" dirty="0">
                <a:solidFill>
                  <a:schemeClr val="tx1">
                    <a:lumMod val="95000"/>
                    <a:lumOff val="5000"/>
                  </a:schemeClr>
                </a:solidFill>
                <a:uFill>
                  <a:solidFill>
                    <a:srgbClr val="FFFFFF"/>
                  </a:solidFill>
                </a:uFill>
                <a:latin typeface="Arial" panose="020B0604020202020204" pitchFamily="34" charset="0"/>
                <a:cs typeface="Arial" panose="020B0604020202020204" pitchFamily="34" charset="0"/>
              </a:rPr>
              <a:t> </a:t>
            </a:r>
            <a:r>
              <a:rPr i="1" u="sng" kern="0" dirty="0">
                <a:solidFill>
                  <a:schemeClr val="tx1">
                    <a:lumMod val="95000"/>
                    <a:lumOff val="5000"/>
                  </a:schemeClr>
                </a:solidFill>
                <a:uFill>
                  <a:solidFill>
                    <a:srgbClr val="FFFFFF"/>
                  </a:solidFill>
                </a:uFill>
                <a:latin typeface="Arial" panose="020B0604020202020204" pitchFamily="34" charset="0"/>
                <a:cs typeface="Arial" panose="020B0604020202020204" pitchFamily="34" charset="0"/>
              </a:rPr>
              <a:t>SEBI</a:t>
            </a:r>
            <a:r>
              <a:rPr i="1" kern="0" dirty="0">
                <a:solidFill>
                  <a:schemeClr val="tx1">
                    <a:lumMod val="95000"/>
                    <a:lumOff val="5000"/>
                  </a:schemeClr>
                </a:solidFill>
                <a:latin typeface="Arial" panose="020B0604020202020204" pitchFamily="34" charset="0"/>
                <a:cs typeface="Arial" panose="020B0604020202020204" pitchFamily="34" charset="0"/>
              </a:rPr>
              <a:t>,the</a:t>
            </a:r>
            <a:r>
              <a:rPr i="1" kern="0" spc="-40" dirty="0">
                <a:solidFill>
                  <a:schemeClr val="tx1">
                    <a:lumMod val="95000"/>
                    <a:lumOff val="5000"/>
                  </a:schemeClr>
                </a:solidFill>
                <a:latin typeface="Arial" panose="020B0604020202020204" pitchFamily="34" charset="0"/>
                <a:cs typeface="Arial" panose="020B0604020202020204" pitchFamily="34" charset="0"/>
              </a:rPr>
              <a:t> </a:t>
            </a:r>
            <a:r>
              <a:rPr i="1" u="sng" kern="0" spc="-20" dirty="0">
                <a:solidFill>
                  <a:schemeClr val="tx1">
                    <a:lumMod val="95000"/>
                    <a:lumOff val="5000"/>
                  </a:schemeClr>
                </a:solidFill>
                <a:uFill>
                  <a:solidFill>
                    <a:srgbClr val="FFFFFF"/>
                  </a:solidFill>
                </a:uFill>
                <a:latin typeface="Arial" panose="020B0604020202020204" pitchFamily="34" charset="0"/>
                <a:cs typeface="Arial" panose="020B0604020202020204" pitchFamily="34" charset="0"/>
              </a:rPr>
              <a:t>scam</a:t>
            </a:r>
            <a:r>
              <a:rPr i="1" kern="0" spc="-20" dirty="0">
                <a:solidFill>
                  <a:schemeClr val="tx1">
                    <a:lumMod val="95000"/>
                    <a:lumOff val="5000"/>
                  </a:schemeClr>
                </a:solidFill>
                <a:latin typeface="Arial" panose="020B0604020202020204" pitchFamily="34" charset="0"/>
                <a:cs typeface="Arial" panose="020B0604020202020204" pitchFamily="34" charset="0"/>
              </a:rPr>
              <a:t> </a:t>
            </a:r>
            <a:r>
              <a:rPr i="1" u="sng" kern="0" dirty="0">
                <a:solidFill>
                  <a:schemeClr val="tx1">
                    <a:lumMod val="95000"/>
                    <a:lumOff val="5000"/>
                  </a:schemeClr>
                </a:solidFill>
                <a:uFill>
                  <a:solidFill>
                    <a:srgbClr val="FFFFFF"/>
                  </a:solidFill>
                </a:uFill>
                <a:latin typeface="Arial" panose="020B0604020202020204" pitchFamily="34" charset="0"/>
                <a:cs typeface="Arial" panose="020B0604020202020204" pitchFamily="34" charset="0"/>
              </a:rPr>
              <a:t>would</a:t>
            </a:r>
            <a:r>
              <a:rPr i="1" u="sng" kern="0" spc="-55" dirty="0">
                <a:solidFill>
                  <a:schemeClr val="tx1">
                    <a:lumMod val="95000"/>
                    <a:lumOff val="5000"/>
                  </a:schemeClr>
                </a:solidFill>
                <a:uFill>
                  <a:solidFill>
                    <a:srgbClr val="FFFFFF"/>
                  </a:solidFill>
                </a:uFill>
                <a:latin typeface="Arial" panose="020B0604020202020204" pitchFamily="34" charset="0"/>
                <a:cs typeface="Arial" panose="020B0604020202020204" pitchFamily="34" charset="0"/>
              </a:rPr>
              <a:t> </a:t>
            </a:r>
            <a:r>
              <a:rPr i="1" u="sng" kern="0" dirty="0">
                <a:solidFill>
                  <a:schemeClr val="tx1">
                    <a:lumMod val="95000"/>
                    <a:lumOff val="5000"/>
                  </a:schemeClr>
                </a:solidFill>
                <a:uFill>
                  <a:solidFill>
                    <a:srgbClr val="FFFFFF"/>
                  </a:solidFill>
                </a:uFill>
                <a:latin typeface="Arial" panose="020B0604020202020204" pitchFamily="34" charset="0"/>
                <a:cs typeface="Arial" panose="020B0604020202020204" pitchFamily="34" charset="0"/>
              </a:rPr>
              <a:t>not</a:t>
            </a:r>
            <a:r>
              <a:rPr i="1" u="sng" kern="0" spc="-40" dirty="0">
                <a:solidFill>
                  <a:schemeClr val="tx1">
                    <a:lumMod val="95000"/>
                    <a:lumOff val="5000"/>
                  </a:schemeClr>
                </a:solidFill>
                <a:uFill>
                  <a:solidFill>
                    <a:srgbClr val="FFFFFF"/>
                  </a:solidFill>
                </a:uFill>
                <a:latin typeface="Arial" panose="020B0604020202020204" pitchFamily="34" charset="0"/>
                <a:cs typeface="Arial" panose="020B0604020202020204" pitchFamily="34" charset="0"/>
              </a:rPr>
              <a:t> </a:t>
            </a:r>
            <a:r>
              <a:rPr i="1" u="sng" kern="0" dirty="0">
                <a:solidFill>
                  <a:schemeClr val="tx1">
                    <a:lumMod val="95000"/>
                    <a:lumOff val="5000"/>
                  </a:schemeClr>
                </a:solidFill>
                <a:uFill>
                  <a:solidFill>
                    <a:srgbClr val="FFFFFF"/>
                  </a:solidFill>
                </a:uFill>
                <a:latin typeface="Arial" panose="020B0604020202020204" pitchFamily="34" charset="0"/>
                <a:cs typeface="Arial" panose="020B0604020202020204" pitchFamily="34" charset="0"/>
              </a:rPr>
              <a:t>have</a:t>
            </a:r>
            <a:r>
              <a:rPr i="1" u="sng" kern="0" spc="-40" dirty="0">
                <a:solidFill>
                  <a:schemeClr val="tx1">
                    <a:lumMod val="95000"/>
                    <a:lumOff val="5000"/>
                  </a:schemeClr>
                </a:solidFill>
                <a:uFill>
                  <a:solidFill>
                    <a:srgbClr val="FFFFFF"/>
                  </a:solidFill>
                </a:uFill>
                <a:latin typeface="Arial" panose="020B0604020202020204" pitchFamily="34" charset="0"/>
                <a:cs typeface="Arial" panose="020B0604020202020204" pitchFamily="34" charset="0"/>
              </a:rPr>
              <a:t> </a:t>
            </a:r>
            <a:r>
              <a:rPr i="1" u="sng" kern="0" spc="-10" dirty="0">
                <a:solidFill>
                  <a:schemeClr val="tx1">
                    <a:lumMod val="95000"/>
                    <a:lumOff val="5000"/>
                  </a:schemeClr>
                </a:solidFill>
                <a:uFill>
                  <a:solidFill>
                    <a:srgbClr val="FFFFFF"/>
                  </a:solidFill>
                </a:uFill>
                <a:latin typeface="Arial" panose="020B0604020202020204" pitchFamily="34" charset="0"/>
                <a:cs typeface="Arial" panose="020B0604020202020204" pitchFamily="34" charset="0"/>
              </a:rPr>
              <a:t>happened</a:t>
            </a:r>
            <a:r>
              <a:rPr i="1" kern="0" spc="-10" dirty="0">
                <a:solidFill>
                  <a:schemeClr val="tx1">
                    <a:lumMod val="95000"/>
                    <a:lumOff val="5000"/>
                  </a:schemeClr>
                </a:solidFill>
                <a:latin typeface="Arial" panose="020B0604020202020204" pitchFamily="34" charset="0"/>
                <a:cs typeface="Arial" panose="020B0604020202020204" pitchFamily="34" charset="0"/>
              </a:rPr>
              <a:t>.</a:t>
            </a:r>
            <a:endParaRPr kern="0" dirty="0">
              <a:solidFill>
                <a:schemeClr val="tx1">
                  <a:lumMod val="95000"/>
                  <a:lumOff val="5000"/>
                </a:schemeClr>
              </a:solidFill>
              <a:latin typeface="Arial" panose="020B0604020202020204" pitchFamily="34" charset="0"/>
              <a:cs typeface="Arial" panose="020B0604020202020204" pitchFamily="34" charset="0"/>
            </a:endParaRPr>
          </a:p>
          <a:p>
            <a:pPr marL="469900" marR="85090" indent="-457200">
              <a:spcBef>
                <a:spcPts val="2880"/>
              </a:spcBef>
              <a:buFont typeface="Wingdings"/>
              <a:buChar char=""/>
              <a:tabLst>
                <a:tab pos="469900" algn="l"/>
              </a:tabLst>
            </a:pPr>
            <a:r>
              <a:rPr i="1" kern="0" dirty="0">
                <a:solidFill>
                  <a:schemeClr val="tx1">
                    <a:lumMod val="95000"/>
                    <a:lumOff val="5000"/>
                  </a:schemeClr>
                </a:solidFill>
                <a:latin typeface="Arial" panose="020B0604020202020204" pitchFamily="34" charset="0"/>
                <a:cs typeface="Arial" panose="020B0604020202020204" pitchFamily="34" charset="0"/>
              </a:rPr>
              <a:t>•As</a:t>
            </a:r>
            <a:r>
              <a:rPr i="1" kern="0" spc="-50" dirty="0">
                <a:solidFill>
                  <a:schemeClr val="tx1">
                    <a:lumMod val="95000"/>
                    <a:lumOff val="5000"/>
                  </a:schemeClr>
                </a:solidFill>
                <a:latin typeface="Arial" panose="020B0604020202020204" pitchFamily="34" charset="0"/>
                <a:cs typeface="Arial" panose="020B0604020202020204" pitchFamily="34" charset="0"/>
              </a:rPr>
              <a:t> </a:t>
            </a:r>
            <a:r>
              <a:rPr i="1" kern="0" dirty="0">
                <a:solidFill>
                  <a:schemeClr val="tx1">
                    <a:lumMod val="95000"/>
                    <a:lumOff val="5000"/>
                  </a:schemeClr>
                </a:solidFill>
                <a:latin typeface="Arial" panose="020B0604020202020204" pitchFamily="34" charset="0"/>
                <a:cs typeface="Arial" panose="020B0604020202020204" pitchFamily="34" charset="0"/>
              </a:rPr>
              <a:t>a</a:t>
            </a:r>
            <a:r>
              <a:rPr i="1" kern="0" spc="-35" dirty="0">
                <a:solidFill>
                  <a:schemeClr val="tx1">
                    <a:lumMod val="95000"/>
                    <a:lumOff val="5000"/>
                  </a:schemeClr>
                </a:solidFill>
                <a:latin typeface="Arial" panose="020B0604020202020204" pitchFamily="34" charset="0"/>
                <a:cs typeface="Arial" panose="020B0604020202020204" pitchFamily="34" charset="0"/>
              </a:rPr>
              <a:t> </a:t>
            </a:r>
            <a:r>
              <a:rPr i="1" kern="0" dirty="0">
                <a:solidFill>
                  <a:schemeClr val="tx1">
                    <a:lumMod val="95000"/>
                    <a:lumOff val="5000"/>
                  </a:schemeClr>
                </a:solidFill>
                <a:latin typeface="Arial" panose="020B0604020202020204" pitchFamily="34" charset="0"/>
                <a:cs typeface="Arial" panose="020B0604020202020204" pitchFamily="34" charset="0"/>
              </a:rPr>
              <a:t>result</a:t>
            </a:r>
            <a:r>
              <a:rPr i="1" kern="0" spc="-30" dirty="0">
                <a:solidFill>
                  <a:schemeClr val="tx1">
                    <a:lumMod val="95000"/>
                    <a:lumOff val="5000"/>
                  </a:schemeClr>
                </a:solidFill>
                <a:latin typeface="Arial" panose="020B0604020202020204" pitchFamily="34" charset="0"/>
                <a:cs typeface="Arial" panose="020B0604020202020204" pitchFamily="34" charset="0"/>
              </a:rPr>
              <a:t> </a:t>
            </a:r>
            <a:r>
              <a:rPr i="1" kern="0" dirty="0">
                <a:solidFill>
                  <a:schemeClr val="tx1">
                    <a:lumMod val="95000"/>
                    <a:lumOff val="5000"/>
                  </a:schemeClr>
                </a:solidFill>
                <a:latin typeface="Arial" panose="020B0604020202020204" pitchFamily="34" charset="0"/>
                <a:cs typeface="Arial" panose="020B0604020202020204" pitchFamily="34" charset="0"/>
              </a:rPr>
              <a:t>the</a:t>
            </a:r>
            <a:r>
              <a:rPr i="1" kern="0" spc="-10" dirty="0">
                <a:solidFill>
                  <a:schemeClr val="tx1">
                    <a:lumMod val="95000"/>
                    <a:lumOff val="5000"/>
                  </a:schemeClr>
                </a:solidFill>
                <a:latin typeface="Arial" panose="020B0604020202020204" pitchFamily="34" charset="0"/>
                <a:cs typeface="Arial" panose="020B0604020202020204" pitchFamily="34" charset="0"/>
              </a:rPr>
              <a:t> </a:t>
            </a:r>
            <a:r>
              <a:rPr i="1" kern="0" dirty="0">
                <a:solidFill>
                  <a:schemeClr val="tx1">
                    <a:lumMod val="95000"/>
                    <a:lumOff val="5000"/>
                  </a:schemeClr>
                </a:solidFill>
                <a:latin typeface="Arial" panose="020B0604020202020204" pitchFamily="34" charset="0"/>
                <a:cs typeface="Arial" panose="020B0604020202020204" pitchFamily="34" charset="0"/>
              </a:rPr>
              <a:t>‘GoI’</a:t>
            </a:r>
            <a:r>
              <a:rPr i="1" kern="0" spc="-35" dirty="0">
                <a:solidFill>
                  <a:schemeClr val="tx1">
                    <a:lumMod val="95000"/>
                    <a:lumOff val="5000"/>
                  </a:schemeClr>
                </a:solidFill>
                <a:latin typeface="Arial" panose="020B0604020202020204" pitchFamily="34" charset="0"/>
                <a:cs typeface="Arial" panose="020B0604020202020204" pitchFamily="34" charset="0"/>
              </a:rPr>
              <a:t> </a:t>
            </a:r>
            <a:r>
              <a:rPr i="1" kern="0" dirty="0">
                <a:solidFill>
                  <a:schemeClr val="tx1">
                    <a:lumMod val="95000"/>
                    <a:lumOff val="5000"/>
                  </a:schemeClr>
                </a:solidFill>
                <a:latin typeface="Arial" panose="020B0604020202020204" pitchFamily="34" charset="0"/>
                <a:cs typeface="Arial" panose="020B0604020202020204" pitchFamily="34" charset="0"/>
              </a:rPr>
              <a:t>brought</a:t>
            </a:r>
            <a:r>
              <a:rPr i="1" kern="0" spc="-45" dirty="0">
                <a:solidFill>
                  <a:schemeClr val="tx1">
                    <a:lumMod val="95000"/>
                    <a:lumOff val="5000"/>
                  </a:schemeClr>
                </a:solidFill>
                <a:latin typeface="Arial" panose="020B0604020202020204" pitchFamily="34" charset="0"/>
                <a:cs typeface="Arial" panose="020B0604020202020204" pitchFamily="34" charset="0"/>
              </a:rPr>
              <a:t> </a:t>
            </a:r>
            <a:r>
              <a:rPr i="1" kern="0" dirty="0">
                <a:solidFill>
                  <a:schemeClr val="tx1">
                    <a:lumMod val="95000"/>
                    <a:lumOff val="5000"/>
                  </a:schemeClr>
                </a:solidFill>
                <a:latin typeface="Arial" panose="020B0604020202020204" pitchFamily="34" charset="0"/>
                <a:cs typeface="Arial" panose="020B0604020202020204" pitchFamily="34" charset="0"/>
              </a:rPr>
              <a:t>in</a:t>
            </a:r>
            <a:r>
              <a:rPr i="1" kern="0" spc="-45" dirty="0">
                <a:solidFill>
                  <a:schemeClr val="tx1">
                    <a:lumMod val="95000"/>
                    <a:lumOff val="5000"/>
                  </a:schemeClr>
                </a:solidFill>
                <a:latin typeface="Arial" panose="020B0604020202020204" pitchFamily="34" charset="0"/>
                <a:cs typeface="Arial" panose="020B0604020202020204" pitchFamily="34" charset="0"/>
              </a:rPr>
              <a:t> </a:t>
            </a:r>
            <a:r>
              <a:rPr i="1" kern="0" dirty="0">
                <a:solidFill>
                  <a:schemeClr val="tx1">
                    <a:lumMod val="95000"/>
                    <a:lumOff val="5000"/>
                  </a:schemeClr>
                </a:solidFill>
                <a:latin typeface="Arial" panose="020B0604020202020204" pitchFamily="34" charset="0"/>
                <a:cs typeface="Arial" panose="020B0604020202020204" pitchFamily="34" charset="0"/>
              </a:rPr>
              <a:t>a</a:t>
            </a:r>
            <a:r>
              <a:rPr i="1" kern="0" spc="-30" dirty="0">
                <a:solidFill>
                  <a:schemeClr val="tx1">
                    <a:lumMod val="95000"/>
                    <a:lumOff val="5000"/>
                  </a:schemeClr>
                </a:solidFill>
                <a:latin typeface="Arial" panose="020B0604020202020204" pitchFamily="34" charset="0"/>
                <a:cs typeface="Arial" panose="020B0604020202020204" pitchFamily="34" charset="0"/>
              </a:rPr>
              <a:t> </a:t>
            </a:r>
            <a:r>
              <a:rPr i="1" kern="0" spc="-10" dirty="0">
                <a:solidFill>
                  <a:schemeClr val="tx1">
                    <a:lumMod val="95000"/>
                    <a:lumOff val="5000"/>
                  </a:schemeClr>
                </a:solidFill>
                <a:latin typeface="Arial" panose="020B0604020202020204" pitchFamily="34" charset="0"/>
                <a:cs typeface="Arial" panose="020B0604020202020204" pitchFamily="34" charset="0"/>
              </a:rPr>
              <a:t>separate</a:t>
            </a:r>
            <a:r>
              <a:rPr i="1" kern="0" spc="-35" dirty="0">
                <a:solidFill>
                  <a:schemeClr val="tx1">
                    <a:lumMod val="95000"/>
                    <a:lumOff val="5000"/>
                  </a:schemeClr>
                </a:solidFill>
                <a:latin typeface="Arial" panose="020B0604020202020204" pitchFamily="34" charset="0"/>
                <a:cs typeface="Arial" panose="020B0604020202020204" pitchFamily="34" charset="0"/>
              </a:rPr>
              <a:t> </a:t>
            </a:r>
            <a:r>
              <a:rPr i="1" kern="0" dirty="0">
                <a:solidFill>
                  <a:schemeClr val="tx1">
                    <a:lumMod val="95000"/>
                    <a:lumOff val="5000"/>
                  </a:schemeClr>
                </a:solidFill>
                <a:latin typeface="Arial" panose="020B0604020202020204" pitchFamily="34" charset="0"/>
                <a:cs typeface="Arial" panose="020B0604020202020204" pitchFamily="34" charset="0"/>
              </a:rPr>
              <a:t>legislation</a:t>
            </a:r>
            <a:r>
              <a:rPr i="1" kern="0" spc="-25" dirty="0">
                <a:solidFill>
                  <a:schemeClr val="tx1">
                    <a:lumMod val="95000"/>
                    <a:lumOff val="5000"/>
                  </a:schemeClr>
                </a:solidFill>
                <a:latin typeface="Arial" panose="020B0604020202020204" pitchFamily="34" charset="0"/>
                <a:cs typeface="Arial" panose="020B0604020202020204" pitchFamily="34" charset="0"/>
              </a:rPr>
              <a:t> </a:t>
            </a:r>
            <a:r>
              <a:rPr i="1" kern="0" dirty="0">
                <a:solidFill>
                  <a:schemeClr val="tx1">
                    <a:lumMod val="95000"/>
                    <a:lumOff val="5000"/>
                  </a:schemeClr>
                </a:solidFill>
                <a:latin typeface="Arial" panose="020B0604020202020204" pitchFamily="34" charset="0"/>
                <a:cs typeface="Arial" panose="020B0604020202020204" pitchFamily="34" charset="0"/>
              </a:rPr>
              <a:t>by</a:t>
            </a:r>
            <a:r>
              <a:rPr i="1" kern="0" spc="-40" dirty="0">
                <a:solidFill>
                  <a:schemeClr val="tx1">
                    <a:lumMod val="95000"/>
                    <a:lumOff val="5000"/>
                  </a:schemeClr>
                </a:solidFill>
                <a:latin typeface="Arial" panose="020B0604020202020204" pitchFamily="34" charset="0"/>
                <a:cs typeface="Arial" panose="020B0604020202020204" pitchFamily="34" charset="0"/>
              </a:rPr>
              <a:t> </a:t>
            </a:r>
            <a:r>
              <a:rPr i="1" kern="0" dirty="0">
                <a:solidFill>
                  <a:schemeClr val="tx1">
                    <a:lumMod val="95000"/>
                    <a:lumOff val="5000"/>
                  </a:schemeClr>
                </a:solidFill>
                <a:latin typeface="Arial" panose="020B0604020202020204" pitchFamily="34" charset="0"/>
                <a:cs typeface="Arial" panose="020B0604020202020204" pitchFamily="34" charset="0"/>
              </a:rPr>
              <a:t>the</a:t>
            </a:r>
            <a:r>
              <a:rPr i="1" kern="0" spc="-30" dirty="0">
                <a:solidFill>
                  <a:schemeClr val="tx1">
                    <a:lumMod val="95000"/>
                    <a:lumOff val="5000"/>
                  </a:schemeClr>
                </a:solidFill>
                <a:latin typeface="Arial" panose="020B0604020202020204" pitchFamily="34" charset="0"/>
                <a:cs typeface="Arial" panose="020B0604020202020204" pitchFamily="34" charset="0"/>
              </a:rPr>
              <a:t> </a:t>
            </a:r>
            <a:r>
              <a:rPr i="1" kern="0" dirty="0">
                <a:solidFill>
                  <a:schemeClr val="tx1">
                    <a:lumMod val="95000"/>
                    <a:lumOff val="5000"/>
                  </a:schemeClr>
                </a:solidFill>
                <a:latin typeface="Arial" panose="020B0604020202020204" pitchFamily="34" charset="0"/>
                <a:cs typeface="Arial" panose="020B0604020202020204" pitchFamily="34" charset="0"/>
              </a:rPr>
              <a:t>name</a:t>
            </a:r>
            <a:r>
              <a:rPr i="1" kern="0" spc="-30" dirty="0">
                <a:solidFill>
                  <a:schemeClr val="tx1">
                    <a:lumMod val="95000"/>
                    <a:lumOff val="5000"/>
                  </a:schemeClr>
                </a:solidFill>
                <a:latin typeface="Arial" panose="020B0604020202020204" pitchFamily="34" charset="0"/>
                <a:cs typeface="Arial" panose="020B0604020202020204" pitchFamily="34" charset="0"/>
              </a:rPr>
              <a:t> </a:t>
            </a:r>
            <a:r>
              <a:rPr i="1" kern="0" spc="-25" dirty="0">
                <a:solidFill>
                  <a:schemeClr val="tx1">
                    <a:lumMod val="95000"/>
                    <a:lumOff val="5000"/>
                  </a:schemeClr>
                </a:solidFill>
                <a:latin typeface="Arial" panose="020B0604020202020204" pitchFamily="34" charset="0"/>
                <a:cs typeface="Arial" panose="020B0604020202020204" pitchFamily="34" charset="0"/>
              </a:rPr>
              <a:t>of </a:t>
            </a:r>
            <a:r>
              <a:rPr i="1" kern="0" dirty="0">
                <a:solidFill>
                  <a:schemeClr val="tx1">
                    <a:lumMod val="95000"/>
                    <a:lumOff val="5000"/>
                  </a:schemeClr>
                </a:solidFill>
                <a:latin typeface="Arial" panose="020B0604020202020204" pitchFamily="34" charset="0"/>
                <a:cs typeface="Arial" panose="020B0604020202020204" pitchFamily="34" charset="0"/>
              </a:rPr>
              <a:t>‘SEBI</a:t>
            </a:r>
            <a:r>
              <a:rPr i="1" kern="0" spc="-120" dirty="0">
                <a:solidFill>
                  <a:schemeClr val="tx1">
                    <a:lumMod val="95000"/>
                    <a:lumOff val="5000"/>
                  </a:schemeClr>
                </a:solidFill>
                <a:latin typeface="Arial" panose="020B0604020202020204" pitchFamily="34" charset="0"/>
                <a:cs typeface="Arial" panose="020B0604020202020204" pitchFamily="34" charset="0"/>
              </a:rPr>
              <a:t> </a:t>
            </a:r>
            <a:r>
              <a:rPr i="1" kern="0" dirty="0">
                <a:solidFill>
                  <a:schemeClr val="tx1">
                    <a:lumMod val="95000"/>
                    <a:lumOff val="5000"/>
                  </a:schemeClr>
                </a:solidFill>
                <a:latin typeface="Arial" panose="020B0604020202020204" pitchFamily="34" charset="0"/>
                <a:cs typeface="Arial" panose="020B0604020202020204" pitchFamily="34" charset="0"/>
              </a:rPr>
              <a:t>Act</a:t>
            </a:r>
            <a:r>
              <a:rPr i="1" kern="0" spc="-60" dirty="0">
                <a:solidFill>
                  <a:schemeClr val="tx1">
                    <a:lumMod val="95000"/>
                    <a:lumOff val="5000"/>
                  </a:schemeClr>
                </a:solidFill>
                <a:latin typeface="Arial" panose="020B0604020202020204" pitchFamily="34" charset="0"/>
                <a:cs typeface="Arial" panose="020B0604020202020204" pitchFamily="34" charset="0"/>
              </a:rPr>
              <a:t> </a:t>
            </a:r>
            <a:r>
              <a:rPr i="1" kern="0" dirty="0">
                <a:solidFill>
                  <a:schemeClr val="tx1">
                    <a:lumMod val="95000"/>
                    <a:lumOff val="5000"/>
                  </a:schemeClr>
                </a:solidFill>
                <a:latin typeface="Arial" panose="020B0604020202020204" pitchFamily="34" charset="0"/>
                <a:cs typeface="Arial" panose="020B0604020202020204" pitchFamily="34" charset="0"/>
              </a:rPr>
              <a:t>1992’and</a:t>
            </a:r>
            <a:r>
              <a:rPr i="1" kern="0" spc="-65" dirty="0">
                <a:solidFill>
                  <a:schemeClr val="tx1">
                    <a:lumMod val="95000"/>
                    <a:lumOff val="5000"/>
                  </a:schemeClr>
                </a:solidFill>
                <a:latin typeface="Arial" panose="020B0604020202020204" pitchFamily="34" charset="0"/>
                <a:cs typeface="Arial" panose="020B0604020202020204" pitchFamily="34" charset="0"/>
              </a:rPr>
              <a:t> </a:t>
            </a:r>
            <a:r>
              <a:rPr i="1" kern="0" dirty="0">
                <a:solidFill>
                  <a:schemeClr val="tx1">
                    <a:lumMod val="95000"/>
                    <a:lumOff val="5000"/>
                  </a:schemeClr>
                </a:solidFill>
                <a:latin typeface="Arial" panose="020B0604020202020204" pitchFamily="34" charset="0"/>
                <a:cs typeface="Arial" panose="020B0604020202020204" pitchFamily="34" charset="0"/>
              </a:rPr>
              <a:t>conferred</a:t>
            </a:r>
            <a:r>
              <a:rPr i="1" kern="0" spc="-70" dirty="0">
                <a:solidFill>
                  <a:schemeClr val="tx1">
                    <a:lumMod val="95000"/>
                    <a:lumOff val="5000"/>
                  </a:schemeClr>
                </a:solidFill>
                <a:latin typeface="Arial" panose="020B0604020202020204" pitchFamily="34" charset="0"/>
                <a:cs typeface="Arial" panose="020B0604020202020204" pitchFamily="34" charset="0"/>
              </a:rPr>
              <a:t> </a:t>
            </a:r>
            <a:r>
              <a:rPr i="1" kern="0" dirty="0">
                <a:solidFill>
                  <a:schemeClr val="tx1">
                    <a:lumMod val="95000"/>
                    <a:lumOff val="5000"/>
                  </a:schemeClr>
                </a:solidFill>
                <a:latin typeface="Arial" panose="020B0604020202020204" pitchFamily="34" charset="0"/>
                <a:cs typeface="Arial" panose="020B0604020202020204" pitchFamily="34" charset="0"/>
              </a:rPr>
              <a:t>statutory</a:t>
            </a:r>
            <a:r>
              <a:rPr i="1" kern="0" spc="-35" dirty="0">
                <a:solidFill>
                  <a:schemeClr val="tx1">
                    <a:lumMod val="95000"/>
                    <a:lumOff val="5000"/>
                  </a:schemeClr>
                </a:solidFill>
                <a:latin typeface="Arial" panose="020B0604020202020204" pitchFamily="34" charset="0"/>
                <a:cs typeface="Arial" panose="020B0604020202020204" pitchFamily="34" charset="0"/>
              </a:rPr>
              <a:t> </a:t>
            </a:r>
            <a:r>
              <a:rPr i="1" kern="0" dirty="0">
                <a:solidFill>
                  <a:schemeClr val="tx1">
                    <a:lumMod val="95000"/>
                    <a:lumOff val="5000"/>
                  </a:schemeClr>
                </a:solidFill>
                <a:latin typeface="Arial" panose="020B0604020202020204" pitchFamily="34" charset="0"/>
                <a:cs typeface="Arial" panose="020B0604020202020204" pitchFamily="34" charset="0"/>
              </a:rPr>
              <a:t>powers</a:t>
            </a:r>
            <a:r>
              <a:rPr i="1" kern="0" spc="-40" dirty="0">
                <a:solidFill>
                  <a:schemeClr val="tx1">
                    <a:lumMod val="95000"/>
                    <a:lumOff val="5000"/>
                  </a:schemeClr>
                </a:solidFill>
                <a:latin typeface="Arial" panose="020B0604020202020204" pitchFamily="34" charset="0"/>
                <a:cs typeface="Arial" panose="020B0604020202020204" pitchFamily="34" charset="0"/>
              </a:rPr>
              <a:t> </a:t>
            </a:r>
            <a:r>
              <a:rPr i="1" kern="0" dirty="0">
                <a:solidFill>
                  <a:schemeClr val="tx1">
                    <a:lumMod val="95000"/>
                    <a:lumOff val="5000"/>
                  </a:schemeClr>
                </a:solidFill>
                <a:latin typeface="Arial" panose="020B0604020202020204" pitchFamily="34" charset="0"/>
                <a:cs typeface="Arial" panose="020B0604020202020204" pitchFamily="34" charset="0"/>
              </a:rPr>
              <a:t>to</a:t>
            </a:r>
            <a:r>
              <a:rPr i="1" kern="0" spc="-50" dirty="0">
                <a:solidFill>
                  <a:schemeClr val="tx1">
                    <a:lumMod val="95000"/>
                    <a:lumOff val="5000"/>
                  </a:schemeClr>
                </a:solidFill>
                <a:latin typeface="Arial" panose="020B0604020202020204" pitchFamily="34" charset="0"/>
                <a:cs typeface="Arial" panose="020B0604020202020204" pitchFamily="34" charset="0"/>
              </a:rPr>
              <a:t> </a:t>
            </a:r>
            <a:r>
              <a:rPr i="1" kern="0" spc="-25" dirty="0">
                <a:solidFill>
                  <a:schemeClr val="tx1">
                    <a:lumMod val="95000"/>
                    <a:lumOff val="5000"/>
                  </a:schemeClr>
                </a:solidFill>
                <a:latin typeface="Arial" panose="020B0604020202020204" pitchFamily="34" charset="0"/>
                <a:cs typeface="Arial" panose="020B0604020202020204" pitchFamily="34" charset="0"/>
              </a:rPr>
              <a:t>it.</a:t>
            </a:r>
            <a:endParaRPr kern="0" dirty="0">
              <a:solidFill>
                <a:schemeClr val="tx1">
                  <a:lumMod val="95000"/>
                  <a:lumOff val="5000"/>
                </a:schemeClr>
              </a:solidFill>
              <a:latin typeface="Arial" panose="020B0604020202020204" pitchFamily="34" charset="0"/>
              <a:cs typeface="Arial" panose="020B0604020202020204" pitchFamily="34" charset="0"/>
            </a:endParaRPr>
          </a:p>
          <a:p>
            <a:pPr marL="469900" marR="144780" indent="-457200">
              <a:spcBef>
                <a:spcPts val="2885"/>
              </a:spcBef>
              <a:buFont typeface="Wingdings"/>
              <a:buChar char=""/>
              <a:tabLst>
                <a:tab pos="469900" algn="l"/>
              </a:tabLst>
            </a:pPr>
            <a:r>
              <a:rPr i="1" kern="0" dirty="0">
                <a:solidFill>
                  <a:schemeClr val="tx1">
                    <a:lumMod val="95000"/>
                    <a:lumOff val="5000"/>
                  </a:schemeClr>
                </a:solidFill>
                <a:latin typeface="Arial" panose="020B0604020202020204" pitchFamily="34" charset="0"/>
                <a:cs typeface="Arial" panose="020B0604020202020204" pitchFamily="34" charset="0"/>
              </a:rPr>
              <a:t>Since</a:t>
            </a:r>
            <a:r>
              <a:rPr i="1" kern="0" spc="-70" dirty="0">
                <a:solidFill>
                  <a:schemeClr val="tx1">
                    <a:lumMod val="95000"/>
                    <a:lumOff val="5000"/>
                  </a:schemeClr>
                </a:solidFill>
                <a:latin typeface="Arial" panose="020B0604020202020204" pitchFamily="34" charset="0"/>
                <a:cs typeface="Arial" panose="020B0604020202020204" pitchFamily="34" charset="0"/>
              </a:rPr>
              <a:t> </a:t>
            </a:r>
            <a:r>
              <a:rPr i="1" kern="0" spc="-10" dirty="0">
                <a:solidFill>
                  <a:schemeClr val="tx1">
                    <a:lumMod val="95000"/>
                    <a:lumOff val="5000"/>
                  </a:schemeClr>
                </a:solidFill>
                <a:latin typeface="Arial" panose="020B0604020202020204" pitchFamily="34" charset="0"/>
                <a:cs typeface="Arial" panose="020B0604020202020204" pitchFamily="34" charset="0"/>
              </a:rPr>
              <a:t>then,</a:t>
            </a:r>
            <a:r>
              <a:rPr i="1" kern="0" spc="-110" dirty="0">
                <a:solidFill>
                  <a:schemeClr val="tx1">
                    <a:lumMod val="95000"/>
                    <a:lumOff val="5000"/>
                  </a:schemeClr>
                </a:solidFill>
                <a:latin typeface="Arial" panose="020B0604020202020204" pitchFamily="34" charset="0"/>
                <a:cs typeface="Arial" panose="020B0604020202020204" pitchFamily="34" charset="0"/>
              </a:rPr>
              <a:t> </a:t>
            </a:r>
            <a:r>
              <a:rPr i="1" kern="0" dirty="0">
                <a:solidFill>
                  <a:schemeClr val="tx1">
                    <a:lumMod val="95000"/>
                    <a:lumOff val="5000"/>
                  </a:schemeClr>
                </a:solidFill>
                <a:latin typeface="Arial" panose="020B0604020202020204" pitchFamily="34" charset="0"/>
                <a:cs typeface="Arial" panose="020B0604020202020204" pitchFamily="34" charset="0"/>
              </a:rPr>
              <a:t>SEBI</a:t>
            </a:r>
            <a:r>
              <a:rPr i="1" kern="0" spc="-25" dirty="0">
                <a:solidFill>
                  <a:schemeClr val="tx1">
                    <a:lumMod val="95000"/>
                    <a:lumOff val="5000"/>
                  </a:schemeClr>
                </a:solidFill>
                <a:latin typeface="Arial" panose="020B0604020202020204" pitchFamily="34" charset="0"/>
                <a:cs typeface="Arial" panose="020B0604020202020204" pitchFamily="34" charset="0"/>
              </a:rPr>
              <a:t> </a:t>
            </a:r>
            <a:r>
              <a:rPr i="1" kern="0" dirty="0">
                <a:solidFill>
                  <a:schemeClr val="tx1">
                    <a:lumMod val="95000"/>
                    <a:lumOff val="5000"/>
                  </a:schemeClr>
                </a:solidFill>
                <a:latin typeface="Arial" panose="020B0604020202020204" pitchFamily="34" charset="0"/>
                <a:cs typeface="Arial" panose="020B0604020202020204" pitchFamily="34" charset="0"/>
              </a:rPr>
              <a:t>had</a:t>
            </a:r>
            <a:r>
              <a:rPr i="1" kern="0" spc="-45" dirty="0">
                <a:solidFill>
                  <a:schemeClr val="tx1">
                    <a:lumMod val="95000"/>
                    <a:lumOff val="5000"/>
                  </a:schemeClr>
                </a:solidFill>
                <a:latin typeface="Arial" panose="020B0604020202020204" pitchFamily="34" charset="0"/>
                <a:cs typeface="Arial" panose="020B0604020202020204" pitchFamily="34" charset="0"/>
              </a:rPr>
              <a:t> </a:t>
            </a:r>
            <a:r>
              <a:rPr i="1" kern="0" spc="-10" dirty="0">
                <a:solidFill>
                  <a:schemeClr val="tx1">
                    <a:lumMod val="95000"/>
                    <a:lumOff val="5000"/>
                  </a:schemeClr>
                </a:solidFill>
                <a:latin typeface="Arial" panose="020B0604020202020204" pitchFamily="34" charset="0"/>
                <a:cs typeface="Arial" panose="020B0604020202020204" pitchFamily="34" charset="0"/>
              </a:rPr>
              <a:t>introduced</a:t>
            </a:r>
            <a:r>
              <a:rPr i="1" kern="0" spc="-45" dirty="0">
                <a:solidFill>
                  <a:schemeClr val="tx1">
                    <a:lumMod val="95000"/>
                    <a:lumOff val="5000"/>
                  </a:schemeClr>
                </a:solidFill>
                <a:latin typeface="Arial" panose="020B0604020202020204" pitchFamily="34" charset="0"/>
                <a:cs typeface="Arial" panose="020B0604020202020204" pitchFamily="34" charset="0"/>
              </a:rPr>
              <a:t> </a:t>
            </a:r>
            <a:r>
              <a:rPr i="1" kern="0" dirty="0">
                <a:solidFill>
                  <a:schemeClr val="tx1">
                    <a:lumMod val="95000"/>
                    <a:lumOff val="5000"/>
                  </a:schemeClr>
                </a:solidFill>
                <a:latin typeface="Arial" panose="020B0604020202020204" pitchFamily="34" charset="0"/>
                <a:cs typeface="Arial" panose="020B0604020202020204" pitchFamily="34" charset="0"/>
              </a:rPr>
              <a:t>several</a:t>
            </a:r>
            <a:r>
              <a:rPr i="1" kern="0" spc="-25" dirty="0">
                <a:solidFill>
                  <a:schemeClr val="tx1">
                    <a:lumMod val="95000"/>
                    <a:lumOff val="5000"/>
                  </a:schemeClr>
                </a:solidFill>
                <a:latin typeface="Arial" panose="020B0604020202020204" pitchFamily="34" charset="0"/>
                <a:cs typeface="Arial" panose="020B0604020202020204" pitchFamily="34" charset="0"/>
              </a:rPr>
              <a:t> </a:t>
            </a:r>
            <a:r>
              <a:rPr i="1" kern="0" dirty="0">
                <a:solidFill>
                  <a:schemeClr val="tx1">
                    <a:lumMod val="95000"/>
                    <a:lumOff val="5000"/>
                  </a:schemeClr>
                </a:solidFill>
                <a:latin typeface="Arial" panose="020B0604020202020204" pitchFamily="34" charset="0"/>
                <a:cs typeface="Arial" panose="020B0604020202020204" pitchFamily="34" charset="0"/>
              </a:rPr>
              <a:t>stock</a:t>
            </a:r>
            <a:r>
              <a:rPr i="1" kern="0" spc="-15" dirty="0">
                <a:solidFill>
                  <a:schemeClr val="tx1">
                    <a:lumMod val="95000"/>
                    <a:lumOff val="5000"/>
                  </a:schemeClr>
                </a:solidFill>
                <a:latin typeface="Arial" panose="020B0604020202020204" pitchFamily="34" charset="0"/>
                <a:cs typeface="Arial" panose="020B0604020202020204" pitchFamily="34" charset="0"/>
              </a:rPr>
              <a:t> </a:t>
            </a:r>
            <a:r>
              <a:rPr i="1" kern="0" dirty="0">
                <a:solidFill>
                  <a:schemeClr val="tx1">
                    <a:lumMod val="95000"/>
                    <a:lumOff val="5000"/>
                  </a:schemeClr>
                </a:solidFill>
                <a:latin typeface="Arial" panose="020B0604020202020204" pitchFamily="34" charset="0"/>
                <a:cs typeface="Arial" panose="020B0604020202020204" pitchFamily="34" charset="0"/>
              </a:rPr>
              <a:t>market</a:t>
            </a:r>
            <a:r>
              <a:rPr i="1" kern="0" spc="-30" dirty="0">
                <a:solidFill>
                  <a:schemeClr val="tx1">
                    <a:lumMod val="95000"/>
                    <a:lumOff val="5000"/>
                  </a:schemeClr>
                </a:solidFill>
                <a:latin typeface="Arial" panose="020B0604020202020204" pitchFamily="34" charset="0"/>
                <a:cs typeface="Arial" panose="020B0604020202020204" pitchFamily="34" charset="0"/>
              </a:rPr>
              <a:t> </a:t>
            </a:r>
            <a:r>
              <a:rPr i="1" kern="0" spc="-20" dirty="0">
                <a:solidFill>
                  <a:schemeClr val="tx1">
                    <a:lumMod val="95000"/>
                    <a:lumOff val="5000"/>
                  </a:schemeClr>
                </a:solidFill>
                <a:latin typeface="Arial" panose="020B0604020202020204" pitchFamily="34" charset="0"/>
                <a:cs typeface="Arial" panose="020B0604020202020204" pitchFamily="34" charset="0"/>
              </a:rPr>
              <a:t>reforms.</a:t>
            </a:r>
            <a:r>
              <a:rPr i="1" kern="0" spc="-265" dirty="0">
                <a:solidFill>
                  <a:schemeClr val="tx1">
                    <a:lumMod val="95000"/>
                    <a:lumOff val="5000"/>
                  </a:schemeClr>
                </a:solidFill>
                <a:latin typeface="Arial" panose="020B0604020202020204" pitchFamily="34" charset="0"/>
                <a:cs typeface="Arial" panose="020B0604020202020204" pitchFamily="34" charset="0"/>
              </a:rPr>
              <a:t> </a:t>
            </a:r>
            <a:r>
              <a:rPr i="1" kern="0" spc="-10" dirty="0">
                <a:solidFill>
                  <a:schemeClr val="tx1">
                    <a:lumMod val="95000"/>
                    <a:lumOff val="5000"/>
                  </a:schemeClr>
                </a:solidFill>
                <a:latin typeface="Arial" panose="020B0604020202020204" pitchFamily="34" charset="0"/>
                <a:cs typeface="Arial" panose="020B0604020202020204" pitchFamily="34" charset="0"/>
              </a:rPr>
              <a:t>These </a:t>
            </a:r>
            <a:r>
              <a:rPr i="1" kern="0" dirty="0">
                <a:solidFill>
                  <a:schemeClr val="tx1">
                    <a:lumMod val="95000"/>
                    <a:lumOff val="5000"/>
                  </a:schemeClr>
                </a:solidFill>
                <a:latin typeface="Arial" panose="020B0604020202020204" pitchFamily="34" charset="0"/>
                <a:cs typeface="Arial" panose="020B0604020202020204" pitchFamily="34" charset="0"/>
              </a:rPr>
              <a:t>reforms</a:t>
            </a:r>
            <a:r>
              <a:rPr i="1" kern="0" spc="-105" dirty="0">
                <a:solidFill>
                  <a:schemeClr val="tx1">
                    <a:lumMod val="95000"/>
                    <a:lumOff val="5000"/>
                  </a:schemeClr>
                </a:solidFill>
                <a:latin typeface="Arial" panose="020B0604020202020204" pitchFamily="34" charset="0"/>
                <a:cs typeface="Arial" panose="020B0604020202020204" pitchFamily="34" charset="0"/>
              </a:rPr>
              <a:t> </a:t>
            </a:r>
            <a:r>
              <a:rPr i="1" kern="0" dirty="0">
                <a:solidFill>
                  <a:schemeClr val="tx1">
                    <a:lumMod val="95000"/>
                    <a:lumOff val="5000"/>
                  </a:schemeClr>
                </a:solidFill>
                <a:latin typeface="Arial" panose="020B0604020202020204" pitchFamily="34" charset="0"/>
                <a:cs typeface="Arial" panose="020B0604020202020204" pitchFamily="34" charset="0"/>
              </a:rPr>
              <a:t>significantly</a:t>
            </a:r>
            <a:r>
              <a:rPr i="1" kern="0" spc="-70" dirty="0">
                <a:solidFill>
                  <a:schemeClr val="tx1">
                    <a:lumMod val="95000"/>
                    <a:lumOff val="5000"/>
                  </a:schemeClr>
                </a:solidFill>
                <a:latin typeface="Arial" panose="020B0604020202020204" pitchFamily="34" charset="0"/>
                <a:cs typeface="Arial" panose="020B0604020202020204" pitchFamily="34" charset="0"/>
              </a:rPr>
              <a:t> </a:t>
            </a:r>
            <a:r>
              <a:rPr i="1" kern="0" dirty="0">
                <a:solidFill>
                  <a:schemeClr val="tx1">
                    <a:lumMod val="95000"/>
                    <a:lumOff val="5000"/>
                  </a:schemeClr>
                </a:solidFill>
                <a:latin typeface="Arial" panose="020B0604020202020204" pitchFamily="34" charset="0"/>
                <a:cs typeface="Arial" panose="020B0604020202020204" pitchFamily="34" charset="0"/>
              </a:rPr>
              <a:t>transformed</a:t>
            </a:r>
            <a:r>
              <a:rPr i="1" kern="0" spc="-70" dirty="0">
                <a:solidFill>
                  <a:schemeClr val="tx1">
                    <a:lumMod val="95000"/>
                    <a:lumOff val="5000"/>
                  </a:schemeClr>
                </a:solidFill>
                <a:latin typeface="Arial" panose="020B0604020202020204" pitchFamily="34" charset="0"/>
                <a:cs typeface="Arial" panose="020B0604020202020204" pitchFamily="34" charset="0"/>
              </a:rPr>
              <a:t> </a:t>
            </a:r>
            <a:r>
              <a:rPr i="1" kern="0" dirty="0">
                <a:solidFill>
                  <a:schemeClr val="tx1">
                    <a:lumMod val="95000"/>
                    <a:lumOff val="5000"/>
                  </a:schemeClr>
                </a:solidFill>
                <a:latin typeface="Arial" panose="020B0604020202020204" pitchFamily="34" charset="0"/>
                <a:cs typeface="Arial" panose="020B0604020202020204" pitchFamily="34" charset="0"/>
              </a:rPr>
              <a:t>the</a:t>
            </a:r>
            <a:r>
              <a:rPr i="1" kern="0" spc="-50" dirty="0">
                <a:solidFill>
                  <a:schemeClr val="tx1">
                    <a:lumMod val="95000"/>
                    <a:lumOff val="5000"/>
                  </a:schemeClr>
                </a:solidFill>
                <a:latin typeface="Arial" panose="020B0604020202020204" pitchFamily="34" charset="0"/>
                <a:cs typeface="Arial" panose="020B0604020202020204" pitchFamily="34" charset="0"/>
              </a:rPr>
              <a:t> </a:t>
            </a:r>
            <a:r>
              <a:rPr i="1" kern="0" dirty="0">
                <a:solidFill>
                  <a:schemeClr val="tx1">
                    <a:lumMod val="95000"/>
                    <a:lumOff val="5000"/>
                  </a:schemeClr>
                </a:solidFill>
                <a:latin typeface="Arial" panose="020B0604020202020204" pitchFamily="34" charset="0"/>
                <a:cs typeface="Arial" panose="020B0604020202020204" pitchFamily="34" charset="0"/>
              </a:rPr>
              <a:t>face</a:t>
            </a:r>
            <a:r>
              <a:rPr i="1" kern="0" spc="-50" dirty="0">
                <a:solidFill>
                  <a:schemeClr val="tx1">
                    <a:lumMod val="95000"/>
                    <a:lumOff val="5000"/>
                  </a:schemeClr>
                </a:solidFill>
                <a:latin typeface="Arial" panose="020B0604020202020204" pitchFamily="34" charset="0"/>
                <a:cs typeface="Arial" panose="020B0604020202020204" pitchFamily="34" charset="0"/>
              </a:rPr>
              <a:t> </a:t>
            </a:r>
            <a:r>
              <a:rPr i="1" kern="0" dirty="0">
                <a:solidFill>
                  <a:schemeClr val="tx1">
                    <a:lumMod val="95000"/>
                    <a:lumOff val="5000"/>
                  </a:schemeClr>
                </a:solidFill>
                <a:latin typeface="Arial" panose="020B0604020202020204" pitchFamily="34" charset="0"/>
                <a:cs typeface="Arial" panose="020B0604020202020204" pitchFamily="34" charset="0"/>
              </a:rPr>
              <a:t>of</a:t>
            </a:r>
            <a:r>
              <a:rPr i="1" kern="0" spc="-65" dirty="0">
                <a:solidFill>
                  <a:schemeClr val="tx1">
                    <a:lumMod val="95000"/>
                    <a:lumOff val="5000"/>
                  </a:schemeClr>
                </a:solidFill>
                <a:latin typeface="Arial" panose="020B0604020202020204" pitchFamily="34" charset="0"/>
                <a:cs typeface="Arial" panose="020B0604020202020204" pitchFamily="34" charset="0"/>
              </a:rPr>
              <a:t> </a:t>
            </a:r>
            <a:r>
              <a:rPr i="1" kern="0" dirty="0">
                <a:solidFill>
                  <a:schemeClr val="tx1">
                    <a:lumMod val="95000"/>
                    <a:lumOff val="5000"/>
                  </a:schemeClr>
                </a:solidFill>
                <a:latin typeface="Arial" panose="020B0604020202020204" pitchFamily="34" charset="0"/>
                <a:cs typeface="Arial" panose="020B0604020202020204" pitchFamily="34" charset="0"/>
              </a:rPr>
              <a:t>Indian</a:t>
            </a:r>
            <a:r>
              <a:rPr i="1" kern="0" spc="-130" dirty="0">
                <a:solidFill>
                  <a:schemeClr val="tx1">
                    <a:lumMod val="95000"/>
                    <a:lumOff val="5000"/>
                  </a:schemeClr>
                </a:solidFill>
                <a:latin typeface="Arial" panose="020B0604020202020204" pitchFamily="34" charset="0"/>
                <a:cs typeface="Arial" panose="020B0604020202020204" pitchFamily="34" charset="0"/>
              </a:rPr>
              <a:t> </a:t>
            </a:r>
            <a:r>
              <a:rPr i="1" kern="0" dirty="0">
                <a:solidFill>
                  <a:schemeClr val="tx1">
                    <a:lumMod val="95000"/>
                    <a:lumOff val="5000"/>
                  </a:schemeClr>
                </a:solidFill>
                <a:latin typeface="Arial" panose="020B0604020202020204" pitchFamily="34" charset="0"/>
                <a:cs typeface="Arial" panose="020B0604020202020204" pitchFamily="34" charset="0"/>
              </a:rPr>
              <a:t>Stock</a:t>
            </a:r>
            <a:r>
              <a:rPr i="1" kern="0" spc="-40" dirty="0">
                <a:solidFill>
                  <a:schemeClr val="tx1">
                    <a:lumMod val="95000"/>
                    <a:lumOff val="5000"/>
                  </a:schemeClr>
                </a:solidFill>
                <a:latin typeface="Arial" panose="020B0604020202020204" pitchFamily="34" charset="0"/>
                <a:cs typeface="Arial" panose="020B0604020202020204" pitchFamily="34" charset="0"/>
              </a:rPr>
              <a:t> </a:t>
            </a:r>
            <a:r>
              <a:rPr i="1" kern="0" spc="-10" dirty="0">
                <a:solidFill>
                  <a:schemeClr val="tx1">
                    <a:lumMod val="95000"/>
                    <a:lumOff val="5000"/>
                  </a:schemeClr>
                </a:solidFill>
                <a:latin typeface="Arial" panose="020B0604020202020204" pitchFamily="34" charset="0"/>
                <a:cs typeface="Arial" panose="020B0604020202020204" pitchFamily="34" charset="0"/>
              </a:rPr>
              <a:t>Markets</a:t>
            </a:r>
            <a:endParaRPr kern="0" dirty="0">
              <a:solidFill>
                <a:schemeClr val="tx1">
                  <a:lumMod val="95000"/>
                  <a:lumOff val="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7989318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31B65B-B438-65D4-5A2E-84244E92D17A}"/>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099A2463-DFB8-9B59-1DCF-FA243132C2AB}"/>
              </a:ext>
            </a:extLst>
          </p:cNvPr>
          <p:cNvSpPr txBox="1">
            <a:spLocks noGrp="1"/>
          </p:cNvSpPr>
          <p:nvPr>
            <p:ph type="title"/>
          </p:nvPr>
        </p:nvSpPr>
        <p:spPr>
          <a:xfrm>
            <a:off x="-618913" y="767488"/>
            <a:ext cx="11426613" cy="1021621"/>
          </a:xfrm>
          <a:prstGeom prst="rect">
            <a:avLst/>
          </a:prstGeom>
        </p:spPr>
        <p:txBody>
          <a:bodyPr vert="horz" wrap="square" lIns="0" tIns="408237" rIns="0" bIns="0" rtlCol="0">
            <a:spAutoFit/>
          </a:bodyPr>
          <a:lstStyle/>
          <a:p>
            <a:pPr marL="1840230">
              <a:spcBef>
                <a:spcPts val="95"/>
              </a:spcBef>
            </a:pPr>
            <a:r>
              <a:rPr sz="4400" b="1" u="sng" spc="-110" dirty="0">
                <a:solidFill>
                  <a:schemeClr val="tx1">
                    <a:lumMod val="95000"/>
                    <a:lumOff val="5000"/>
                  </a:schemeClr>
                </a:solidFill>
                <a:latin typeface="Times New Roman" panose="02020603050405020304" pitchFamily="18" charset="0"/>
                <a:cs typeface="Times New Roman" panose="02020603050405020304" pitchFamily="18" charset="0"/>
              </a:rPr>
              <a:t>SEBI</a:t>
            </a:r>
            <a:r>
              <a:rPr sz="4400" b="1" u="sng" spc="-95" dirty="0">
                <a:solidFill>
                  <a:schemeClr val="tx1">
                    <a:lumMod val="95000"/>
                    <a:lumOff val="5000"/>
                  </a:schemeClr>
                </a:solidFill>
                <a:latin typeface="Times New Roman" panose="02020603050405020304" pitchFamily="18" charset="0"/>
                <a:cs typeface="Times New Roman" panose="02020603050405020304" pitchFamily="18" charset="0"/>
              </a:rPr>
              <a:t> </a:t>
            </a:r>
            <a:r>
              <a:rPr sz="4400" b="1" u="sng" spc="-140" dirty="0">
                <a:solidFill>
                  <a:schemeClr val="tx1">
                    <a:lumMod val="95000"/>
                    <a:lumOff val="5000"/>
                  </a:schemeClr>
                </a:solidFill>
                <a:latin typeface="Times New Roman" panose="02020603050405020304" pitchFamily="18" charset="0"/>
                <a:cs typeface="Times New Roman" panose="02020603050405020304" pitchFamily="18" charset="0"/>
              </a:rPr>
              <a:t>and</a:t>
            </a:r>
            <a:r>
              <a:rPr sz="4400" b="1" u="sng" spc="-100" dirty="0">
                <a:solidFill>
                  <a:schemeClr val="tx1">
                    <a:lumMod val="95000"/>
                    <a:lumOff val="5000"/>
                  </a:schemeClr>
                </a:solidFill>
                <a:latin typeface="Times New Roman" panose="02020603050405020304" pitchFamily="18" charset="0"/>
                <a:cs typeface="Times New Roman" panose="02020603050405020304" pitchFamily="18" charset="0"/>
              </a:rPr>
              <a:t> </a:t>
            </a:r>
            <a:r>
              <a:rPr sz="4400" b="1" u="sng" spc="-135" dirty="0">
                <a:solidFill>
                  <a:schemeClr val="tx1">
                    <a:lumMod val="95000"/>
                    <a:lumOff val="5000"/>
                  </a:schemeClr>
                </a:solidFill>
                <a:latin typeface="Times New Roman" panose="02020603050405020304" pitchFamily="18" charset="0"/>
                <a:cs typeface="Times New Roman" panose="02020603050405020304" pitchFamily="18" charset="0"/>
              </a:rPr>
              <a:t>Clause</a:t>
            </a:r>
            <a:r>
              <a:rPr sz="4400" b="1" u="sng" spc="-80" dirty="0">
                <a:solidFill>
                  <a:schemeClr val="tx1">
                    <a:lumMod val="95000"/>
                    <a:lumOff val="5000"/>
                  </a:schemeClr>
                </a:solidFill>
                <a:latin typeface="Times New Roman" panose="02020603050405020304" pitchFamily="18" charset="0"/>
                <a:cs typeface="Times New Roman" panose="02020603050405020304" pitchFamily="18" charset="0"/>
              </a:rPr>
              <a:t> </a:t>
            </a:r>
            <a:r>
              <a:rPr sz="4400" b="1" u="sng" spc="-25" dirty="0">
                <a:solidFill>
                  <a:schemeClr val="tx1">
                    <a:lumMod val="95000"/>
                    <a:lumOff val="5000"/>
                  </a:schemeClr>
                </a:solidFill>
                <a:latin typeface="Times New Roman" panose="02020603050405020304" pitchFamily="18" charset="0"/>
                <a:cs typeface="Times New Roman" panose="02020603050405020304" pitchFamily="18" charset="0"/>
              </a:rPr>
              <a:t>49</a:t>
            </a:r>
          </a:p>
        </p:txBody>
      </p:sp>
      <p:sp>
        <p:nvSpPr>
          <p:cNvPr id="4" name="object 4">
            <a:extLst>
              <a:ext uri="{FF2B5EF4-FFF2-40B4-BE49-F238E27FC236}">
                <a16:creationId xmlns:a16="http://schemas.microsoft.com/office/drawing/2014/main" id="{F6C04914-F4D3-1D62-3682-AB6E2910A4B5}"/>
              </a:ext>
            </a:extLst>
          </p:cNvPr>
          <p:cNvSpPr txBox="1">
            <a:spLocks noGrp="1"/>
          </p:cNvSpPr>
          <p:nvPr>
            <p:ph type="sldNum" sz="quarter" idx="12"/>
          </p:nvPr>
        </p:nvSpPr>
        <p:spPr>
          <a:prstGeom prst="rect">
            <a:avLst/>
          </a:prstGeom>
        </p:spPr>
        <p:txBody>
          <a:bodyPr vert="horz" wrap="square" lIns="0" tIns="0" rIns="0" bIns="0" rtlCol="0">
            <a:spAutoFit/>
          </a:bodyPr>
          <a:lstStyle/>
          <a:p>
            <a:pPr marL="38100">
              <a:lnSpc>
                <a:spcPts val="1230"/>
              </a:lnSpc>
            </a:pPr>
            <a:fld id="{81D60167-4931-47E6-BA6A-407CBD079E47}" type="slidenum">
              <a:rPr kern="0" spc="-25" dirty="0"/>
              <a:pPr marL="38100">
                <a:lnSpc>
                  <a:spcPts val="1230"/>
                </a:lnSpc>
              </a:pPr>
              <a:t>57</a:t>
            </a:fld>
            <a:endParaRPr kern="0" spc="-25" dirty="0"/>
          </a:p>
        </p:txBody>
      </p:sp>
      <p:sp>
        <p:nvSpPr>
          <p:cNvPr id="3" name="object 3">
            <a:extLst>
              <a:ext uri="{FF2B5EF4-FFF2-40B4-BE49-F238E27FC236}">
                <a16:creationId xmlns:a16="http://schemas.microsoft.com/office/drawing/2014/main" id="{296B35F6-CA9C-79C0-1CCF-A78216C5C0F9}"/>
              </a:ext>
            </a:extLst>
          </p:cNvPr>
          <p:cNvSpPr txBox="1"/>
          <p:nvPr/>
        </p:nvSpPr>
        <p:spPr>
          <a:xfrm>
            <a:off x="1602740" y="2217242"/>
            <a:ext cx="8728075" cy="3731791"/>
          </a:xfrm>
          <a:prstGeom prst="rect">
            <a:avLst/>
          </a:prstGeom>
        </p:spPr>
        <p:txBody>
          <a:bodyPr vert="horz" wrap="square" lIns="0" tIns="12700" rIns="0" bIns="0" rtlCol="0">
            <a:spAutoFit/>
          </a:bodyPr>
          <a:lstStyle/>
          <a:p>
            <a:pPr marL="469900" marR="198120" indent="-457200" algn="just">
              <a:spcBef>
                <a:spcPts val="100"/>
              </a:spcBef>
              <a:buFont typeface="Wingdings"/>
              <a:buChar char=""/>
              <a:tabLst>
                <a:tab pos="469900" algn="l"/>
              </a:tabLst>
            </a:pPr>
            <a:r>
              <a:rPr sz="2400" i="1" kern="0" dirty="0">
                <a:solidFill>
                  <a:schemeClr val="tx1">
                    <a:lumMod val="95000"/>
                    <a:lumOff val="5000"/>
                  </a:schemeClr>
                </a:solidFill>
                <a:latin typeface="Arial" panose="020B0604020202020204" pitchFamily="34" charset="0"/>
                <a:cs typeface="Arial" panose="020B0604020202020204" pitchFamily="34" charset="0"/>
              </a:rPr>
              <a:t>SEBI</a:t>
            </a:r>
            <a:r>
              <a:rPr sz="2400" i="1" kern="0" spc="-25" dirty="0">
                <a:solidFill>
                  <a:schemeClr val="tx1">
                    <a:lumMod val="95000"/>
                    <a:lumOff val="5000"/>
                  </a:schemeClr>
                </a:solidFill>
                <a:latin typeface="Arial" panose="020B0604020202020204" pitchFamily="34" charset="0"/>
                <a:cs typeface="Arial" panose="020B0604020202020204" pitchFamily="34" charset="0"/>
              </a:rPr>
              <a:t> </a:t>
            </a:r>
            <a:r>
              <a:rPr sz="2400" i="1" kern="0" dirty="0">
                <a:solidFill>
                  <a:schemeClr val="tx1">
                    <a:lumMod val="95000"/>
                    <a:lumOff val="5000"/>
                  </a:schemeClr>
                </a:solidFill>
                <a:latin typeface="Arial" panose="020B0604020202020204" pitchFamily="34" charset="0"/>
                <a:cs typeface="Arial" panose="020B0604020202020204" pitchFamily="34" charset="0"/>
              </a:rPr>
              <a:t>asked</a:t>
            </a:r>
            <a:r>
              <a:rPr sz="2400" i="1" kern="0" spc="-5" dirty="0">
                <a:solidFill>
                  <a:schemeClr val="tx1">
                    <a:lumMod val="95000"/>
                    <a:lumOff val="5000"/>
                  </a:schemeClr>
                </a:solidFill>
                <a:latin typeface="Arial" panose="020B0604020202020204" pitchFamily="34" charset="0"/>
                <a:cs typeface="Arial" panose="020B0604020202020204" pitchFamily="34" charset="0"/>
              </a:rPr>
              <a:t> </a:t>
            </a:r>
            <a:r>
              <a:rPr sz="2400" i="1" kern="0" dirty="0">
                <a:solidFill>
                  <a:schemeClr val="tx1">
                    <a:lumMod val="95000"/>
                    <a:lumOff val="5000"/>
                  </a:schemeClr>
                </a:solidFill>
                <a:latin typeface="Arial" panose="020B0604020202020204" pitchFamily="34" charset="0"/>
                <a:cs typeface="Arial" panose="020B0604020202020204" pitchFamily="34" charset="0"/>
              </a:rPr>
              <a:t>Indian</a:t>
            </a:r>
            <a:r>
              <a:rPr sz="2400" i="1" kern="0" spc="-15" dirty="0">
                <a:solidFill>
                  <a:schemeClr val="tx1">
                    <a:lumMod val="95000"/>
                    <a:lumOff val="5000"/>
                  </a:schemeClr>
                </a:solidFill>
                <a:latin typeface="Arial" panose="020B0604020202020204" pitchFamily="34" charset="0"/>
                <a:cs typeface="Arial" panose="020B0604020202020204" pitchFamily="34" charset="0"/>
              </a:rPr>
              <a:t> </a:t>
            </a:r>
            <a:r>
              <a:rPr sz="2400" i="1" kern="0" dirty="0">
                <a:solidFill>
                  <a:schemeClr val="tx1">
                    <a:lumMod val="95000"/>
                    <a:lumOff val="5000"/>
                  </a:schemeClr>
                </a:solidFill>
                <a:latin typeface="Arial" panose="020B0604020202020204" pitchFamily="34" charset="0"/>
                <a:cs typeface="Arial" panose="020B0604020202020204" pitchFamily="34" charset="0"/>
              </a:rPr>
              <a:t>firms</a:t>
            </a:r>
            <a:r>
              <a:rPr sz="2400" i="1" kern="0" spc="-25" dirty="0">
                <a:solidFill>
                  <a:schemeClr val="tx1">
                    <a:lumMod val="95000"/>
                    <a:lumOff val="5000"/>
                  </a:schemeClr>
                </a:solidFill>
                <a:latin typeface="Arial" panose="020B0604020202020204" pitchFamily="34" charset="0"/>
                <a:cs typeface="Arial" panose="020B0604020202020204" pitchFamily="34" charset="0"/>
              </a:rPr>
              <a:t> </a:t>
            </a:r>
            <a:r>
              <a:rPr sz="2400" i="1" kern="0" dirty="0">
                <a:solidFill>
                  <a:schemeClr val="tx1">
                    <a:lumMod val="95000"/>
                    <a:lumOff val="5000"/>
                  </a:schemeClr>
                </a:solidFill>
                <a:latin typeface="Arial" panose="020B0604020202020204" pitchFamily="34" charset="0"/>
                <a:cs typeface="Arial" panose="020B0604020202020204" pitchFamily="34" charset="0"/>
              </a:rPr>
              <a:t>above</a:t>
            </a:r>
            <a:r>
              <a:rPr sz="2400" i="1" kern="0" spc="-20" dirty="0">
                <a:solidFill>
                  <a:schemeClr val="tx1">
                    <a:lumMod val="95000"/>
                    <a:lumOff val="5000"/>
                  </a:schemeClr>
                </a:solidFill>
                <a:latin typeface="Arial" panose="020B0604020202020204" pitchFamily="34" charset="0"/>
                <a:cs typeface="Arial" panose="020B0604020202020204" pitchFamily="34" charset="0"/>
              </a:rPr>
              <a:t> </a:t>
            </a:r>
            <a:r>
              <a:rPr sz="2400" i="1" kern="0" dirty="0">
                <a:solidFill>
                  <a:schemeClr val="tx1">
                    <a:lumMod val="95000"/>
                    <a:lumOff val="5000"/>
                  </a:schemeClr>
                </a:solidFill>
                <a:latin typeface="Arial" panose="020B0604020202020204" pitchFamily="34" charset="0"/>
                <a:cs typeface="Arial" panose="020B0604020202020204" pitchFamily="34" charset="0"/>
              </a:rPr>
              <a:t>a certain</a:t>
            </a:r>
            <a:r>
              <a:rPr sz="2400" i="1" kern="0" spc="-35" dirty="0">
                <a:solidFill>
                  <a:schemeClr val="tx1">
                    <a:lumMod val="95000"/>
                    <a:lumOff val="5000"/>
                  </a:schemeClr>
                </a:solidFill>
                <a:latin typeface="Arial" panose="020B0604020202020204" pitchFamily="34" charset="0"/>
                <a:cs typeface="Arial" panose="020B0604020202020204" pitchFamily="34" charset="0"/>
              </a:rPr>
              <a:t> </a:t>
            </a:r>
            <a:r>
              <a:rPr sz="2400" i="1" kern="0" dirty="0">
                <a:solidFill>
                  <a:schemeClr val="tx1">
                    <a:lumMod val="95000"/>
                    <a:lumOff val="5000"/>
                  </a:schemeClr>
                </a:solidFill>
                <a:latin typeface="Arial" panose="020B0604020202020204" pitchFamily="34" charset="0"/>
                <a:cs typeface="Arial" panose="020B0604020202020204" pitchFamily="34" charset="0"/>
              </a:rPr>
              <a:t>size</a:t>
            </a:r>
            <a:r>
              <a:rPr sz="2400" i="1" kern="0" spc="-15" dirty="0">
                <a:solidFill>
                  <a:schemeClr val="tx1">
                    <a:lumMod val="95000"/>
                    <a:lumOff val="5000"/>
                  </a:schemeClr>
                </a:solidFill>
                <a:latin typeface="Arial" panose="020B0604020202020204" pitchFamily="34" charset="0"/>
                <a:cs typeface="Arial" panose="020B0604020202020204" pitchFamily="34" charset="0"/>
              </a:rPr>
              <a:t> </a:t>
            </a:r>
            <a:r>
              <a:rPr sz="2400" i="1" kern="0" dirty="0">
                <a:solidFill>
                  <a:schemeClr val="tx1">
                    <a:lumMod val="95000"/>
                    <a:lumOff val="5000"/>
                  </a:schemeClr>
                </a:solidFill>
                <a:latin typeface="Arial" panose="020B0604020202020204" pitchFamily="34" charset="0"/>
                <a:cs typeface="Arial" panose="020B0604020202020204" pitchFamily="34" charset="0"/>
              </a:rPr>
              <a:t>to</a:t>
            </a:r>
            <a:r>
              <a:rPr sz="2400" i="1" kern="0" spc="-15" dirty="0">
                <a:solidFill>
                  <a:schemeClr val="tx1">
                    <a:lumMod val="95000"/>
                    <a:lumOff val="5000"/>
                  </a:schemeClr>
                </a:solidFill>
                <a:latin typeface="Arial" panose="020B0604020202020204" pitchFamily="34" charset="0"/>
                <a:cs typeface="Arial" panose="020B0604020202020204" pitchFamily="34" charset="0"/>
              </a:rPr>
              <a:t> </a:t>
            </a:r>
            <a:r>
              <a:rPr sz="2400" i="1" kern="0" dirty="0">
                <a:solidFill>
                  <a:schemeClr val="tx1">
                    <a:lumMod val="95000"/>
                    <a:lumOff val="5000"/>
                  </a:schemeClr>
                </a:solidFill>
                <a:latin typeface="Arial" panose="020B0604020202020204" pitchFamily="34" charset="0"/>
                <a:cs typeface="Arial" panose="020B0604020202020204" pitchFamily="34" charset="0"/>
              </a:rPr>
              <a:t>implement</a:t>
            </a:r>
            <a:r>
              <a:rPr sz="2400" i="1" kern="0" spc="-30" dirty="0">
                <a:solidFill>
                  <a:schemeClr val="tx1">
                    <a:lumMod val="95000"/>
                    <a:lumOff val="5000"/>
                  </a:schemeClr>
                </a:solidFill>
                <a:latin typeface="Arial" panose="020B0604020202020204" pitchFamily="34" charset="0"/>
                <a:cs typeface="Arial" panose="020B0604020202020204" pitchFamily="34" charset="0"/>
              </a:rPr>
              <a:t> </a:t>
            </a:r>
            <a:r>
              <a:rPr sz="2400" i="1" kern="0" spc="-10" dirty="0">
                <a:solidFill>
                  <a:schemeClr val="tx1">
                    <a:lumMod val="95000"/>
                    <a:lumOff val="5000"/>
                  </a:schemeClr>
                </a:solidFill>
                <a:latin typeface="Arial" panose="020B0604020202020204" pitchFamily="34" charset="0"/>
                <a:cs typeface="Arial" panose="020B0604020202020204" pitchFamily="34" charset="0"/>
              </a:rPr>
              <a:t>Clause </a:t>
            </a:r>
            <a:r>
              <a:rPr sz="2400" i="1" kern="0" dirty="0">
                <a:solidFill>
                  <a:schemeClr val="tx1">
                    <a:lumMod val="95000"/>
                    <a:lumOff val="5000"/>
                  </a:schemeClr>
                </a:solidFill>
                <a:latin typeface="Arial" panose="020B0604020202020204" pitchFamily="34" charset="0"/>
                <a:cs typeface="Arial" panose="020B0604020202020204" pitchFamily="34" charset="0"/>
              </a:rPr>
              <a:t>49,</a:t>
            </a:r>
            <a:r>
              <a:rPr sz="2400" i="1" kern="0" spc="-40" dirty="0">
                <a:solidFill>
                  <a:schemeClr val="tx1">
                    <a:lumMod val="95000"/>
                    <a:lumOff val="5000"/>
                  </a:schemeClr>
                </a:solidFill>
                <a:latin typeface="Arial" panose="020B0604020202020204" pitchFamily="34" charset="0"/>
                <a:cs typeface="Arial" panose="020B0604020202020204" pitchFamily="34" charset="0"/>
              </a:rPr>
              <a:t> </a:t>
            </a:r>
            <a:r>
              <a:rPr sz="2400" i="1" kern="0" dirty="0">
                <a:solidFill>
                  <a:schemeClr val="tx1">
                    <a:lumMod val="95000"/>
                    <a:lumOff val="5000"/>
                  </a:schemeClr>
                </a:solidFill>
                <a:latin typeface="Arial" panose="020B0604020202020204" pitchFamily="34" charset="0"/>
                <a:cs typeface="Arial" panose="020B0604020202020204" pitchFamily="34" charset="0"/>
              </a:rPr>
              <a:t>a</a:t>
            </a:r>
            <a:r>
              <a:rPr sz="2400" i="1" kern="0" spc="-25" dirty="0">
                <a:solidFill>
                  <a:schemeClr val="tx1">
                    <a:lumMod val="95000"/>
                    <a:lumOff val="5000"/>
                  </a:schemeClr>
                </a:solidFill>
                <a:latin typeface="Arial" panose="020B0604020202020204" pitchFamily="34" charset="0"/>
                <a:cs typeface="Arial" panose="020B0604020202020204" pitchFamily="34" charset="0"/>
              </a:rPr>
              <a:t> </a:t>
            </a:r>
            <a:r>
              <a:rPr sz="2400" i="1" kern="0" dirty="0">
                <a:solidFill>
                  <a:schemeClr val="tx1">
                    <a:lumMod val="95000"/>
                    <a:lumOff val="5000"/>
                  </a:schemeClr>
                </a:solidFill>
                <a:latin typeface="Arial" panose="020B0604020202020204" pitchFamily="34" charset="0"/>
                <a:cs typeface="Arial" panose="020B0604020202020204" pitchFamily="34" charset="0"/>
              </a:rPr>
              <a:t>regulation</a:t>
            </a:r>
            <a:r>
              <a:rPr sz="2400" i="1" kern="0" spc="-65" dirty="0">
                <a:solidFill>
                  <a:schemeClr val="tx1">
                    <a:lumMod val="95000"/>
                    <a:lumOff val="5000"/>
                  </a:schemeClr>
                </a:solidFill>
                <a:latin typeface="Arial" panose="020B0604020202020204" pitchFamily="34" charset="0"/>
                <a:cs typeface="Arial" panose="020B0604020202020204" pitchFamily="34" charset="0"/>
              </a:rPr>
              <a:t> </a:t>
            </a:r>
            <a:r>
              <a:rPr sz="2400" i="1" kern="0" dirty="0">
                <a:solidFill>
                  <a:schemeClr val="tx1">
                    <a:lumMod val="95000"/>
                    <a:lumOff val="5000"/>
                  </a:schemeClr>
                </a:solidFill>
                <a:latin typeface="Arial" panose="020B0604020202020204" pitchFamily="34" charset="0"/>
                <a:cs typeface="Arial" panose="020B0604020202020204" pitchFamily="34" charset="0"/>
              </a:rPr>
              <a:t>that</a:t>
            </a:r>
            <a:r>
              <a:rPr sz="2400" i="1" kern="0" spc="-45" dirty="0">
                <a:solidFill>
                  <a:schemeClr val="tx1">
                    <a:lumMod val="95000"/>
                    <a:lumOff val="5000"/>
                  </a:schemeClr>
                </a:solidFill>
                <a:latin typeface="Arial" panose="020B0604020202020204" pitchFamily="34" charset="0"/>
                <a:cs typeface="Arial" panose="020B0604020202020204" pitchFamily="34" charset="0"/>
              </a:rPr>
              <a:t> </a:t>
            </a:r>
            <a:r>
              <a:rPr sz="2400" i="1" kern="0" spc="-10" dirty="0">
                <a:solidFill>
                  <a:schemeClr val="tx1">
                    <a:lumMod val="95000"/>
                    <a:lumOff val="5000"/>
                  </a:schemeClr>
                </a:solidFill>
                <a:latin typeface="Arial" panose="020B0604020202020204" pitchFamily="34" charset="0"/>
                <a:cs typeface="Arial" panose="020B0604020202020204" pitchFamily="34" charset="0"/>
              </a:rPr>
              <a:t>strengthens</a:t>
            </a:r>
            <a:r>
              <a:rPr sz="2400" i="1" kern="0" spc="-45" dirty="0">
                <a:solidFill>
                  <a:schemeClr val="tx1">
                    <a:lumMod val="95000"/>
                    <a:lumOff val="5000"/>
                  </a:schemeClr>
                </a:solidFill>
                <a:latin typeface="Arial" panose="020B0604020202020204" pitchFamily="34" charset="0"/>
                <a:cs typeface="Arial" panose="020B0604020202020204" pitchFamily="34" charset="0"/>
              </a:rPr>
              <a:t> </a:t>
            </a:r>
            <a:r>
              <a:rPr sz="2400" i="1" kern="0" dirty="0">
                <a:solidFill>
                  <a:schemeClr val="tx1">
                    <a:lumMod val="95000"/>
                    <a:lumOff val="5000"/>
                  </a:schemeClr>
                </a:solidFill>
                <a:latin typeface="Arial" panose="020B0604020202020204" pitchFamily="34" charset="0"/>
                <a:cs typeface="Arial" panose="020B0604020202020204" pitchFamily="34" charset="0"/>
              </a:rPr>
              <a:t>the</a:t>
            </a:r>
            <a:r>
              <a:rPr sz="2400" i="1" kern="0" spc="-35" dirty="0">
                <a:solidFill>
                  <a:schemeClr val="tx1">
                    <a:lumMod val="95000"/>
                    <a:lumOff val="5000"/>
                  </a:schemeClr>
                </a:solidFill>
                <a:latin typeface="Arial" panose="020B0604020202020204" pitchFamily="34" charset="0"/>
                <a:cs typeface="Arial" panose="020B0604020202020204" pitchFamily="34" charset="0"/>
              </a:rPr>
              <a:t> </a:t>
            </a:r>
            <a:r>
              <a:rPr sz="2400" i="1" kern="0" dirty="0">
                <a:solidFill>
                  <a:schemeClr val="tx1">
                    <a:lumMod val="95000"/>
                    <a:lumOff val="5000"/>
                  </a:schemeClr>
                </a:solidFill>
                <a:latin typeface="Arial" panose="020B0604020202020204" pitchFamily="34" charset="0"/>
                <a:cs typeface="Arial" panose="020B0604020202020204" pitchFamily="34" charset="0"/>
              </a:rPr>
              <a:t>role</a:t>
            </a:r>
            <a:r>
              <a:rPr sz="2400" i="1" kern="0" spc="-40" dirty="0">
                <a:solidFill>
                  <a:schemeClr val="tx1">
                    <a:lumMod val="95000"/>
                    <a:lumOff val="5000"/>
                  </a:schemeClr>
                </a:solidFill>
                <a:latin typeface="Arial" panose="020B0604020202020204" pitchFamily="34" charset="0"/>
                <a:cs typeface="Arial" panose="020B0604020202020204" pitchFamily="34" charset="0"/>
              </a:rPr>
              <a:t> </a:t>
            </a:r>
            <a:r>
              <a:rPr sz="2400" i="1" kern="0" dirty="0">
                <a:solidFill>
                  <a:schemeClr val="tx1">
                    <a:lumMod val="95000"/>
                    <a:lumOff val="5000"/>
                  </a:schemeClr>
                </a:solidFill>
                <a:latin typeface="Arial" panose="020B0604020202020204" pitchFamily="34" charset="0"/>
                <a:cs typeface="Arial" panose="020B0604020202020204" pitchFamily="34" charset="0"/>
              </a:rPr>
              <a:t>of</a:t>
            </a:r>
            <a:r>
              <a:rPr sz="2400" i="1" kern="0" spc="-35" dirty="0">
                <a:solidFill>
                  <a:schemeClr val="tx1">
                    <a:lumMod val="95000"/>
                    <a:lumOff val="5000"/>
                  </a:schemeClr>
                </a:solidFill>
                <a:latin typeface="Arial" panose="020B0604020202020204" pitchFamily="34" charset="0"/>
                <a:cs typeface="Arial" panose="020B0604020202020204" pitchFamily="34" charset="0"/>
              </a:rPr>
              <a:t> </a:t>
            </a:r>
            <a:r>
              <a:rPr sz="2400" i="1" kern="0" dirty="0">
                <a:solidFill>
                  <a:schemeClr val="tx1">
                    <a:lumMod val="95000"/>
                    <a:lumOff val="5000"/>
                  </a:schemeClr>
                </a:solidFill>
                <a:latin typeface="Arial" panose="020B0604020202020204" pitchFamily="34" charset="0"/>
                <a:cs typeface="Arial" panose="020B0604020202020204" pitchFamily="34" charset="0"/>
              </a:rPr>
              <a:t>independent</a:t>
            </a:r>
            <a:r>
              <a:rPr sz="2400" i="1" kern="0" spc="-55" dirty="0">
                <a:solidFill>
                  <a:schemeClr val="tx1">
                    <a:lumMod val="95000"/>
                    <a:lumOff val="5000"/>
                  </a:schemeClr>
                </a:solidFill>
                <a:latin typeface="Arial" panose="020B0604020202020204" pitchFamily="34" charset="0"/>
                <a:cs typeface="Arial" panose="020B0604020202020204" pitchFamily="34" charset="0"/>
              </a:rPr>
              <a:t> </a:t>
            </a:r>
            <a:r>
              <a:rPr sz="2400" i="1" kern="0" spc="-10" dirty="0">
                <a:solidFill>
                  <a:schemeClr val="tx1">
                    <a:lumMod val="95000"/>
                    <a:lumOff val="5000"/>
                  </a:schemeClr>
                </a:solidFill>
                <a:latin typeface="Arial" panose="020B0604020202020204" pitchFamily="34" charset="0"/>
                <a:cs typeface="Arial" panose="020B0604020202020204" pitchFamily="34" charset="0"/>
              </a:rPr>
              <a:t>directors </a:t>
            </a:r>
            <a:r>
              <a:rPr sz="2400" i="1" kern="0" dirty="0">
                <a:solidFill>
                  <a:schemeClr val="tx1">
                    <a:lumMod val="95000"/>
                    <a:lumOff val="5000"/>
                  </a:schemeClr>
                </a:solidFill>
                <a:latin typeface="Arial" panose="020B0604020202020204" pitchFamily="34" charset="0"/>
                <a:cs typeface="Arial" panose="020B0604020202020204" pitchFamily="34" charset="0"/>
              </a:rPr>
              <a:t>serving</a:t>
            </a:r>
            <a:r>
              <a:rPr sz="2400" i="1" kern="0" spc="-55" dirty="0">
                <a:solidFill>
                  <a:schemeClr val="tx1">
                    <a:lumMod val="95000"/>
                    <a:lumOff val="5000"/>
                  </a:schemeClr>
                </a:solidFill>
                <a:latin typeface="Arial" panose="020B0604020202020204" pitchFamily="34" charset="0"/>
                <a:cs typeface="Arial" panose="020B0604020202020204" pitchFamily="34" charset="0"/>
              </a:rPr>
              <a:t> </a:t>
            </a:r>
            <a:r>
              <a:rPr sz="2400" i="1" kern="0" dirty="0">
                <a:solidFill>
                  <a:schemeClr val="tx1">
                    <a:lumMod val="95000"/>
                    <a:lumOff val="5000"/>
                  </a:schemeClr>
                </a:solidFill>
                <a:latin typeface="Arial" panose="020B0604020202020204" pitchFamily="34" charset="0"/>
                <a:cs typeface="Arial" panose="020B0604020202020204" pitchFamily="34" charset="0"/>
              </a:rPr>
              <a:t>on</a:t>
            </a:r>
            <a:r>
              <a:rPr sz="2400" i="1" kern="0" spc="-35" dirty="0">
                <a:solidFill>
                  <a:schemeClr val="tx1">
                    <a:lumMod val="95000"/>
                    <a:lumOff val="5000"/>
                  </a:schemeClr>
                </a:solidFill>
                <a:latin typeface="Arial" panose="020B0604020202020204" pitchFamily="34" charset="0"/>
                <a:cs typeface="Arial" panose="020B0604020202020204" pitchFamily="34" charset="0"/>
              </a:rPr>
              <a:t> </a:t>
            </a:r>
            <a:r>
              <a:rPr sz="2400" i="1" kern="0" dirty="0">
                <a:solidFill>
                  <a:schemeClr val="tx1">
                    <a:lumMod val="95000"/>
                    <a:lumOff val="5000"/>
                  </a:schemeClr>
                </a:solidFill>
                <a:latin typeface="Arial" panose="020B0604020202020204" pitchFamily="34" charset="0"/>
                <a:cs typeface="Arial" panose="020B0604020202020204" pitchFamily="34" charset="0"/>
              </a:rPr>
              <a:t>corporate</a:t>
            </a:r>
            <a:r>
              <a:rPr sz="2400" i="1" kern="0" spc="-55" dirty="0">
                <a:solidFill>
                  <a:schemeClr val="tx1">
                    <a:lumMod val="95000"/>
                    <a:lumOff val="5000"/>
                  </a:schemeClr>
                </a:solidFill>
                <a:latin typeface="Arial" panose="020B0604020202020204" pitchFamily="34" charset="0"/>
                <a:cs typeface="Arial" panose="020B0604020202020204" pitchFamily="34" charset="0"/>
              </a:rPr>
              <a:t> </a:t>
            </a:r>
            <a:r>
              <a:rPr sz="2400" i="1" kern="0" spc="-10" dirty="0">
                <a:solidFill>
                  <a:schemeClr val="tx1">
                    <a:lumMod val="95000"/>
                    <a:lumOff val="5000"/>
                  </a:schemeClr>
                </a:solidFill>
                <a:latin typeface="Arial" panose="020B0604020202020204" pitchFamily="34" charset="0"/>
                <a:cs typeface="Arial" panose="020B0604020202020204" pitchFamily="34" charset="0"/>
              </a:rPr>
              <a:t>boards.</a:t>
            </a:r>
            <a:endParaRPr sz="2400" kern="0" dirty="0">
              <a:solidFill>
                <a:schemeClr val="tx1">
                  <a:lumMod val="95000"/>
                  <a:lumOff val="5000"/>
                </a:schemeClr>
              </a:solidFill>
              <a:latin typeface="Arial" panose="020B0604020202020204" pitchFamily="34" charset="0"/>
              <a:cs typeface="Arial" panose="020B0604020202020204" pitchFamily="34" charset="0"/>
            </a:endParaRPr>
          </a:p>
          <a:p>
            <a:pPr>
              <a:buClr>
                <a:srgbClr val="FFFFFF"/>
              </a:buClr>
              <a:buFont typeface="Wingdings"/>
              <a:buChar char=""/>
            </a:pPr>
            <a:endParaRPr sz="2400" kern="0" dirty="0">
              <a:solidFill>
                <a:schemeClr val="tx1">
                  <a:lumMod val="95000"/>
                  <a:lumOff val="5000"/>
                </a:schemeClr>
              </a:solidFill>
              <a:latin typeface="Arial" panose="020B0604020202020204" pitchFamily="34" charset="0"/>
              <a:cs typeface="Arial" panose="020B0604020202020204" pitchFamily="34" charset="0"/>
            </a:endParaRPr>
          </a:p>
          <a:p>
            <a:pPr>
              <a:spcBef>
                <a:spcPts val="240"/>
              </a:spcBef>
              <a:buClr>
                <a:srgbClr val="FFFFFF"/>
              </a:buClr>
              <a:buFont typeface="Wingdings"/>
              <a:buChar char=""/>
            </a:pPr>
            <a:endParaRPr sz="2400" kern="0" dirty="0">
              <a:solidFill>
                <a:schemeClr val="tx1">
                  <a:lumMod val="95000"/>
                  <a:lumOff val="5000"/>
                </a:schemeClr>
              </a:solidFill>
              <a:latin typeface="Arial" panose="020B0604020202020204" pitchFamily="34" charset="0"/>
              <a:cs typeface="Arial" panose="020B0604020202020204" pitchFamily="34" charset="0"/>
            </a:endParaRPr>
          </a:p>
          <a:p>
            <a:pPr marL="469900" marR="5080" indent="-457200">
              <a:spcBef>
                <a:spcPts val="5"/>
              </a:spcBef>
              <a:buFont typeface="Wingdings"/>
              <a:buChar char=""/>
              <a:tabLst>
                <a:tab pos="469900" algn="l"/>
              </a:tabLst>
            </a:pPr>
            <a:r>
              <a:rPr sz="2400" i="1" kern="0" dirty="0">
                <a:solidFill>
                  <a:schemeClr val="tx1">
                    <a:lumMod val="95000"/>
                    <a:lumOff val="5000"/>
                  </a:schemeClr>
                </a:solidFill>
                <a:latin typeface="Arial" panose="020B0604020202020204" pitchFamily="34" charset="0"/>
                <a:cs typeface="Arial" panose="020B0604020202020204" pitchFamily="34" charset="0"/>
              </a:rPr>
              <a:t>On</a:t>
            </a:r>
            <a:r>
              <a:rPr sz="2400" i="1" kern="0" spc="-60" dirty="0">
                <a:solidFill>
                  <a:schemeClr val="tx1">
                    <a:lumMod val="95000"/>
                    <a:lumOff val="5000"/>
                  </a:schemeClr>
                </a:solidFill>
                <a:latin typeface="Arial" panose="020B0604020202020204" pitchFamily="34" charset="0"/>
                <a:cs typeface="Arial" panose="020B0604020202020204" pitchFamily="34" charset="0"/>
              </a:rPr>
              <a:t> </a:t>
            </a:r>
            <a:r>
              <a:rPr sz="2400" i="1" kern="0" dirty="0">
                <a:solidFill>
                  <a:schemeClr val="tx1">
                    <a:lumMod val="95000"/>
                    <a:lumOff val="5000"/>
                  </a:schemeClr>
                </a:solidFill>
                <a:latin typeface="Arial" panose="020B0604020202020204" pitchFamily="34" charset="0"/>
                <a:cs typeface="Arial" panose="020B0604020202020204" pitchFamily="34" charset="0"/>
              </a:rPr>
              <a:t>August</a:t>
            </a:r>
            <a:r>
              <a:rPr sz="2400" i="1" kern="0" spc="-10" dirty="0">
                <a:solidFill>
                  <a:schemeClr val="tx1">
                    <a:lumMod val="95000"/>
                    <a:lumOff val="5000"/>
                  </a:schemeClr>
                </a:solidFill>
                <a:latin typeface="Arial" panose="020B0604020202020204" pitchFamily="34" charset="0"/>
                <a:cs typeface="Arial" panose="020B0604020202020204" pitchFamily="34" charset="0"/>
              </a:rPr>
              <a:t> </a:t>
            </a:r>
            <a:r>
              <a:rPr sz="2400" i="1" kern="0" dirty="0">
                <a:solidFill>
                  <a:schemeClr val="tx1">
                    <a:lumMod val="95000"/>
                    <a:lumOff val="5000"/>
                  </a:schemeClr>
                </a:solidFill>
                <a:latin typeface="Arial" panose="020B0604020202020204" pitchFamily="34" charset="0"/>
                <a:cs typeface="Arial" panose="020B0604020202020204" pitchFamily="34" charset="0"/>
              </a:rPr>
              <a:t>26, 2003,</a:t>
            </a:r>
            <a:r>
              <a:rPr sz="2400" i="1" kern="0" spc="-5" dirty="0">
                <a:solidFill>
                  <a:schemeClr val="tx1">
                    <a:lumMod val="95000"/>
                    <a:lumOff val="5000"/>
                  </a:schemeClr>
                </a:solidFill>
                <a:latin typeface="Arial" panose="020B0604020202020204" pitchFamily="34" charset="0"/>
                <a:cs typeface="Arial" panose="020B0604020202020204" pitchFamily="34" charset="0"/>
              </a:rPr>
              <a:t> </a:t>
            </a:r>
            <a:r>
              <a:rPr sz="2400" i="1" kern="0" dirty="0">
                <a:solidFill>
                  <a:schemeClr val="tx1">
                    <a:lumMod val="95000"/>
                    <a:lumOff val="5000"/>
                  </a:schemeClr>
                </a:solidFill>
                <a:latin typeface="Arial" panose="020B0604020202020204" pitchFamily="34" charset="0"/>
                <a:cs typeface="Arial" panose="020B0604020202020204" pitchFamily="34" charset="0"/>
              </a:rPr>
              <a:t>SEBI announced</a:t>
            </a:r>
            <a:r>
              <a:rPr sz="2400" i="1" kern="0" spc="-15" dirty="0">
                <a:solidFill>
                  <a:schemeClr val="tx1">
                    <a:lumMod val="95000"/>
                    <a:lumOff val="5000"/>
                  </a:schemeClr>
                </a:solidFill>
                <a:latin typeface="Arial" panose="020B0604020202020204" pitchFamily="34" charset="0"/>
                <a:cs typeface="Arial" panose="020B0604020202020204" pitchFamily="34" charset="0"/>
              </a:rPr>
              <a:t> </a:t>
            </a:r>
            <a:r>
              <a:rPr sz="2400" i="1" kern="0" dirty="0">
                <a:solidFill>
                  <a:schemeClr val="tx1">
                    <a:lumMod val="95000"/>
                    <a:lumOff val="5000"/>
                  </a:schemeClr>
                </a:solidFill>
                <a:latin typeface="Arial" panose="020B0604020202020204" pitchFamily="34" charset="0"/>
                <a:cs typeface="Arial" panose="020B0604020202020204" pitchFamily="34" charset="0"/>
              </a:rPr>
              <a:t>an amended</a:t>
            </a:r>
            <a:r>
              <a:rPr sz="2400" i="1" kern="0" spc="-5" dirty="0">
                <a:solidFill>
                  <a:schemeClr val="tx1">
                    <a:lumMod val="95000"/>
                    <a:lumOff val="5000"/>
                  </a:schemeClr>
                </a:solidFill>
                <a:latin typeface="Arial" panose="020B0604020202020204" pitchFamily="34" charset="0"/>
                <a:cs typeface="Arial" panose="020B0604020202020204" pitchFamily="34" charset="0"/>
              </a:rPr>
              <a:t> </a:t>
            </a:r>
            <a:r>
              <a:rPr sz="2400" i="1" kern="0" dirty="0">
                <a:solidFill>
                  <a:schemeClr val="tx1">
                    <a:lumMod val="95000"/>
                    <a:lumOff val="5000"/>
                  </a:schemeClr>
                </a:solidFill>
                <a:latin typeface="Arial" panose="020B0604020202020204" pitchFamily="34" charset="0"/>
                <a:cs typeface="Arial" panose="020B0604020202020204" pitchFamily="34" charset="0"/>
              </a:rPr>
              <a:t>Clause 49</a:t>
            </a:r>
            <a:r>
              <a:rPr sz="2400" i="1" kern="0" spc="-5" dirty="0">
                <a:solidFill>
                  <a:schemeClr val="tx1">
                    <a:lumMod val="95000"/>
                    <a:lumOff val="5000"/>
                  </a:schemeClr>
                </a:solidFill>
                <a:latin typeface="Arial" panose="020B0604020202020204" pitchFamily="34" charset="0"/>
                <a:cs typeface="Arial" panose="020B0604020202020204" pitchFamily="34" charset="0"/>
              </a:rPr>
              <a:t> </a:t>
            </a:r>
            <a:r>
              <a:rPr sz="2400" i="1" kern="0" dirty="0">
                <a:solidFill>
                  <a:schemeClr val="tx1">
                    <a:lumMod val="95000"/>
                    <a:lumOff val="5000"/>
                  </a:schemeClr>
                </a:solidFill>
                <a:latin typeface="Arial" panose="020B0604020202020204" pitchFamily="34" charset="0"/>
                <a:cs typeface="Arial" panose="020B0604020202020204" pitchFamily="34" charset="0"/>
              </a:rPr>
              <a:t>of</a:t>
            </a:r>
            <a:r>
              <a:rPr sz="2400" i="1" kern="0" spc="-10" dirty="0">
                <a:solidFill>
                  <a:schemeClr val="tx1">
                    <a:lumMod val="95000"/>
                    <a:lumOff val="5000"/>
                  </a:schemeClr>
                </a:solidFill>
                <a:latin typeface="Arial" panose="020B0604020202020204" pitchFamily="34" charset="0"/>
                <a:cs typeface="Arial" panose="020B0604020202020204" pitchFamily="34" charset="0"/>
              </a:rPr>
              <a:t> </a:t>
            </a:r>
            <a:r>
              <a:rPr sz="2400" i="1" kern="0" spc="-25" dirty="0">
                <a:solidFill>
                  <a:schemeClr val="tx1">
                    <a:lumMod val="95000"/>
                    <a:lumOff val="5000"/>
                  </a:schemeClr>
                </a:solidFill>
                <a:latin typeface="Arial" panose="020B0604020202020204" pitchFamily="34" charset="0"/>
                <a:cs typeface="Arial" panose="020B0604020202020204" pitchFamily="34" charset="0"/>
              </a:rPr>
              <a:t>the </a:t>
            </a:r>
            <a:r>
              <a:rPr sz="2400" i="1" kern="0" dirty="0">
                <a:solidFill>
                  <a:schemeClr val="tx1">
                    <a:lumMod val="95000"/>
                    <a:lumOff val="5000"/>
                  </a:schemeClr>
                </a:solidFill>
                <a:latin typeface="Arial" panose="020B0604020202020204" pitchFamily="34" charset="0"/>
                <a:cs typeface="Arial" panose="020B0604020202020204" pitchFamily="34" charset="0"/>
              </a:rPr>
              <a:t>listing</a:t>
            </a:r>
            <a:r>
              <a:rPr sz="2400" i="1" kern="0" spc="-65" dirty="0">
                <a:solidFill>
                  <a:schemeClr val="tx1">
                    <a:lumMod val="95000"/>
                    <a:lumOff val="5000"/>
                  </a:schemeClr>
                </a:solidFill>
                <a:latin typeface="Arial" panose="020B0604020202020204" pitchFamily="34" charset="0"/>
                <a:cs typeface="Arial" panose="020B0604020202020204" pitchFamily="34" charset="0"/>
              </a:rPr>
              <a:t> </a:t>
            </a:r>
            <a:r>
              <a:rPr sz="2400" i="1" kern="0" dirty="0">
                <a:solidFill>
                  <a:schemeClr val="tx1">
                    <a:lumMod val="95000"/>
                    <a:lumOff val="5000"/>
                  </a:schemeClr>
                </a:solidFill>
                <a:latin typeface="Arial" panose="020B0604020202020204" pitchFamily="34" charset="0"/>
                <a:cs typeface="Arial" panose="020B0604020202020204" pitchFamily="34" charset="0"/>
              </a:rPr>
              <a:t>agreement</a:t>
            </a:r>
            <a:r>
              <a:rPr sz="2400" i="1" kern="0" spc="-30" dirty="0">
                <a:solidFill>
                  <a:schemeClr val="tx1">
                    <a:lumMod val="95000"/>
                    <a:lumOff val="5000"/>
                  </a:schemeClr>
                </a:solidFill>
                <a:latin typeface="Arial" panose="020B0604020202020204" pitchFamily="34" charset="0"/>
                <a:cs typeface="Arial" panose="020B0604020202020204" pitchFamily="34" charset="0"/>
              </a:rPr>
              <a:t> </a:t>
            </a:r>
            <a:r>
              <a:rPr sz="2400" i="1" kern="0" dirty="0">
                <a:solidFill>
                  <a:schemeClr val="tx1">
                    <a:lumMod val="95000"/>
                    <a:lumOff val="5000"/>
                  </a:schemeClr>
                </a:solidFill>
                <a:latin typeface="Arial" panose="020B0604020202020204" pitchFamily="34" charset="0"/>
                <a:cs typeface="Arial" panose="020B0604020202020204" pitchFamily="34" charset="0"/>
              </a:rPr>
              <a:t>which</a:t>
            </a:r>
            <a:r>
              <a:rPr sz="2400" i="1" kern="0" spc="-25" dirty="0">
                <a:solidFill>
                  <a:schemeClr val="tx1">
                    <a:lumMod val="95000"/>
                    <a:lumOff val="5000"/>
                  </a:schemeClr>
                </a:solidFill>
                <a:latin typeface="Arial" panose="020B0604020202020204" pitchFamily="34" charset="0"/>
                <a:cs typeface="Arial" panose="020B0604020202020204" pitchFamily="34" charset="0"/>
              </a:rPr>
              <a:t> </a:t>
            </a:r>
            <a:r>
              <a:rPr sz="2400" i="1" kern="0" dirty="0">
                <a:solidFill>
                  <a:schemeClr val="tx1">
                    <a:lumMod val="95000"/>
                    <a:lumOff val="5000"/>
                  </a:schemeClr>
                </a:solidFill>
                <a:latin typeface="Arial" panose="020B0604020202020204" pitchFamily="34" charset="0"/>
                <a:cs typeface="Arial" panose="020B0604020202020204" pitchFamily="34" charset="0"/>
              </a:rPr>
              <a:t>every</a:t>
            </a:r>
            <a:r>
              <a:rPr sz="2400" i="1" kern="0" spc="-20" dirty="0">
                <a:solidFill>
                  <a:schemeClr val="tx1">
                    <a:lumMod val="95000"/>
                    <a:lumOff val="5000"/>
                  </a:schemeClr>
                </a:solidFill>
                <a:latin typeface="Arial" panose="020B0604020202020204" pitchFamily="34" charset="0"/>
                <a:cs typeface="Arial" panose="020B0604020202020204" pitchFamily="34" charset="0"/>
              </a:rPr>
              <a:t> </a:t>
            </a:r>
            <a:r>
              <a:rPr sz="2400" i="1" kern="0" dirty="0">
                <a:solidFill>
                  <a:schemeClr val="tx1">
                    <a:lumMod val="95000"/>
                    <a:lumOff val="5000"/>
                  </a:schemeClr>
                </a:solidFill>
                <a:latin typeface="Arial" panose="020B0604020202020204" pitchFamily="34" charset="0"/>
                <a:cs typeface="Arial" panose="020B0604020202020204" pitchFamily="34" charset="0"/>
              </a:rPr>
              <a:t>public</a:t>
            </a:r>
            <a:r>
              <a:rPr sz="2400" i="1" kern="0" spc="-40" dirty="0">
                <a:solidFill>
                  <a:schemeClr val="tx1">
                    <a:lumMod val="95000"/>
                    <a:lumOff val="5000"/>
                  </a:schemeClr>
                </a:solidFill>
                <a:latin typeface="Arial" panose="020B0604020202020204" pitchFamily="34" charset="0"/>
                <a:cs typeface="Arial" panose="020B0604020202020204" pitchFamily="34" charset="0"/>
              </a:rPr>
              <a:t> </a:t>
            </a:r>
            <a:r>
              <a:rPr sz="2400" i="1" kern="0" dirty="0">
                <a:solidFill>
                  <a:schemeClr val="tx1">
                    <a:lumMod val="95000"/>
                    <a:lumOff val="5000"/>
                  </a:schemeClr>
                </a:solidFill>
                <a:latin typeface="Arial" panose="020B0604020202020204" pitchFamily="34" charset="0"/>
                <a:cs typeface="Arial" panose="020B0604020202020204" pitchFamily="34" charset="0"/>
              </a:rPr>
              <a:t>company</a:t>
            </a:r>
            <a:r>
              <a:rPr sz="2400" i="1" kern="0" spc="-15" dirty="0">
                <a:solidFill>
                  <a:schemeClr val="tx1">
                    <a:lumMod val="95000"/>
                    <a:lumOff val="5000"/>
                  </a:schemeClr>
                </a:solidFill>
                <a:latin typeface="Arial" panose="020B0604020202020204" pitchFamily="34" charset="0"/>
                <a:cs typeface="Arial" panose="020B0604020202020204" pitchFamily="34" charset="0"/>
              </a:rPr>
              <a:t> </a:t>
            </a:r>
            <a:r>
              <a:rPr sz="2400" i="1" kern="0" dirty="0">
                <a:solidFill>
                  <a:schemeClr val="tx1">
                    <a:lumMod val="95000"/>
                    <a:lumOff val="5000"/>
                  </a:schemeClr>
                </a:solidFill>
                <a:latin typeface="Arial" panose="020B0604020202020204" pitchFamily="34" charset="0"/>
                <a:cs typeface="Arial" panose="020B0604020202020204" pitchFamily="34" charset="0"/>
              </a:rPr>
              <a:t>listed</a:t>
            </a:r>
            <a:r>
              <a:rPr sz="2400" i="1" kern="0" spc="-50" dirty="0">
                <a:solidFill>
                  <a:schemeClr val="tx1">
                    <a:lumMod val="95000"/>
                    <a:lumOff val="5000"/>
                  </a:schemeClr>
                </a:solidFill>
                <a:latin typeface="Arial" panose="020B0604020202020204" pitchFamily="34" charset="0"/>
                <a:cs typeface="Arial" panose="020B0604020202020204" pitchFamily="34" charset="0"/>
              </a:rPr>
              <a:t> </a:t>
            </a:r>
            <a:r>
              <a:rPr sz="2400" i="1" kern="0" dirty="0">
                <a:solidFill>
                  <a:schemeClr val="tx1">
                    <a:lumMod val="95000"/>
                    <a:lumOff val="5000"/>
                  </a:schemeClr>
                </a:solidFill>
                <a:latin typeface="Arial" panose="020B0604020202020204" pitchFamily="34" charset="0"/>
                <a:cs typeface="Arial" panose="020B0604020202020204" pitchFamily="34" charset="0"/>
              </a:rPr>
              <a:t>on</a:t>
            </a:r>
            <a:r>
              <a:rPr sz="2400" i="1" kern="0" spc="-15" dirty="0">
                <a:solidFill>
                  <a:schemeClr val="tx1">
                    <a:lumMod val="95000"/>
                    <a:lumOff val="5000"/>
                  </a:schemeClr>
                </a:solidFill>
                <a:latin typeface="Arial" panose="020B0604020202020204" pitchFamily="34" charset="0"/>
                <a:cs typeface="Arial" panose="020B0604020202020204" pitchFamily="34" charset="0"/>
              </a:rPr>
              <a:t> </a:t>
            </a:r>
            <a:r>
              <a:rPr sz="2400" i="1" kern="0" dirty="0">
                <a:solidFill>
                  <a:schemeClr val="tx1">
                    <a:lumMod val="95000"/>
                    <a:lumOff val="5000"/>
                  </a:schemeClr>
                </a:solidFill>
                <a:latin typeface="Arial" panose="020B0604020202020204" pitchFamily="34" charset="0"/>
                <a:cs typeface="Arial" panose="020B0604020202020204" pitchFamily="34" charset="0"/>
              </a:rPr>
              <a:t>an</a:t>
            </a:r>
            <a:r>
              <a:rPr sz="2400" i="1" kern="0" spc="-10" dirty="0">
                <a:solidFill>
                  <a:schemeClr val="tx1">
                    <a:lumMod val="95000"/>
                    <a:lumOff val="5000"/>
                  </a:schemeClr>
                </a:solidFill>
                <a:latin typeface="Arial" panose="020B0604020202020204" pitchFamily="34" charset="0"/>
                <a:cs typeface="Arial" panose="020B0604020202020204" pitchFamily="34" charset="0"/>
              </a:rPr>
              <a:t> Indian </a:t>
            </a:r>
            <a:r>
              <a:rPr sz="2400" i="1" kern="0" dirty="0">
                <a:solidFill>
                  <a:schemeClr val="tx1">
                    <a:lumMod val="95000"/>
                    <a:lumOff val="5000"/>
                  </a:schemeClr>
                </a:solidFill>
                <a:latin typeface="Arial" panose="020B0604020202020204" pitchFamily="34" charset="0"/>
                <a:cs typeface="Arial" panose="020B0604020202020204" pitchFamily="34" charset="0"/>
              </a:rPr>
              <a:t>stock</a:t>
            </a:r>
            <a:r>
              <a:rPr sz="2400" i="1" kern="0" spc="-55" dirty="0">
                <a:solidFill>
                  <a:schemeClr val="tx1">
                    <a:lumMod val="95000"/>
                    <a:lumOff val="5000"/>
                  </a:schemeClr>
                </a:solidFill>
                <a:latin typeface="Arial" panose="020B0604020202020204" pitchFamily="34" charset="0"/>
                <a:cs typeface="Arial" panose="020B0604020202020204" pitchFamily="34" charset="0"/>
              </a:rPr>
              <a:t> </a:t>
            </a:r>
            <a:r>
              <a:rPr sz="2400" i="1" kern="0" dirty="0">
                <a:solidFill>
                  <a:schemeClr val="tx1">
                    <a:lumMod val="95000"/>
                    <a:lumOff val="5000"/>
                  </a:schemeClr>
                </a:solidFill>
                <a:latin typeface="Arial" panose="020B0604020202020204" pitchFamily="34" charset="0"/>
                <a:cs typeface="Arial" panose="020B0604020202020204" pitchFamily="34" charset="0"/>
              </a:rPr>
              <a:t>exchange</a:t>
            </a:r>
            <a:r>
              <a:rPr sz="2400" i="1" kern="0" spc="-30" dirty="0">
                <a:solidFill>
                  <a:schemeClr val="tx1">
                    <a:lumMod val="95000"/>
                    <a:lumOff val="5000"/>
                  </a:schemeClr>
                </a:solidFill>
                <a:latin typeface="Arial" panose="020B0604020202020204" pitchFamily="34" charset="0"/>
                <a:cs typeface="Arial" panose="020B0604020202020204" pitchFamily="34" charset="0"/>
              </a:rPr>
              <a:t> </a:t>
            </a:r>
            <a:r>
              <a:rPr sz="2400" i="1" kern="0" dirty="0">
                <a:solidFill>
                  <a:schemeClr val="tx1">
                    <a:lumMod val="95000"/>
                    <a:lumOff val="5000"/>
                  </a:schemeClr>
                </a:solidFill>
                <a:latin typeface="Arial" panose="020B0604020202020204" pitchFamily="34" charset="0"/>
                <a:cs typeface="Arial" panose="020B0604020202020204" pitchFamily="34" charset="0"/>
              </a:rPr>
              <a:t>is</a:t>
            </a:r>
            <a:r>
              <a:rPr sz="2400" i="1" kern="0" spc="-15" dirty="0">
                <a:solidFill>
                  <a:schemeClr val="tx1">
                    <a:lumMod val="95000"/>
                    <a:lumOff val="5000"/>
                  </a:schemeClr>
                </a:solidFill>
                <a:latin typeface="Arial" panose="020B0604020202020204" pitchFamily="34" charset="0"/>
                <a:cs typeface="Arial" panose="020B0604020202020204" pitchFamily="34" charset="0"/>
              </a:rPr>
              <a:t> </a:t>
            </a:r>
            <a:r>
              <a:rPr sz="2400" i="1" kern="0" spc="-10" dirty="0">
                <a:solidFill>
                  <a:schemeClr val="tx1">
                    <a:lumMod val="95000"/>
                    <a:lumOff val="5000"/>
                  </a:schemeClr>
                </a:solidFill>
                <a:latin typeface="Arial" panose="020B0604020202020204" pitchFamily="34" charset="0"/>
                <a:cs typeface="Arial" panose="020B0604020202020204" pitchFamily="34" charset="0"/>
              </a:rPr>
              <a:t>required</a:t>
            </a:r>
            <a:r>
              <a:rPr sz="2400" i="1" kern="0" spc="-45" dirty="0">
                <a:solidFill>
                  <a:schemeClr val="tx1">
                    <a:lumMod val="95000"/>
                    <a:lumOff val="5000"/>
                  </a:schemeClr>
                </a:solidFill>
                <a:latin typeface="Arial" panose="020B0604020202020204" pitchFamily="34" charset="0"/>
                <a:cs typeface="Arial" panose="020B0604020202020204" pitchFamily="34" charset="0"/>
              </a:rPr>
              <a:t> </a:t>
            </a:r>
            <a:r>
              <a:rPr sz="2400" i="1" kern="0" dirty="0">
                <a:solidFill>
                  <a:schemeClr val="tx1">
                    <a:lumMod val="95000"/>
                    <a:lumOff val="5000"/>
                  </a:schemeClr>
                </a:solidFill>
                <a:latin typeface="Arial" panose="020B0604020202020204" pitchFamily="34" charset="0"/>
                <a:cs typeface="Arial" panose="020B0604020202020204" pitchFamily="34" charset="0"/>
              </a:rPr>
              <a:t>to</a:t>
            </a:r>
            <a:r>
              <a:rPr sz="2400" i="1" kern="0" spc="-25" dirty="0">
                <a:solidFill>
                  <a:schemeClr val="tx1">
                    <a:lumMod val="95000"/>
                    <a:lumOff val="5000"/>
                  </a:schemeClr>
                </a:solidFill>
                <a:latin typeface="Arial" panose="020B0604020202020204" pitchFamily="34" charset="0"/>
                <a:cs typeface="Arial" panose="020B0604020202020204" pitchFamily="34" charset="0"/>
              </a:rPr>
              <a:t> </a:t>
            </a:r>
            <a:r>
              <a:rPr sz="2400" i="1" kern="0" dirty="0">
                <a:solidFill>
                  <a:schemeClr val="tx1">
                    <a:lumMod val="95000"/>
                    <a:lumOff val="5000"/>
                  </a:schemeClr>
                </a:solidFill>
                <a:latin typeface="Arial" panose="020B0604020202020204" pitchFamily="34" charset="0"/>
                <a:cs typeface="Arial" panose="020B0604020202020204" pitchFamily="34" charset="0"/>
              </a:rPr>
              <a:t>sign.</a:t>
            </a:r>
            <a:r>
              <a:rPr sz="2400" i="1" kern="0" spc="-20" dirty="0">
                <a:solidFill>
                  <a:schemeClr val="tx1">
                    <a:lumMod val="95000"/>
                    <a:lumOff val="5000"/>
                  </a:schemeClr>
                </a:solidFill>
                <a:latin typeface="Arial" panose="020B0604020202020204" pitchFamily="34" charset="0"/>
                <a:cs typeface="Arial" panose="020B0604020202020204" pitchFamily="34" charset="0"/>
              </a:rPr>
              <a:t> </a:t>
            </a:r>
            <a:r>
              <a:rPr sz="2400" i="1" kern="0" dirty="0">
                <a:solidFill>
                  <a:schemeClr val="tx1">
                    <a:lumMod val="95000"/>
                    <a:lumOff val="5000"/>
                  </a:schemeClr>
                </a:solidFill>
                <a:latin typeface="Arial" panose="020B0604020202020204" pitchFamily="34" charset="0"/>
                <a:cs typeface="Arial" panose="020B0604020202020204" pitchFamily="34" charset="0"/>
              </a:rPr>
              <a:t>The</a:t>
            </a:r>
            <a:r>
              <a:rPr sz="2400" i="1" kern="0" spc="-20" dirty="0">
                <a:solidFill>
                  <a:schemeClr val="tx1">
                    <a:lumMod val="95000"/>
                    <a:lumOff val="5000"/>
                  </a:schemeClr>
                </a:solidFill>
                <a:latin typeface="Arial" panose="020B0604020202020204" pitchFamily="34" charset="0"/>
                <a:cs typeface="Arial" panose="020B0604020202020204" pitchFamily="34" charset="0"/>
              </a:rPr>
              <a:t> </a:t>
            </a:r>
            <a:r>
              <a:rPr sz="2400" i="1" kern="0" dirty="0">
                <a:solidFill>
                  <a:schemeClr val="tx1">
                    <a:lumMod val="95000"/>
                    <a:lumOff val="5000"/>
                  </a:schemeClr>
                </a:solidFill>
                <a:latin typeface="Arial" panose="020B0604020202020204" pitchFamily="34" charset="0"/>
                <a:cs typeface="Arial" panose="020B0604020202020204" pitchFamily="34" charset="0"/>
              </a:rPr>
              <a:t>amended</a:t>
            </a:r>
            <a:r>
              <a:rPr sz="2400" i="1" kern="0" spc="-15" dirty="0">
                <a:solidFill>
                  <a:schemeClr val="tx1">
                    <a:lumMod val="95000"/>
                    <a:lumOff val="5000"/>
                  </a:schemeClr>
                </a:solidFill>
                <a:latin typeface="Arial" panose="020B0604020202020204" pitchFamily="34" charset="0"/>
                <a:cs typeface="Arial" panose="020B0604020202020204" pitchFamily="34" charset="0"/>
              </a:rPr>
              <a:t> </a:t>
            </a:r>
            <a:r>
              <a:rPr sz="2400" i="1" kern="0" dirty="0">
                <a:solidFill>
                  <a:schemeClr val="tx1">
                    <a:lumMod val="95000"/>
                    <a:lumOff val="5000"/>
                  </a:schemeClr>
                </a:solidFill>
                <a:latin typeface="Arial" panose="020B0604020202020204" pitchFamily="34" charset="0"/>
                <a:cs typeface="Arial" panose="020B0604020202020204" pitchFamily="34" charset="0"/>
              </a:rPr>
              <a:t>clauses</a:t>
            </a:r>
            <a:r>
              <a:rPr sz="2400" i="1" kern="0" spc="-30" dirty="0">
                <a:solidFill>
                  <a:schemeClr val="tx1">
                    <a:lumMod val="95000"/>
                    <a:lumOff val="5000"/>
                  </a:schemeClr>
                </a:solidFill>
                <a:latin typeface="Arial" panose="020B0604020202020204" pitchFamily="34" charset="0"/>
                <a:cs typeface="Arial" panose="020B0604020202020204" pitchFamily="34" charset="0"/>
              </a:rPr>
              <a:t> </a:t>
            </a:r>
            <a:r>
              <a:rPr sz="2400" i="1" kern="0" dirty="0">
                <a:solidFill>
                  <a:schemeClr val="tx1">
                    <a:lumMod val="95000"/>
                    <a:lumOff val="5000"/>
                  </a:schemeClr>
                </a:solidFill>
                <a:latin typeface="Arial" panose="020B0604020202020204" pitchFamily="34" charset="0"/>
                <a:cs typeface="Arial" panose="020B0604020202020204" pitchFamily="34" charset="0"/>
              </a:rPr>
              <a:t>come</a:t>
            </a:r>
            <a:r>
              <a:rPr sz="2400" i="1" kern="0" spc="-35" dirty="0">
                <a:solidFill>
                  <a:schemeClr val="tx1">
                    <a:lumMod val="95000"/>
                    <a:lumOff val="5000"/>
                  </a:schemeClr>
                </a:solidFill>
                <a:latin typeface="Arial" panose="020B0604020202020204" pitchFamily="34" charset="0"/>
                <a:cs typeface="Arial" panose="020B0604020202020204" pitchFamily="34" charset="0"/>
              </a:rPr>
              <a:t> </a:t>
            </a:r>
            <a:r>
              <a:rPr sz="2400" i="1" kern="0" spc="-20" dirty="0">
                <a:solidFill>
                  <a:schemeClr val="tx1">
                    <a:lumMod val="95000"/>
                    <a:lumOff val="5000"/>
                  </a:schemeClr>
                </a:solidFill>
                <a:latin typeface="Arial" panose="020B0604020202020204" pitchFamily="34" charset="0"/>
                <a:cs typeface="Arial" panose="020B0604020202020204" pitchFamily="34" charset="0"/>
              </a:rPr>
              <a:t>into </a:t>
            </a:r>
            <a:r>
              <a:rPr sz="2400" i="1" kern="0" dirty="0">
                <a:solidFill>
                  <a:schemeClr val="tx1">
                    <a:lumMod val="95000"/>
                    <a:lumOff val="5000"/>
                  </a:schemeClr>
                </a:solidFill>
                <a:latin typeface="Arial" panose="020B0604020202020204" pitchFamily="34" charset="0"/>
                <a:cs typeface="Arial" panose="020B0604020202020204" pitchFamily="34" charset="0"/>
              </a:rPr>
              <a:t>immediate</a:t>
            </a:r>
            <a:r>
              <a:rPr sz="2400" i="1" kern="0" spc="-45" dirty="0">
                <a:solidFill>
                  <a:schemeClr val="tx1">
                    <a:lumMod val="95000"/>
                    <a:lumOff val="5000"/>
                  </a:schemeClr>
                </a:solidFill>
                <a:latin typeface="Arial" panose="020B0604020202020204" pitchFamily="34" charset="0"/>
                <a:cs typeface="Arial" panose="020B0604020202020204" pitchFamily="34" charset="0"/>
              </a:rPr>
              <a:t> </a:t>
            </a:r>
            <a:r>
              <a:rPr sz="2400" i="1" kern="0" dirty="0">
                <a:solidFill>
                  <a:schemeClr val="tx1">
                    <a:lumMod val="95000"/>
                    <a:lumOff val="5000"/>
                  </a:schemeClr>
                </a:solidFill>
                <a:latin typeface="Arial" panose="020B0604020202020204" pitchFamily="34" charset="0"/>
                <a:cs typeface="Arial" panose="020B0604020202020204" pitchFamily="34" charset="0"/>
              </a:rPr>
              <a:t>effect</a:t>
            </a:r>
            <a:r>
              <a:rPr sz="2400" i="1" kern="0" spc="-30" dirty="0">
                <a:solidFill>
                  <a:schemeClr val="tx1">
                    <a:lumMod val="95000"/>
                    <a:lumOff val="5000"/>
                  </a:schemeClr>
                </a:solidFill>
                <a:latin typeface="Arial" panose="020B0604020202020204" pitchFamily="34" charset="0"/>
                <a:cs typeface="Arial" panose="020B0604020202020204" pitchFamily="34" charset="0"/>
              </a:rPr>
              <a:t> </a:t>
            </a:r>
            <a:r>
              <a:rPr sz="2400" i="1" kern="0" dirty="0">
                <a:solidFill>
                  <a:schemeClr val="tx1">
                    <a:lumMod val="95000"/>
                    <a:lumOff val="5000"/>
                  </a:schemeClr>
                </a:solidFill>
                <a:latin typeface="Arial" panose="020B0604020202020204" pitchFamily="34" charset="0"/>
                <a:cs typeface="Arial" panose="020B0604020202020204" pitchFamily="34" charset="0"/>
              </a:rPr>
              <a:t>for</a:t>
            </a:r>
            <a:r>
              <a:rPr sz="2400" i="1" kern="0" spc="-10" dirty="0">
                <a:solidFill>
                  <a:schemeClr val="tx1">
                    <a:lumMod val="95000"/>
                    <a:lumOff val="5000"/>
                  </a:schemeClr>
                </a:solidFill>
                <a:latin typeface="Arial" panose="020B0604020202020204" pitchFamily="34" charset="0"/>
                <a:cs typeface="Arial" panose="020B0604020202020204" pitchFamily="34" charset="0"/>
              </a:rPr>
              <a:t> </a:t>
            </a:r>
            <a:r>
              <a:rPr sz="2400" i="1" kern="0" dirty="0">
                <a:solidFill>
                  <a:schemeClr val="tx1">
                    <a:lumMod val="95000"/>
                    <a:lumOff val="5000"/>
                  </a:schemeClr>
                </a:solidFill>
                <a:latin typeface="Arial" panose="020B0604020202020204" pitchFamily="34" charset="0"/>
                <a:cs typeface="Arial" panose="020B0604020202020204" pitchFamily="34" charset="0"/>
              </a:rPr>
              <a:t>companies</a:t>
            </a:r>
            <a:r>
              <a:rPr sz="2400" i="1" kern="0" spc="-15" dirty="0">
                <a:solidFill>
                  <a:schemeClr val="tx1">
                    <a:lumMod val="95000"/>
                    <a:lumOff val="5000"/>
                  </a:schemeClr>
                </a:solidFill>
                <a:latin typeface="Arial" panose="020B0604020202020204" pitchFamily="34" charset="0"/>
                <a:cs typeface="Arial" panose="020B0604020202020204" pitchFamily="34" charset="0"/>
              </a:rPr>
              <a:t> </a:t>
            </a:r>
            <a:r>
              <a:rPr sz="2400" i="1" kern="0" dirty="0">
                <a:solidFill>
                  <a:schemeClr val="tx1">
                    <a:lumMod val="95000"/>
                    <a:lumOff val="5000"/>
                  </a:schemeClr>
                </a:solidFill>
                <a:latin typeface="Arial" panose="020B0604020202020204" pitchFamily="34" charset="0"/>
                <a:cs typeface="Arial" panose="020B0604020202020204" pitchFamily="34" charset="0"/>
              </a:rPr>
              <a:t>seeking</a:t>
            </a:r>
            <a:r>
              <a:rPr sz="2400" i="1" kern="0" spc="-30" dirty="0">
                <a:solidFill>
                  <a:schemeClr val="tx1">
                    <a:lumMod val="95000"/>
                    <a:lumOff val="5000"/>
                  </a:schemeClr>
                </a:solidFill>
                <a:latin typeface="Arial" panose="020B0604020202020204" pitchFamily="34" charset="0"/>
                <a:cs typeface="Arial" panose="020B0604020202020204" pitchFamily="34" charset="0"/>
              </a:rPr>
              <a:t> </a:t>
            </a:r>
            <a:r>
              <a:rPr sz="2400" i="1" kern="0" dirty="0">
                <a:solidFill>
                  <a:schemeClr val="tx1">
                    <a:lumMod val="95000"/>
                    <a:lumOff val="5000"/>
                  </a:schemeClr>
                </a:solidFill>
                <a:latin typeface="Arial" panose="020B0604020202020204" pitchFamily="34" charset="0"/>
                <a:cs typeface="Arial" panose="020B0604020202020204" pitchFamily="34" charset="0"/>
              </a:rPr>
              <a:t>a new</a:t>
            </a:r>
            <a:r>
              <a:rPr sz="2400" i="1" kern="0" spc="-10" dirty="0">
                <a:solidFill>
                  <a:schemeClr val="tx1">
                    <a:lumMod val="95000"/>
                    <a:lumOff val="5000"/>
                  </a:schemeClr>
                </a:solidFill>
                <a:latin typeface="Arial" panose="020B0604020202020204" pitchFamily="34" charset="0"/>
                <a:cs typeface="Arial" panose="020B0604020202020204" pitchFamily="34" charset="0"/>
              </a:rPr>
              <a:t> listing.</a:t>
            </a:r>
            <a:endParaRPr sz="2400" kern="0" dirty="0">
              <a:solidFill>
                <a:schemeClr val="tx1">
                  <a:lumMod val="95000"/>
                  <a:lumOff val="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3758302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7B0A1B-0F93-D5B3-6E45-EE05A5C943A5}"/>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3AE9380A-F07D-AC6A-525E-9FC24DA36F1E}"/>
              </a:ext>
            </a:extLst>
          </p:cNvPr>
          <p:cNvSpPr txBox="1">
            <a:spLocks noGrp="1"/>
          </p:cNvSpPr>
          <p:nvPr>
            <p:ph type="title"/>
          </p:nvPr>
        </p:nvSpPr>
        <p:spPr>
          <a:xfrm>
            <a:off x="1163066" y="1325009"/>
            <a:ext cx="8171434" cy="625428"/>
          </a:xfrm>
          <a:prstGeom prst="rect">
            <a:avLst/>
          </a:prstGeom>
        </p:spPr>
        <p:txBody>
          <a:bodyPr vert="horz" wrap="square" lIns="0" tIns="15875" rIns="0" bIns="0" rtlCol="0">
            <a:spAutoFit/>
          </a:bodyPr>
          <a:lstStyle/>
          <a:p>
            <a:pPr marL="12700">
              <a:spcBef>
                <a:spcPts val="125"/>
              </a:spcBef>
            </a:pPr>
            <a:r>
              <a:rPr sz="4400" spc="-80" dirty="0">
                <a:solidFill>
                  <a:schemeClr val="tx1">
                    <a:lumMod val="95000"/>
                    <a:lumOff val="5000"/>
                  </a:schemeClr>
                </a:solidFill>
                <a:latin typeface="Times New Roman" panose="02020603050405020304" pitchFamily="18" charset="0"/>
                <a:cs typeface="Times New Roman" panose="02020603050405020304" pitchFamily="18" charset="0"/>
              </a:rPr>
              <a:t>The</a:t>
            </a:r>
            <a:r>
              <a:rPr sz="4400" spc="-120" dirty="0">
                <a:solidFill>
                  <a:schemeClr val="tx1">
                    <a:lumMod val="95000"/>
                    <a:lumOff val="5000"/>
                  </a:schemeClr>
                </a:solidFill>
                <a:latin typeface="Times New Roman" panose="02020603050405020304" pitchFamily="18" charset="0"/>
                <a:cs typeface="Times New Roman" panose="02020603050405020304" pitchFamily="18" charset="0"/>
              </a:rPr>
              <a:t> </a:t>
            </a:r>
            <a:r>
              <a:rPr sz="4400" spc="-100" dirty="0">
                <a:solidFill>
                  <a:schemeClr val="tx1">
                    <a:lumMod val="95000"/>
                    <a:lumOff val="5000"/>
                  </a:schemeClr>
                </a:solidFill>
                <a:latin typeface="Times New Roman" panose="02020603050405020304" pitchFamily="18" charset="0"/>
                <a:cs typeface="Times New Roman" panose="02020603050405020304" pitchFamily="18" charset="0"/>
              </a:rPr>
              <a:t>major</a:t>
            </a:r>
            <a:r>
              <a:rPr sz="4400" spc="-110" dirty="0">
                <a:solidFill>
                  <a:schemeClr val="tx1">
                    <a:lumMod val="95000"/>
                    <a:lumOff val="5000"/>
                  </a:schemeClr>
                </a:solidFill>
                <a:latin typeface="Times New Roman" panose="02020603050405020304" pitchFamily="18" charset="0"/>
                <a:cs typeface="Times New Roman" panose="02020603050405020304" pitchFamily="18" charset="0"/>
              </a:rPr>
              <a:t> </a:t>
            </a:r>
            <a:r>
              <a:rPr sz="4400" spc="-100" dirty="0">
                <a:solidFill>
                  <a:schemeClr val="tx1">
                    <a:lumMod val="95000"/>
                    <a:lumOff val="5000"/>
                  </a:schemeClr>
                </a:solidFill>
                <a:latin typeface="Times New Roman" panose="02020603050405020304" pitchFamily="18" charset="0"/>
                <a:cs typeface="Times New Roman" panose="02020603050405020304" pitchFamily="18" charset="0"/>
              </a:rPr>
              <a:t>changes</a:t>
            </a:r>
            <a:r>
              <a:rPr sz="4400" spc="-110" dirty="0">
                <a:solidFill>
                  <a:schemeClr val="tx1">
                    <a:lumMod val="95000"/>
                    <a:lumOff val="5000"/>
                  </a:schemeClr>
                </a:solidFill>
                <a:latin typeface="Times New Roman" panose="02020603050405020304" pitchFamily="18" charset="0"/>
                <a:cs typeface="Times New Roman" panose="02020603050405020304" pitchFamily="18" charset="0"/>
              </a:rPr>
              <a:t> </a:t>
            </a:r>
            <a:r>
              <a:rPr sz="4400" spc="-50" dirty="0">
                <a:solidFill>
                  <a:schemeClr val="tx1">
                    <a:lumMod val="95000"/>
                    <a:lumOff val="5000"/>
                  </a:schemeClr>
                </a:solidFill>
                <a:latin typeface="Times New Roman" panose="02020603050405020304" pitchFamily="18" charset="0"/>
                <a:cs typeface="Times New Roman" panose="02020603050405020304" pitchFamily="18" charset="0"/>
              </a:rPr>
              <a:t>to</a:t>
            </a:r>
            <a:r>
              <a:rPr sz="4400" spc="-120" dirty="0">
                <a:solidFill>
                  <a:schemeClr val="tx1">
                    <a:lumMod val="95000"/>
                    <a:lumOff val="5000"/>
                  </a:schemeClr>
                </a:solidFill>
                <a:latin typeface="Times New Roman" panose="02020603050405020304" pitchFamily="18" charset="0"/>
                <a:cs typeface="Times New Roman" panose="02020603050405020304" pitchFamily="18" charset="0"/>
              </a:rPr>
              <a:t> </a:t>
            </a:r>
            <a:r>
              <a:rPr sz="4400" spc="-95" dirty="0">
                <a:solidFill>
                  <a:schemeClr val="tx1">
                    <a:lumMod val="95000"/>
                    <a:lumOff val="5000"/>
                  </a:schemeClr>
                </a:solidFill>
                <a:latin typeface="Times New Roman" panose="02020603050405020304" pitchFamily="18" charset="0"/>
                <a:cs typeface="Times New Roman" panose="02020603050405020304" pitchFamily="18" charset="0"/>
              </a:rPr>
              <a:t>Clause</a:t>
            </a:r>
            <a:r>
              <a:rPr lang="en-IN" sz="4400" spc="-95" dirty="0">
                <a:solidFill>
                  <a:schemeClr val="tx1">
                    <a:lumMod val="95000"/>
                    <a:lumOff val="5000"/>
                  </a:schemeClr>
                </a:solidFill>
                <a:latin typeface="Times New Roman" panose="02020603050405020304" pitchFamily="18" charset="0"/>
                <a:cs typeface="Times New Roman" panose="02020603050405020304" pitchFamily="18" charset="0"/>
              </a:rPr>
              <a:t> </a:t>
            </a:r>
            <a:r>
              <a:rPr sz="4400" spc="-335" dirty="0">
                <a:solidFill>
                  <a:schemeClr val="tx1">
                    <a:lumMod val="95000"/>
                    <a:lumOff val="5000"/>
                  </a:schemeClr>
                </a:solidFill>
                <a:latin typeface="Times New Roman" panose="02020603050405020304" pitchFamily="18" charset="0"/>
                <a:cs typeface="Times New Roman" panose="02020603050405020304" pitchFamily="18" charset="0"/>
              </a:rPr>
              <a:t>49…</a:t>
            </a:r>
            <a:endParaRPr sz="4400"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
        <p:nvSpPr>
          <p:cNvPr id="4" name="object 4">
            <a:extLst>
              <a:ext uri="{FF2B5EF4-FFF2-40B4-BE49-F238E27FC236}">
                <a16:creationId xmlns:a16="http://schemas.microsoft.com/office/drawing/2014/main" id="{446CACAB-AAD0-2E02-BF75-B84B3EB976E2}"/>
              </a:ext>
            </a:extLst>
          </p:cNvPr>
          <p:cNvSpPr txBox="1">
            <a:spLocks noGrp="1"/>
          </p:cNvSpPr>
          <p:nvPr>
            <p:ph type="sldNum" sz="quarter" idx="12"/>
          </p:nvPr>
        </p:nvSpPr>
        <p:spPr>
          <a:prstGeom prst="rect">
            <a:avLst/>
          </a:prstGeom>
        </p:spPr>
        <p:txBody>
          <a:bodyPr vert="horz" wrap="square" lIns="0" tIns="0" rIns="0" bIns="0" rtlCol="0">
            <a:spAutoFit/>
          </a:bodyPr>
          <a:lstStyle/>
          <a:p>
            <a:pPr marL="38100">
              <a:lnSpc>
                <a:spcPts val="1230"/>
              </a:lnSpc>
            </a:pPr>
            <a:fld id="{81D60167-4931-47E6-BA6A-407CBD079E47}" type="slidenum">
              <a:rPr kern="0" spc="-25" dirty="0"/>
              <a:pPr marL="38100">
                <a:lnSpc>
                  <a:spcPts val="1230"/>
                </a:lnSpc>
              </a:pPr>
              <a:t>58</a:t>
            </a:fld>
            <a:endParaRPr kern="0" spc="-25" dirty="0"/>
          </a:p>
        </p:txBody>
      </p:sp>
      <p:sp>
        <p:nvSpPr>
          <p:cNvPr id="3" name="object 3">
            <a:extLst>
              <a:ext uri="{FF2B5EF4-FFF2-40B4-BE49-F238E27FC236}">
                <a16:creationId xmlns:a16="http://schemas.microsoft.com/office/drawing/2014/main" id="{B5EC8D4C-4A1B-420D-52F9-01DD8E19A06A}"/>
              </a:ext>
            </a:extLst>
          </p:cNvPr>
          <p:cNvSpPr txBox="1"/>
          <p:nvPr/>
        </p:nvSpPr>
        <p:spPr>
          <a:xfrm>
            <a:off x="753167" y="2135252"/>
            <a:ext cx="11020425" cy="4126771"/>
          </a:xfrm>
          <a:prstGeom prst="rect">
            <a:avLst/>
          </a:prstGeom>
        </p:spPr>
        <p:txBody>
          <a:bodyPr vert="horz" wrap="square" lIns="0" tIns="12700" rIns="0" bIns="0" rtlCol="0">
            <a:spAutoFit/>
          </a:bodyPr>
          <a:lstStyle/>
          <a:p>
            <a:pPr marL="12700" marR="286385" indent="-12700">
              <a:spcBef>
                <a:spcPts val="100"/>
              </a:spcBef>
              <a:buSzPct val="95833"/>
              <a:buFontTx/>
              <a:buAutoNum type="arabicPeriod"/>
              <a:tabLst>
                <a:tab pos="241300" algn="l"/>
              </a:tabLst>
            </a:pPr>
            <a:r>
              <a:rPr sz="2400" i="1" u="sng" kern="0" dirty="0">
                <a:solidFill>
                  <a:schemeClr val="tx1">
                    <a:lumMod val="95000"/>
                    <a:lumOff val="5000"/>
                  </a:schemeClr>
                </a:solidFill>
                <a:uFill>
                  <a:solidFill>
                    <a:srgbClr val="FFFFFF"/>
                  </a:solidFill>
                </a:uFill>
                <a:latin typeface="Arial" panose="020B0604020202020204" pitchFamily="34" charset="0"/>
                <a:cs typeface="Arial" panose="020B0604020202020204" pitchFamily="34" charset="0"/>
              </a:rPr>
              <a:t>Independent</a:t>
            </a:r>
            <a:r>
              <a:rPr sz="2400" i="1" u="sng" kern="0" spc="-40" dirty="0">
                <a:solidFill>
                  <a:schemeClr val="tx1">
                    <a:lumMod val="95000"/>
                    <a:lumOff val="5000"/>
                  </a:schemeClr>
                </a:solidFill>
                <a:uFill>
                  <a:solidFill>
                    <a:srgbClr val="FFFFFF"/>
                  </a:solidFill>
                </a:uFill>
                <a:latin typeface="Arial" panose="020B0604020202020204" pitchFamily="34" charset="0"/>
                <a:cs typeface="Arial" panose="020B0604020202020204" pitchFamily="34" charset="0"/>
              </a:rPr>
              <a:t> </a:t>
            </a:r>
            <a:r>
              <a:rPr sz="2400" i="1" u="sng" kern="0" spc="-10" dirty="0">
                <a:solidFill>
                  <a:schemeClr val="tx1">
                    <a:lumMod val="95000"/>
                    <a:lumOff val="5000"/>
                  </a:schemeClr>
                </a:solidFill>
                <a:uFill>
                  <a:solidFill>
                    <a:srgbClr val="FFFFFF"/>
                  </a:solidFill>
                </a:uFill>
                <a:latin typeface="Arial" panose="020B0604020202020204" pitchFamily="34" charset="0"/>
                <a:cs typeface="Arial" panose="020B0604020202020204" pitchFamily="34" charset="0"/>
              </a:rPr>
              <a:t>Directors</a:t>
            </a:r>
            <a:r>
              <a:rPr sz="2400" i="1" kern="0" spc="-25" dirty="0">
                <a:solidFill>
                  <a:schemeClr val="tx1">
                    <a:lumMod val="95000"/>
                    <a:lumOff val="5000"/>
                  </a:schemeClr>
                </a:solidFill>
                <a:latin typeface="Arial" panose="020B0604020202020204" pitchFamily="34" charset="0"/>
                <a:cs typeface="Arial" panose="020B0604020202020204" pitchFamily="34" charset="0"/>
              </a:rPr>
              <a:t> </a:t>
            </a:r>
            <a:r>
              <a:rPr sz="2400" i="1" kern="0" spc="-30" dirty="0">
                <a:solidFill>
                  <a:schemeClr val="tx1">
                    <a:lumMod val="95000"/>
                    <a:lumOff val="5000"/>
                  </a:schemeClr>
                </a:solidFill>
                <a:latin typeface="Arial" panose="020B0604020202020204" pitchFamily="34" charset="0"/>
                <a:cs typeface="Arial" panose="020B0604020202020204" pitchFamily="34" charset="0"/>
              </a:rPr>
              <a:t>—</a:t>
            </a:r>
            <a:r>
              <a:rPr sz="2400" i="1" kern="0" dirty="0">
                <a:solidFill>
                  <a:schemeClr val="tx1">
                    <a:lumMod val="95000"/>
                    <a:lumOff val="5000"/>
                  </a:schemeClr>
                </a:solidFill>
                <a:latin typeface="Arial" panose="020B0604020202020204" pitchFamily="34" charset="0"/>
                <a:cs typeface="Arial" panose="020B0604020202020204" pitchFamily="34" charset="0"/>
              </a:rPr>
              <a:t>1/3</a:t>
            </a:r>
            <a:r>
              <a:rPr sz="2400" i="1" kern="0" spc="-20" dirty="0">
                <a:solidFill>
                  <a:schemeClr val="tx1">
                    <a:lumMod val="95000"/>
                    <a:lumOff val="5000"/>
                  </a:schemeClr>
                </a:solidFill>
                <a:latin typeface="Arial" panose="020B0604020202020204" pitchFamily="34" charset="0"/>
                <a:cs typeface="Arial" panose="020B0604020202020204" pitchFamily="34" charset="0"/>
              </a:rPr>
              <a:t> </a:t>
            </a:r>
            <a:r>
              <a:rPr sz="2400" i="1" kern="0" dirty="0">
                <a:solidFill>
                  <a:schemeClr val="tx1">
                    <a:lumMod val="95000"/>
                    <a:lumOff val="5000"/>
                  </a:schemeClr>
                </a:solidFill>
                <a:latin typeface="Arial" panose="020B0604020202020204" pitchFamily="34" charset="0"/>
                <a:cs typeface="Arial" panose="020B0604020202020204" pitchFamily="34" charset="0"/>
              </a:rPr>
              <a:t>to</a:t>
            </a:r>
            <a:r>
              <a:rPr sz="2400" i="1" kern="0" spc="-25" dirty="0">
                <a:solidFill>
                  <a:schemeClr val="tx1">
                    <a:lumMod val="95000"/>
                    <a:lumOff val="5000"/>
                  </a:schemeClr>
                </a:solidFill>
                <a:latin typeface="Arial" panose="020B0604020202020204" pitchFamily="34" charset="0"/>
                <a:cs typeface="Arial" panose="020B0604020202020204" pitchFamily="34" charset="0"/>
              </a:rPr>
              <a:t> </a:t>
            </a:r>
            <a:r>
              <a:rPr sz="2400" i="1" kern="0" dirty="0">
                <a:solidFill>
                  <a:schemeClr val="tx1">
                    <a:lumMod val="95000"/>
                    <a:lumOff val="5000"/>
                  </a:schemeClr>
                </a:solidFill>
                <a:latin typeface="Arial" panose="020B0604020202020204" pitchFamily="34" charset="0"/>
                <a:cs typeface="Arial" panose="020B0604020202020204" pitchFamily="34" charset="0"/>
              </a:rPr>
              <a:t>½depending</a:t>
            </a:r>
            <a:r>
              <a:rPr sz="2400" i="1" kern="0" spc="-25" dirty="0">
                <a:solidFill>
                  <a:schemeClr val="tx1">
                    <a:lumMod val="95000"/>
                    <a:lumOff val="5000"/>
                  </a:schemeClr>
                </a:solidFill>
                <a:latin typeface="Arial" panose="020B0604020202020204" pitchFamily="34" charset="0"/>
                <a:cs typeface="Arial" panose="020B0604020202020204" pitchFamily="34" charset="0"/>
              </a:rPr>
              <a:t> </a:t>
            </a:r>
            <a:r>
              <a:rPr sz="2400" i="1" kern="0" dirty="0">
                <a:solidFill>
                  <a:schemeClr val="tx1">
                    <a:lumMod val="95000"/>
                    <a:lumOff val="5000"/>
                  </a:schemeClr>
                </a:solidFill>
                <a:latin typeface="Arial" panose="020B0604020202020204" pitchFamily="34" charset="0"/>
                <a:cs typeface="Arial" panose="020B0604020202020204" pitchFamily="34" charset="0"/>
              </a:rPr>
              <a:t>whether</a:t>
            </a:r>
            <a:r>
              <a:rPr sz="2400" i="1" kern="0" spc="-30" dirty="0">
                <a:solidFill>
                  <a:schemeClr val="tx1">
                    <a:lumMod val="95000"/>
                    <a:lumOff val="5000"/>
                  </a:schemeClr>
                </a:solidFill>
                <a:latin typeface="Arial" panose="020B0604020202020204" pitchFamily="34" charset="0"/>
                <a:cs typeface="Arial" panose="020B0604020202020204" pitchFamily="34" charset="0"/>
              </a:rPr>
              <a:t> </a:t>
            </a:r>
            <a:r>
              <a:rPr sz="2400" i="1" kern="0" dirty="0">
                <a:solidFill>
                  <a:schemeClr val="tx1">
                    <a:lumMod val="95000"/>
                    <a:lumOff val="5000"/>
                  </a:schemeClr>
                </a:solidFill>
                <a:latin typeface="Arial" panose="020B0604020202020204" pitchFamily="34" charset="0"/>
                <a:cs typeface="Arial" panose="020B0604020202020204" pitchFamily="34" charset="0"/>
              </a:rPr>
              <a:t>the</a:t>
            </a:r>
            <a:r>
              <a:rPr sz="2400" i="1" kern="0" spc="-20" dirty="0">
                <a:solidFill>
                  <a:schemeClr val="tx1">
                    <a:lumMod val="95000"/>
                    <a:lumOff val="5000"/>
                  </a:schemeClr>
                </a:solidFill>
                <a:latin typeface="Arial" panose="020B0604020202020204" pitchFamily="34" charset="0"/>
                <a:cs typeface="Arial" panose="020B0604020202020204" pitchFamily="34" charset="0"/>
              </a:rPr>
              <a:t> </a:t>
            </a:r>
            <a:r>
              <a:rPr sz="2400" i="1" kern="0" dirty="0">
                <a:solidFill>
                  <a:schemeClr val="tx1">
                    <a:lumMod val="95000"/>
                    <a:lumOff val="5000"/>
                  </a:schemeClr>
                </a:solidFill>
                <a:latin typeface="Arial" panose="020B0604020202020204" pitchFamily="34" charset="0"/>
                <a:cs typeface="Arial" panose="020B0604020202020204" pitchFamily="34" charset="0"/>
              </a:rPr>
              <a:t>chairman</a:t>
            </a:r>
            <a:r>
              <a:rPr sz="2400" i="1" kern="0" spc="-15" dirty="0">
                <a:solidFill>
                  <a:schemeClr val="tx1">
                    <a:lumMod val="95000"/>
                    <a:lumOff val="5000"/>
                  </a:schemeClr>
                </a:solidFill>
                <a:latin typeface="Arial" panose="020B0604020202020204" pitchFamily="34" charset="0"/>
                <a:cs typeface="Arial" panose="020B0604020202020204" pitchFamily="34" charset="0"/>
              </a:rPr>
              <a:t> </a:t>
            </a:r>
            <a:r>
              <a:rPr sz="2400" i="1" kern="0" spc="-25" dirty="0">
                <a:solidFill>
                  <a:schemeClr val="tx1">
                    <a:lumMod val="95000"/>
                    <a:lumOff val="5000"/>
                  </a:schemeClr>
                </a:solidFill>
                <a:latin typeface="Arial" panose="020B0604020202020204" pitchFamily="34" charset="0"/>
                <a:cs typeface="Arial" panose="020B0604020202020204" pitchFamily="34" charset="0"/>
              </a:rPr>
              <a:t>of </a:t>
            </a:r>
            <a:r>
              <a:rPr sz="2400" i="1" kern="0" dirty="0">
                <a:solidFill>
                  <a:schemeClr val="tx1">
                    <a:lumMod val="95000"/>
                    <a:lumOff val="5000"/>
                  </a:schemeClr>
                </a:solidFill>
                <a:latin typeface="Arial" panose="020B0604020202020204" pitchFamily="34" charset="0"/>
                <a:cs typeface="Arial" panose="020B0604020202020204" pitchFamily="34" charset="0"/>
              </a:rPr>
              <a:t>the</a:t>
            </a:r>
            <a:r>
              <a:rPr sz="2400" i="1" kern="0" spc="-40" dirty="0">
                <a:solidFill>
                  <a:schemeClr val="tx1">
                    <a:lumMod val="95000"/>
                    <a:lumOff val="5000"/>
                  </a:schemeClr>
                </a:solidFill>
                <a:latin typeface="Arial" panose="020B0604020202020204" pitchFamily="34" charset="0"/>
                <a:cs typeface="Arial" panose="020B0604020202020204" pitchFamily="34" charset="0"/>
              </a:rPr>
              <a:t> </a:t>
            </a:r>
            <a:r>
              <a:rPr sz="2400" i="1" kern="0" dirty="0">
                <a:solidFill>
                  <a:schemeClr val="tx1">
                    <a:lumMod val="95000"/>
                    <a:lumOff val="5000"/>
                  </a:schemeClr>
                </a:solidFill>
                <a:latin typeface="Arial" panose="020B0604020202020204" pitchFamily="34" charset="0"/>
                <a:cs typeface="Arial" panose="020B0604020202020204" pitchFamily="34" charset="0"/>
              </a:rPr>
              <a:t>board</a:t>
            </a:r>
            <a:r>
              <a:rPr sz="2400" i="1" kern="0" spc="-30" dirty="0">
                <a:solidFill>
                  <a:schemeClr val="tx1">
                    <a:lumMod val="95000"/>
                    <a:lumOff val="5000"/>
                  </a:schemeClr>
                </a:solidFill>
                <a:latin typeface="Arial" panose="020B0604020202020204" pitchFamily="34" charset="0"/>
                <a:cs typeface="Arial" panose="020B0604020202020204" pitchFamily="34" charset="0"/>
              </a:rPr>
              <a:t> </a:t>
            </a:r>
            <a:r>
              <a:rPr sz="2400" i="1" kern="0" dirty="0">
                <a:solidFill>
                  <a:schemeClr val="tx1">
                    <a:lumMod val="95000"/>
                    <a:lumOff val="5000"/>
                  </a:schemeClr>
                </a:solidFill>
                <a:latin typeface="Arial" panose="020B0604020202020204" pitchFamily="34" charset="0"/>
                <a:cs typeface="Arial" panose="020B0604020202020204" pitchFamily="34" charset="0"/>
              </a:rPr>
              <a:t>is</a:t>
            </a:r>
            <a:r>
              <a:rPr sz="2400" i="1" kern="0" spc="-15" dirty="0">
                <a:solidFill>
                  <a:schemeClr val="tx1">
                    <a:lumMod val="95000"/>
                    <a:lumOff val="5000"/>
                  </a:schemeClr>
                </a:solidFill>
                <a:latin typeface="Arial" panose="020B0604020202020204" pitchFamily="34" charset="0"/>
                <a:cs typeface="Arial" panose="020B0604020202020204" pitchFamily="34" charset="0"/>
              </a:rPr>
              <a:t> </a:t>
            </a:r>
            <a:r>
              <a:rPr sz="2400" i="1" kern="0" dirty="0">
                <a:solidFill>
                  <a:schemeClr val="tx1">
                    <a:lumMod val="95000"/>
                    <a:lumOff val="5000"/>
                  </a:schemeClr>
                </a:solidFill>
                <a:latin typeface="Arial" panose="020B0604020202020204" pitchFamily="34" charset="0"/>
                <a:cs typeface="Arial" panose="020B0604020202020204" pitchFamily="34" charset="0"/>
              </a:rPr>
              <a:t>a</a:t>
            </a:r>
            <a:r>
              <a:rPr sz="2400" i="1" kern="0" spc="-15" dirty="0">
                <a:solidFill>
                  <a:schemeClr val="tx1">
                    <a:lumMod val="95000"/>
                    <a:lumOff val="5000"/>
                  </a:schemeClr>
                </a:solidFill>
                <a:latin typeface="Arial" panose="020B0604020202020204" pitchFamily="34" charset="0"/>
                <a:cs typeface="Arial" panose="020B0604020202020204" pitchFamily="34" charset="0"/>
              </a:rPr>
              <a:t> </a:t>
            </a:r>
            <a:r>
              <a:rPr sz="2400" i="1" kern="0" spc="-10" dirty="0">
                <a:solidFill>
                  <a:schemeClr val="tx1">
                    <a:lumMod val="95000"/>
                    <a:lumOff val="5000"/>
                  </a:schemeClr>
                </a:solidFill>
                <a:latin typeface="Arial" panose="020B0604020202020204" pitchFamily="34" charset="0"/>
                <a:cs typeface="Arial" panose="020B0604020202020204" pitchFamily="34" charset="0"/>
              </a:rPr>
              <a:t>non-</a:t>
            </a:r>
            <a:r>
              <a:rPr sz="2400" i="1" kern="0" dirty="0">
                <a:solidFill>
                  <a:schemeClr val="tx1">
                    <a:lumMod val="95000"/>
                    <a:lumOff val="5000"/>
                  </a:schemeClr>
                </a:solidFill>
                <a:latin typeface="Arial" panose="020B0604020202020204" pitchFamily="34" charset="0"/>
                <a:cs typeface="Arial" panose="020B0604020202020204" pitchFamily="34" charset="0"/>
              </a:rPr>
              <a:t>executive</a:t>
            </a:r>
            <a:r>
              <a:rPr sz="2400" i="1" kern="0" spc="-75" dirty="0">
                <a:solidFill>
                  <a:schemeClr val="tx1">
                    <a:lumMod val="95000"/>
                    <a:lumOff val="5000"/>
                  </a:schemeClr>
                </a:solidFill>
                <a:latin typeface="Arial" panose="020B0604020202020204" pitchFamily="34" charset="0"/>
                <a:cs typeface="Arial" panose="020B0604020202020204" pitchFamily="34" charset="0"/>
              </a:rPr>
              <a:t> </a:t>
            </a:r>
            <a:r>
              <a:rPr sz="2400" i="1" kern="0" dirty="0">
                <a:solidFill>
                  <a:schemeClr val="tx1">
                    <a:lumMod val="95000"/>
                    <a:lumOff val="5000"/>
                  </a:schemeClr>
                </a:solidFill>
                <a:latin typeface="Arial" panose="020B0604020202020204" pitchFamily="34" charset="0"/>
                <a:cs typeface="Arial" panose="020B0604020202020204" pitchFamily="34" charset="0"/>
              </a:rPr>
              <a:t>or</a:t>
            </a:r>
            <a:r>
              <a:rPr sz="2400" i="1" kern="0" spc="-15" dirty="0">
                <a:solidFill>
                  <a:schemeClr val="tx1">
                    <a:lumMod val="95000"/>
                    <a:lumOff val="5000"/>
                  </a:schemeClr>
                </a:solidFill>
                <a:latin typeface="Arial" panose="020B0604020202020204" pitchFamily="34" charset="0"/>
                <a:cs typeface="Arial" panose="020B0604020202020204" pitchFamily="34" charset="0"/>
              </a:rPr>
              <a:t> </a:t>
            </a:r>
            <a:r>
              <a:rPr sz="2400" i="1" kern="0" dirty="0">
                <a:solidFill>
                  <a:schemeClr val="tx1">
                    <a:lumMod val="95000"/>
                    <a:lumOff val="5000"/>
                  </a:schemeClr>
                </a:solidFill>
                <a:latin typeface="Arial" panose="020B0604020202020204" pitchFamily="34" charset="0"/>
                <a:cs typeface="Arial" panose="020B0604020202020204" pitchFamily="34" charset="0"/>
              </a:rPr>
              <a:t>executive</a:t>
            </a:r>
            <a:r>
              <a:rPr sz="2400" i="1" kern="0" spc="-65" dirty="0">
                <a:solidFill>
                  <a:schemeClr val="tx1">
                    <a:lumMod val="95000"/>
                    <a:lumOff val="5000"/>
                  </a:schemeClr>
                </a:solidFill>
                <a:latin typeface="Arial" panose="020B0604020202020204" pitchFamily="34" charset="0"/>
                <a:cs typeface="Arial" panose="020B0604020202020204" pitchFamily="34" charset="0"/>
              </a:rPr>
              <a:t> </a:t>
            </a:r>
            <a:r>
              <a:rPr sz="2400" i="1" kern="0" spc="-10" dirty="0">
                <a:solidFill>
                  <a:schemeClr val="tx1">
                    <a:lumMod val="95000"/>
                    <a:lumOff val="5000"/>
                  </a:schemeClr>
                </a:solidFill>
                <a:latin typeface="Arial" panose="020B0604020202020204" pitchFamily="34" charset="0"/>
                <a:cs typeface="Arial" panose="020B0604020202020204" pitchFamily="34" charset="0"/>
              </a:rPr>
              <a:t>position.</a:t>
            </a:r>
            <a:endParaRPr sz="2400" kern="0" dirty="0">
              <a:solidFill>
                <a:schemeClr val="tx1">
                  <a:lumMod val="95000"/>
                  <a:lumOff val="5000"/>
                </a:schemeClr>
              </a:solidFill>
              <a:latin typeface="Arial" panose="020B0604020202020204" pitchFamily="34" charset="0"/>
              <a:cs typeface="Arial" panose="020B0604020202020204" pitchFamily="34" charset="0"/>
            </a:endParaRPr>
          </a:p>
          <a:p>
            <a:pPr>
              <a:buFontTx/>
              <a:buAutoNum type="arabicPeriod"/>
            </a:pPr>
            <a:endParaRPr sz="2400" kern="0" dirty="0">
              <a:solidFill>
                <a:schemeClr val="tx1">
                  <a:lumMod val="95000"/>
                  <a:lumOff val="5000"/>
                </a:schemeClr>
              </a:solidFill>
              <a:latin typeface="Arial" panose="020B0604020202020204" pitchFamily="34" charset="0"/>
              <a:cs typeface="Arial" panose="020B0604020202020204" pitchFamily="34" charset="0"/>
            </a:endParaRPr>
          </a:p>
          <a:p>
            <a:pPr>
              <a:spcBef>
                <a:spcPts val="240"/>
              </a:spcBef>
              <a:buFontTx/>
              <a:buAutoNum type="arabicPeriod"/>
            </a:pPr>
            <a:endParaRPr sz="2400" kern="0" dirty="0">
              <a:solidFill>
                <a:schemeClr val="tx1">
                  <a:lumMod val="95000"/>
                  <a:lumOff val="5000"/>
                </a:schemeClr>
              </a:solidFill>
              <a:latin typeface="Arial" panose="020B0604020202020204" pitchFamily="34" charset="0"/>
              <a:cs typeface="Arial" panose="020B0604020202020204" pitchFamily="34" charset="0"/>
            </a:endParaRPr>
          </a:p>
          <a:p>
            <a:pPr marL="12700" marR="329565" indent="-12700">
              <a:buSzPct val="95833"/>
              <a:buFontTx/>
              <a:buAutoNum type="arabicPeriod"/>
              <a:tabLst>
                <a:tab pos="241300" algn="l"/>
              </a:tabLst>
            </a:pPr>
            <a:r>
              <a:rPr sz="2400" i="1" u="sng" kern="0" spc="-10" dirty="0">
                <a:solidFill>
                  <a:schemeClr val="tx1">
                    <a:lumMod val="95000"/>
                    <a:lumOff val="5000"/>
                  </a:schemeClr>
                </a:solidFill>
                <a:uFill>
                  <a:solidFill>
                    <a:srgbClr val="FFFFFF"/>
                  </a:solidFill>
                </a:uFill>
                <a:latin typeface="Arial" panose="020B0604020202020204" pitchFamily="34" charset="0"/>
                <a:cs typeface="Arial" panose="020B0604020202020204" pitchFamily="34" charset="0"/>
              </a:rPr>
              <a:t>Non-</a:t>
            </a:r>
            <a:r>
              <a:rPr sz="2400" i="1" u="sng" kern="0" dirty="0">
                <a:solidFill>
                  <a:schemeClr val="tx1">
                    <a:lumMod val="95000"/>
                    <a:lumOff val="5000"/>
                  </a:schemeClr>
                </a:solidFill>
                <a:uFill>
                  <a:solidFill>
                    <a:srgbClr val="FFFFFF"/>
                  </a:solidFill>
                </a:uFill>
                <a:latin typeface="Arial" panose="020B0604020202020204" pitchFamily="34" charset="0"/>
                <a:cs typeface="Arial" panose="020B0604020202020204" pitchFamily="34" charset="0"/>
              </a:rPr>
              <a:t>Executive</a:t>
            </a:r>
            <a:r>
              <a:rPr sz="2400" i="1" u="sng" kern="0" spc="-50" dirty="0">
                <a:solidFill>
                  <a:schemeClr val="tx1">
                    <a:lumMod val="95000"/>
                    <a:lumOff val="5000"/>
                  </a:schemeClr>
                </a:solidFill>
                <a:uFill>
                  <a:solidFill>
                    <a:srgbClr val="FFFFFF"/>
                  </a:solidFill>
                </a:uFill>
                <a:latin typeface="Arial" panose="020B0604020202020204" pitchFamily="34" charset="0"/>
                <a:cs typeface="Arial" panose="020B0604020202020204" pitchFamily="34" charset="0"/>
              </a:rPr>
              <a:t> </a:t>
            </a:r>
            <a:r>
              <a:rPr sz="2400" i="1" u="sng" kern="0" spc="-10" dirty="0">
                <a:solidFill>
                  <a:schemeClr val="tx1">
                    <a:lumMod val="95000"/>
                    <a:lumOff val="5000"/>
                  </a:schemeClr>
                </a:solidFill>
                <a:uFill>
                  <a:solidFill>
                    <a:srgbClr val="FFFFFF"/>
                  </a:solidFill>
                </a:uFill>
                <a:latin typeface="Arial" panose="020B0604020202020204" pitchFamily="34" charset="0"/>
                <a:cs typeface="Arial" panose="020B0604020202020204" pitchFamily="34" charset="0"/>
              </a:rPr>
              <a:t>Directors</a:t>
            </a:r>
            <a:r>
              <a:rPr sz="2400" i="1" kern="0" spc="-20" dirty="0">
                <a:solidFill>
                  <a:schemeClr val="tx1">
                    <a:lumMod val="95000"/>
                    <a:lumOff val="5000"/>
                  </a:schemeClr>
                </a:solidFill>
                <a:latin typeface="Arial" panose="020B0604020202020204" pitchFamily="34" charset="0"/>
                <a:cs typeface="Arial" panose="020B0604020202020204" pitchFamily="34" charset="0"/>
              </a:rPr>
              <a:t> </a:t>
            </a:r>
            <a:r>
              <a:rPr sz="2400" i="1" kern="0" spc="-10" dirty="0">
                <a:solidFill>
                  <a:schemeClr val="tx1">
                    <a:lumMod val="95000"/>
                    <a:lumOff val="5000"/>
                  </a:schemeClr>
                </a:solidFill>
                <a:latin typeface="Arial" panose="020B0604020202020204" pitchFamily="34" charset="0"/>
                <a:cs typeface="Arial" panose="020B0604020202020204" pitchFamily="34" charset="0"/>
              </a:rPr>
              <a:t>----</a:t>
            </a:r>
            <a:r>
              <a:rPr sz="2400" i="1" kern="0" dirty="0">
                <a:solidFill>
                  <a:schemeClr val="tx1">
                    <a:lumMod val="95000"/>
                    <a:lumOff val="5000"/>
                  </a:schemeClr>
                </a:solidFill>
                <a:latin typeface="Arial" panose="020B0604020202020204" pitchFamily="34" charset="0"/>
                <a:cs typeface="Arial" panose="020B0604020202020204" pitchFamily="34" charset="0"/>
              </a:rPr>
              <a:t>The</a:t>
            </a:r>
            <a:r>
              <a:rPr sz="2400" i="1" kern="0" spc="-15" dirty="0">
                <a:solidFill>
                  <a:schemeClr val="tx1">
                    <a:lumMod val="95000"/>
                    <a:lumOff val="5000"/>
                  </a:schemeClr>
                </a:solidFill>
                <a:latin typeface="Arial" panose="020B0604020202020204" pitchFamily="34" charset="0"/>
                <a:cs typeface="Arial" panose="020B0604020202020204" pitchFamily="34" charset="0"/>
              </a:rPr>
              <a:t> </a:t>
            </a:r>
            <a:r>
              <a:rPr sz="2400" i="1" kern="0" dirty="0">
                <a:solidFill>
                  <a:schemeClr val="tx1">
                    <a:lumMod val="95000"/>
                    <a:lumOff val="5000"/>
                  </a:schemeClr>
                </a:solidFill>
                <a:latin typeface="Arial" panose="020B0604020202020204" pitchFamily="34" charset="0"/>
                <a:cs typeface="Arial" panose="020B0604020202020204" pitchFamily="34" charset="0"/>
              </a:rPr>
              <a:t>total</a:t>
            </a:r>
            <a:r>
              <a:rPr sz="2400" i="1" kern="0" spc="-25" dirty="0">
                <a:solidFill>
                  <a:schemeClr val="tx1">
                    <a:lumMod val="95000"/>
                    <a:lumOff val="5000"/>
                  </a:schemeClr>
                </a:solidFill>
                <a:latin typeface="Arial" panose="020B0604020202020204" pitchFamily="34" charset="0"/>
                <a:cs typeface="Arial" panose="020B0604020202020204" pitchFamily="34" charset="0"/>
              </a:rPr>
              <a:t> </a:t>
            </a:r>
            <a:r>
              <a:rPr sz="2400" i="1" kern="0" dirty="0">
                <a:solidFill>
                  <a:schemeClr val="tx1">
                    <a:lumMod val="95000"/>
                    <a:lumOff val="5000"/>
                  </a:schemeClr>
                </a:solidFill>
                <a:latin typeface="Arial" panose="020B0604020202020204" pitchFamily="34" charset="0"/>
                <a:cs typeface="Arial" panose="020B0604020202020204" pitchFamily="34" charset="0"/>
              </a:rPr>
              <a:t>term</a:t>
            </a:r>
            <a:r>
              <a:rPr sz="2400" i="1" kern="0" spc="-15" dirty="0">
                <a:solidFill>
                  <a:schemeClr val="tx1">
                    <a:lumMod val="95000"/>
                    <a:lumOff val="5000"/>
                  </a:schemeClr>
                </a:solidFill>
                <a:latin typeface="Arial" panose="020B0604020202020204" pitchFamily="34" charset="0"/>
                <a:cs typeface="Arial" panose="020B0604020202020204" pitchFamily="34" charset="0"/>
              </a:rPr>
              <a:t> </a:t>
            </a:r>
            <a:r>
              <a:rPr sz="2400" i="1" kern="0" dirty="0">
                <a:solidFill>
                  <a:schemeClr val="tx1">
                    <a:lumMod val="95000"/>
                    <a:lumOff val="5000"/>
                  </a:schemeClr>
                </a:solidFill>
                <a:latin typeface="Arial" panose="020B0604020202020204" pitchFamily="34" charset="0"/>
                <a:cs typeface="Arial" panose="020B0604020202020204" pitchFamily="34" charset="0"/>
              </a:rPr>
              <a:t>of</a:t>
            </a:r>
            <a:r>
              <a:rPr sz="2400" i="1" kern="0" spc="-15" dirty="0">
                <a:solidFill>
                  <a:schemeClr val="tx1">
                    <a:lumMod val="95000"/>
                    <a:lumOff val="5000"/>
                  </a:schemeClr>
                </a:solidFill>
                <a:latin typeface="Arial" panose="020B0604020202020204" pitchFamily="34" charset="0"/>
                <a:cs typeface="Arial" panose="020B0604020202020204" pitchFamily="34" charset="0"/>
              </a:rPr>
              <a:t> </a:t>
            </a:r>
            <a:r>
              <a:rPr sz="2400" i="1" kern="0" dirty="0">
                <a:solidFill>
                  <a:schemeClr val="tx1">
                    <a:lumMod val="95000"/>
                    <a:lumOff val="5000"/>
                  </a:schemeClr>
                </a:solidFill>
                <a:latin typeface="Arial" panose="020B0604020202020204" pitchFamily="34" charset="0"/>
                <a:cs typeface="Arial" panose="020B0604020202020204" pitchFamily="34" charset="0"/>
              </a:rPr>
              <a:t>office</a:t>
            </a:r>
            <a:r>
              <a:rPr sz="2400" i="1" kern="0" spc="-40" dirty="0">
                <a:solidFill>
                  <a:schemeClr val="tx1">
                    <a:lumMod val="95000"/>
                    <a:lumOff val="5000"/>
                  </a:schemeClr>
                </a:solidFill>
                <a:latin typeface="Arial" panose="020B0604020202020204" pitchFamily="34" charset="0"/>
                <a:cs typeface="Arial" panose="020B0604020202020204" pitchFamily="34" charset="0"/>
              </a:rPr>
              <a:t> </a:t>
            </a:r>
            <a:r>
              <a:rPr sz="2400" i="1" kern="0" dirty="0">
                <a:solidFill>
                  <a:schemeClr val="tx1">
                    <a:lumMod val="95000"/>
                    <a:lumOff val="5000"/>
                  </a:schemeClr>
                </a:solidFill>
                <a:latin typeface="Arial" panose="020B0604020202020204" pitchFamily="34" charset="0"/>
                <a:cs typeface="Arial" panose="020B0604020202020204" pitchFamily="34" charset="0"/>
              </a:rPr>
              <a:t>of</a:t>
            </a:r>
            <a:r>
              <a:rPr sz="2400" i="1" kern="0" spc="-10" dirty="0">
                <a:solidFill>
                  <a:schemeClr val="tx1">
                    <a:lumMod val="95000"/>
                    <a:lumOff val="5000"/>
                  </a:schemeClr>
                </a:solidFill>
                <a:latin typeface="Arial" panose="020B0604020202020204" pitchFamily="34" charset="0"/>
                <a:cs typeface="Arial" panose="020B0604020202020204" pitchFamily="34" charset="0"/>
              </a:rPr>
              <a:t> </a:t>
            </a:r>
            <a:r>
              <a:rPr sz="2400" i="1" kern="0" dirty="0">
                <a:solidFill>
                  <a:schemeClr val="tx1">
                    <a:lumMod val="95000"/>
                    <a:lumOff val="5000"/>
                  </a:schemeClr>
                </a:solidFill>
                <a:latin typeface="Arial" panose="020B0604020202020204" pitchFamily="34" charset="0"/>
                <a:cs typeface="Arial" panose="020B0604020202020204" pitchFamily="34" charset="0"/>
              </a:rPr>
              <a:t>non-</a:t>
            </a:r>
            <a:r>
              <a:rPr sz="2400" i="1" kern="0" spc="-10" dirty="0">
                <a:solidFill>
                  <a:schemeClr val="tx1">
                    <a:lumMod val="95000"/>
                    <a:lumOff val="5000"/>
                  </a:schemeClr>
                </a:solidFill>
                <a:latin typeface="Arial" panose="020B0604020202020204" pitchFamily="34" charset="0"/>
                <a:cs typeface="Arial" panose="020B0604020202020204" pitchFamily="34" charset="0"/>
              </a:rPr>
              <a:t>executive directors</a:t>
            </a:r>
            <a:r>
              <a:rPr sz="2400" i="1" kern="0" spc="-70" dirty="0">
                <a:solidFill>
                  <a:schemeClr val="tx1">
                    <a:lumMod val="95000"/>
                    <a:lumOff val="5000"/>
                  </a:schemeClr>
                </a:solidFill>
                <a:latin typeface="Arial" panose="020B0604020202020204" pitchFamily="34" charset="0"/>
                <a:cs typeface="Arial" panose="020B0604020202020204" pitchFamily="34" charset="0"/>
              </a:rPr>
              <a:t> </a:t>
            </a:r>
            <a:r>
              <a:rPr sz="2400" i="1" kern="0" dirty="0">
                <a:solidFill>
                  <a:schemeClr val="tx1">
                    <a:lumMod val="95000"/>
                    <a:lumOff val="5000"/>
                  </a:schemeClr>
                </a:solidFill>
                <a:latin typeface="Arial" panose="020B0604020202020204" pitchFamily="34" charset="0"/>
                <a:cs typeface="Arial" panose="020B0604020202020204" pitchFamily="34" charset="0"/>
              </a:rPr>
              <a:t>is</a:t>
            </a:r>
            <a:r>
              <a:rPr sz="2400" i="1" kern="0" spc="-30" dirty="0">
                <a:solidFill>
                  <a:schemeClr val="tx1">
                    <a:lumMod val="95000"/>
                    <a:lumOff val="5000"/>
                  </a:schemeClr>
                </a:solidFill>
                <a:latin typeface="Arial" panose="020B0604020202020204" pitchFamily="34" charset="0"/>
                <a:cs typeface="Arial" panose="020B0604020202020204" pitchFamily="34" charset="0"/>
              </a:rPr>
              <a:t> </a:t>
            </a:r>
            <a:r>
              <a:rPr sz="2400" i="1" kern="0" dirty="0">
                <a:solidFill>
                  <a:schemeClr val="tx1">
                    <a:lumMod val="95000"/>
                    <a:lumOff val="5000"/>
                  </a:schemeClr>
                </a:solidFill>
                <a:latin typeface="Arial" panose="020B0604020202020204" pitchFamily="34" charset="0"/>
                <a:cs typeface="Arial" panose="020B0604020202020204" pitchFamily="34" charset="0"/>
              </a:rPr>
              <a:t>now</a:t>
            </a:r>
            <a:r>
              <a:rPr sz="2400" i="1" kern="0" spc="-25" dirty="0">
                <a:solidFill>
                  <a:schemeClr val="tx1">
                    <a:lumMod val="95000"/>
                    <a:lumOff val="5000"/>
                  </a:schemeClr>
                </a:solidFill>
                <a:latin typeface="Arial" panose="020B0604020202020204" pitchFamily="34" charset="0"/>
                <a:cs typeface="Arial" panose="020B0604020202020204" pitchFamily="34" charset="0"/>
              </a:rPr>
              <a:t> </a:t>
            </a:r>
            <a:r>
              <a:rPr sz="2400" i="1" kern="0" dirty="0">
                <a:solidFill>
                  <a:schemeClr val="tx1">
                    <a:lumMod val="95000"/>
                    <a:lumOff val="5000"/>
                  </a:schemeClr>
                </a:solidFill>
                <a:latin typeface="Arial" panose="020B0604020202020204" pitchFamily="34" charset="0"/>
                <a:cs typeface="Arial" panose="020B0604020202020204" pitchFamily="34" charset="0"/>
              </a:rPr>
              <a:t>limited</a:t>
            </a:r>
            <a:r>
              <a:rPr sz="2400" i="1" kern="0" spc="-60" dirty="0">
                <a:solidFill>
                  <a:schemeClr val="tx1">
                    <a:lumMod val="95000"/>
                    <a:lumOff val="5000"/>
                  </a:schemeClr>
                </a:solidFill>
                <a:latin typeface="Arial" panose="020B0604020202020204" pitchFamily="34" charset="0"/>
                <a:cs typeface="Arial" panose="020B0604020202020204" pitchFamily="34" charset="0"/>
              </a:rPr>
              <a:t> </a:t>
            </a:r>
            <a:r>
              <a:rPr sz="2400" i="1" kern="0" dirty="0">
                <a:solidFill>
                  <a:schemeClr val="tx1">
                    <a:lumMod val="95000"/>
                    <a:lumOff val="5000"/>
                  </a:schemeClr>
                </a:solidFill>
                <a:latin typeface="Arial" panose="020B0604020202020204" pitchFamily="34" charset="0"/>
                <a:cs typeface="Arial" panose="020B0604020202020204" pitchFamily="34" charset="0"/>
              </a:rPr>
              <a:t>to</a:t>
            </a:r>
            <a:r>
              <a:rPr sz="2400" i="1" kern="0" spc="-25" dirty="0">
                <a:solidFill>
                  <a:schemeClr val="tx1">
                    <a:lumMod val="95000"/>
                    <a:lumOff val="5000"/>
                  </a:schemeClr>
                </a:solidFill>
                <a:latin typeface="Arial" panose="020B0604020202020204" pitchFamily="34" charset="0"/>
                <a:cs typeface="Arial" panose="020B0604020202020204" pitchFamily="34" charset="0"/>
              </a:rPr>
              <a:t> </a:t>
            </a:r>
            <a:r>
              <a:rPr sz="2400" i="1" kern="0" dirty="0">
                <a:solidFill>
                  <a:schemeClr val="tx1">
                    <a:lumMod val="95000"/>
                    <a:lumOff val="5000"/>
                  </a:schemeClr>
                </a:solidFill>
                <a:latin typeface="Arial" panose="020B0604020202020204" pitchFamily="34" charset="0"/>
                <a:cs typeface="Arial" panose="020B0604020202020204" pitchFamily="34" charset="0"/>
              </a:rPr>
              <a:t>three</a:t>
            </a:r>
            <a:r>
              <a:rPr sz="2400" i="1" kern="0" spc="-45" dirty="0">
                <a:solidFill>
                  <a:schemeClr val="tx1">
                    <a:lumMod val="95000"/>
                    <a:lumOff val="5000"/>
                  </a:schemeClr>
                </a:solidFill>
                <a:latin typeface="Arial" panose="020B0604020202020204" pitchFamily="34" charset="0"/>
                <a:cs typeface="Arial" panose="020B0604020202020204" pitchFamily="34" charset="0"/>
              </a:rPr>
              <a:t> </a:t>
            </a:r>
            <a:r>
              <a:rPr sz="2400" i="1" kern="0" dirty="0">
                <a:solidFill>
                  <a:schemeClr val="tx1">
                    <a:lumMod val="95000"/>
                    <a:lumOff val="5000"/>
                  </a:schemeClr>
                </a:solidFill>
                <a:latin typeface="Arial" panose="020B0604020202020204" pitchFamily="34" charset="0"/>
                <a:cs typeface="Arial" panose="020B0604020202020204" pitchFamily="34" charset="0"/>
              </a:rPr>
              <a:t>terms</a:t>
            </a:r>
            <a:r>
              <a:rPr sz="2400" i="1" kern="0" spc="-40" dirty="0">
                <a:solidFill>
                  <a:schemeClr val="tx1">
                    <a:lumMod val="95000"/>
                    <a:lumOff val="5000"/>
                  </a:schemeClr>
                </a:solidFill>
                <a:latin typeface="Arial" panose="020B0604020202020204" pitchFamily="34" charset="0"/>
                <a:cs typeface="Arial" panose="020B0604020202020204" pitchFamily="34" charset="0"/>
              </a:rPr>
              <a:t> </a:t>
            </a:r>
            <a:r>
              <a:rPr sz="2400" i="1" kern="0" dirty="0">
                <a:solidFill>
                  <a:schemeClr val="tx1">
                    <a:lumMod val="95000"/>
                    <a:lumOff val="5000"/>
                  </a:schemeClr>
                </a:solidFill>
                <a:latin typeface="Arial" panose="020B0604020202020204" pitchFamily="34" charset="0"/>
                <a:cs typeface="Arial" panose="020B0604020202020204" pitchFamily="34" charset="0"/>
              </a:rPr>
              <a:t>of</a:t>
            </a:r>
            <a:r>
              <a:rPr sz="2400" i="1" kern="0" spc="-30" dirty="0">
                <a:solidFill>
                  <a:schemeClr val="tx1">
                    <a:lumMod val="95000"/>
                    <a:lumOff val="5000"/>
                  </a:schemeClr>
                </a:solidFill>
                <a:latin typeface="Arial" panose="020B0604020202020204" pitchFamily="34" charset="0"/>
                <a:cs typeface="Arial" panose="020B0604020202020204" pitchFamily="34" charset="0"/>
              </a:rPr>
              <a:t> </a:t>
            </a:r>
            <a:r>
              <a:rPr sz="2400" i="1" kern="0" dirty="0">
                <a:solidFill>
                  <a:schemeClr val="tx1">
                    <a:lumMod val="95000"/>
                    <a:lumOff val="5000"/>
                  </a:schemeClr>
                </a:solidFill>
                <a:latin typeface="Arial" panose="020B0604020202020204" pitchFamily="34" charset="0"/>
                <a:cs typeface="Arial" panose="020B0604020202020204" pitchFamily="34" charset="0"/>
              </a:rPr>
              <a:t>three</a:t>
            </a:r>
            <a:r>
              <a:rPr sz="2400" i="1" kern="0" spc="-20" dirty="0">
                <a:solidFill>
                  <a:schemeClr val="tx1">
                    <a:lumMod val="95000"/>
                    <a:lumOff val="5000"/>
                  </a:schemeClr>
                </a:solidFill>
                <a:latin typeface="Arial" panose="020B0604020202020204" pitchFamily="34" charset="0"/>
                <a:cs typeface="Arial" panose="020B0604020202020204" pitchFamily="34" charset="0"/>
              </a:rPr>
              <a:t> </a:t>
            </a:r>
            <a:r>
              <a:rPr sz="2400" i="1" kern="0" dirty="0">
                <a:solidFill>
                  <a:schemeClr val="tx1">
                    <a:lumMod val="95000"/>
                    <a:lumOff val="5000"/>
                  </a:schemeClr>
                </a:solidFill>
                <a:latin typeface="Arial" panose="020B0604020202020204" pitchFamily="34" charset="0"/>
                <a:cs typeface="Arial" panose="020B0604020202020204" pitchFamily="34" charset="0"/>
              </a:rPr>
              <a:t>years</a:t>
            </a:r>
            <a:r>
              <a:rPr sz="2400" i="1" kern="0" spc="-35" dirty="0">
                <a:solidFill>
                  <a:schemeClr val="tx1">
                    <a:lumMod val="95000"/>
                    <a:lumOff val="5000"/>
                  </a:schemeClr>
                </a:solidFill>
                <a:latin typeface="Arial" panose="020B0604020202020204" pitchFamily="34" charset="0"/>
                <a:cs typeface="Arial" panose="020B0604020202020204" pitchFamily="34" charset="0"/>
              </a:rPr>
              <a:t> </a:t>
            </a:r>
            <a:r>
              <a:rPr sz="2400" i="1" kern="0" spc="-20" dirty="0">
                <a:solidFill>
                  <a:schemeClr val="tx1">
                    <a:lumMod val="95000"/>
                    <a:lumOff val="5000"/>
                  </a:schemeClr>
                </a:solidFill>
                <a:latin typeface="Arial" panose="020B0604020202020204" pitchFamily="34" charset="0"/>
                <a:cs typeface="Arial" panose="020B0604020202020204" pitchFamily="34" charset="0"/>
              </a:rPr>
              <a:t>each.</a:t>
            </a:r>
            <a:endParaRPr sz="2400" kern="0" dirty="0">
              <a:solidFill>
                <a:schemeClr val="tx1">
                  <a:lumMod val="95000"/>
                  <a:lumOff val="5000"/>
                </a:schemeClr>
              </a:solidFill>
              <a:latin typeface="Arial" panose="020B0604020202020204" pitchFamily="34" charset="0"/>
              <a:cs typeface="Arial" panose="020B0604020202020204" pitchFamily="34" charset="0"/>
            </a:endParaRPr>
          </a:p>
          <a:p>
            <a:pPr>
              <a:buFontTx/>
              <a:buAutoNum type="arabicPeriod"/>
            </a:pPr>
            <a:endParaRPr sz="2400" kern="0" dirty="0">
              <a:solidFill>
                <a:schemeClr val="tx1">
                  <a:lumMod val="95000"/>
                  <a:lumOff val="5000"/>
                </a:schemeClr>
              </a:solidFill>
              <a:latin typeface="Arial" panose="020B0604020202020204" pitchFamily="34" charset="0"/>
              <a:cs typeface="Arial" panose="020B0604020202020204" pitchFamily="34" charset="0"/>
            </a:endParaRPr>
          </a:p>
          <a:p>
            <a:pPr>
              <a:spcBef>
                <a:spcPts val="245"/>
              </a:spcBef>
              <a:buFontTx/>
              <a:buAutoNum type="arabicPeriod"/>
            </a:pPr>
            <a:endParaRPr sz="2400" kern="0" dirty="0">
              <a:solidFill>
                <a:schemeClr val="tx1">
                  <a:lumMod val="95000"/>
                  <a:lumOff val="5000"/>
                </a:schemeClr>
              </a:solidFill>
              <a:latin typeface="Arial" panose="020B0604020202020204" pitchFamily="34" charset="0"/>
              <a:cs typeface="Arial" panose="020B0604020202020204" pitchFamily="34" charset="0"/>
            </a:endParaRPr>
          </a:p>
          <a:p>
            <a:pPr marL="12700" marR="5080" indent="-12700">
              <a:buSzPct val="95833"/>
              <a:buFontTx/>
              <a:buAutoNum type="arabicPeriod"/>
              <a:tabLst>
                <a:tab pos="241300" algn="l"/>
              </a:tabLst>
            </a:pPr>
            <a:r>
              <a:rPr sz="2400" i="1" u="sng" kern="0" dirty="0">
                <a:solidFill>
                  <a:schemeClr val="tx1">
                    <a:lumMod val="95000"/>
                    <a:lumOff val="5000"/>
                  </a:schemeClr>
                </a:solidFill>
                <a:uFill>
                  <a:solidFill>
                    <a:srgbClr val="FFFFFF"/>
                  </a:solidFill>
                </a:uFill>
                <a:latin typeface="Arial" panose="020B0604020202020204" pitchFamily="34" charset="0"/>
                <a:cs typeface="Arial" panose="020B0604020202020204" pitchFamily="34" charset="0"/>
              </a:rPr>
              <a:t>Board</a:t>
            </a:r>
            <a:r>
              <a:rPr sz="2400" i="1" u="sng" kern="0" spc="-40" dirty="0">
                <a:solidFill>
                  <a:schemeClr val="tx1">
                    <a:lumMod val="95000"/>
                    <a:lumOff val="5000"/>
                  </a:schemeClr>
                </a:solidFill>
                <a:uFill>
                  <a:solidFill>
                    <a:srgbClr val="FFFFFF"/>
                  </a:solidFill>
                </a:uFill>
                <a:latin typeface="Arial" panose="020B0604020202020204" pitchFamily="34" charset="0"/>
                <a:cs typeface="Arial" panose="020B0604020202020204" pitchFamily="34" charset="0"/>
              </a:rPr>
              <a:t> </a:t>
            </a:r>
            <a:r>
              <a:rPr sz="2400" i="1" u="sng" kern="0" dirty="0">
                <a:solidFill>
                  <a:schemeClr val="tx1">
                    <a:lumMod val="95000"/>
                    <a:lumOff val="5000"/>
                  </a:schemeClr>
                </a:solidFill>
                <a:uFill>
                  <a:solidFill>
                    <a:srgbClr val="FFFFFF"/>
                  </a:solidFill>
                </a:uFill>
                <a:latin typeface="Arial" panose="020B0604020202020204" pitchFamily="34" charset="0"/>
                <a:cs typeface="Arial" panose="020B0604020202020204" pitchFamily="34" charset="0"/>
              </a:rPr>
              <a:t>of</a:t>
            </a:r>
            <a:r>
              <a:rPr sz="2400" i="1" u="sng" kern="0" spc="-40" dirty="0">
                <a:solidFill>
                  <a:schemeClr val="tx1">
                    <a:lumMod val="95000"/>
                    <a:lumOff val="5000"/>
                  </a:schemeClr>
                </a:solidFill>
                <a:uFill>
                  <a:solidFill>
                    <a:srgbClr val="FFFFFF"/>
                  </a:solidFill>
                </a:uFill>
                <a:latin typeface="Arial" panose="020B0604020202020204" pitchFamily="34" charset="0"/>
                <a:cs typeface="Arial" panose="020B0604020202020204" pitchFamily="34" charset="0"/>
              </a:rPr>
              <a:t> </a:t>
            </a:r>
            <a:r>
              <a:rPr sz="2400" i="1" u="sng" kern="0" spc="-20" dirty="0">
                <a:solidFill>
                  <a:schemeClr val="tx1">
                    <a:lumMod val="95000"/>
                    <a:lumOff val="5000"/>
                  </a:schemeClr>
                </a:solidFill>
                <a:uFill>
                  <a:solidFill>
                    <a:srgbClr val="FFFFFF"/>
                  </a:solidFill>
                </a:uFill>
                <a:latin typeface="Arial" panose="020B0604020202020204" pitchFamily="34" charset="0"/>
                <a:cs typeface="Arial" panose="020B0604020202020204" pitchFamily="34" charset="0"/>
              </a:rPr>
              <a:t>Directors-</a:t>
            </a:r>
            <a:r>
              <a:rPr sz="2400" i="1" kern="0" spc="-10" dirty="0">
                <a:solidFill>
                  <a:schemeClr val="tx1">
                    <a:lumMod val="95000"/>
                    <a:lumOff val="5000"/>
                  </a:schemeClr>
                </a:solidFill>
                <a:latin typeface="Arial" panose="020B0604020202020204" pitchFamily="34" charset="0"/>
                <a:cs typeface="Arial" panose="020B0604020202020204" pitchFamily="34" charset="0"/>
              </a:rPr>
              <a:t>----</a:t>
            </a:r>
            <a:r>
              <a:rPr sz="2400" i="1" kern="0" dirty="0">
                <a:solidFill>
                  <a:schemeClr val="tx1">
                    <a:lumMod val="95000"/>
                    <a:lumOff val="5000"/>
                  </a:schemeClr>
                </a:solidFill>
                <a:latin typeface="Arial" panose="020B0604020202020204" pitchFamily="34" charset="0"/>
                <a:cs typeface="Arial" panose="020B0604020202020204" pitchFamily="34" charset="0"/>
              </a:rPr>
              <a:t>The</a:t>
            </a:r>
            <a:r>
              <a:rPr sz="2400" i="1" kern="0" spc="-80" dirty="0">
                <a:solidFill>
                  <a:schemeClr val="tx1">
                    <a:lumMod val="95000"/>
                    <a:lumOff val="5000"/>
                  </a:schemeClr>
                </a:solidFill>
                <a:latin typeface="Arial" panose="020B0604020202020204" pitchFamily="34" charset="0"/>
                <a:cs typeface="Arial" panose="020B0604020202020204" pitchFamily="34" charset="0"/>
              </a:rPr>
              <a:t> </a:t>
            </a:r>
            <a:r>
              <a:rPr sz="2400" i="1" kern="0" dirty="0">
                <a:solidFill>
                  <a:schemeClr val="tx1">
                    <a:lumMod val="95000"/>
                    <a:lumOff val="5000"/>
                  </a:schemeClr>
                </a:solidFill>
                <a:latin typeface="Arial" panose="020B0604020202020204" pitchFamily="34" charset="0"/>
                <a:cs typeface="Arial" panose="020B0604020202020204" pitchFamily="34" charset="0"/>
              </a:rPr>
              <a:t>board</a:t>
            </a:r>
            <a:r>
              <a:rPr sz="2400" i="1" kern="0" spc="-25" dirty="0">
                <a:solidFill>
                  <a:schemeClr val="tx1">
                    <a:lumMod val="95000"/>
                    <a:lumOff val="5000"/>
                  </a:schemeClr>
                </a:solidFill>
                <a:latin typeface="Arial" panose="020B0604020202020204" pitchFamily="34" charset="0"/>
                <a:cs typeface="Arial" panose="020B0604020202020204" pitchFamily="34" charset="0"/>
              </a:rPr>
              <a:t> </a:t>
            </a:r>
            <a:r>
              <a:rPr sz="2400" i="1" kern="0" dirty="0">
                <a:solidFill>
                  <a:schemeClr val="tx1">
                    <a:lumMod val="95000"/>
                    <a:lumOff val="5000"/>
                  </a:schemeClr>
                </a:solidFill>
                <a:latin typeface="Arial" panose="020B0604020202020204" pitchFamily="34" charset="0"/>
                <a:cs typeface="Arial" panose="020B0604020202020204" pitchFamily="34" charset="0"/>
              </a:rPr>
              <a:t>is</a:t>
            </a:r>
            <a:r>
              <a:rPr sz="2400" i="1" kern="0" spc="-30" dirty="0">
                <a:solidFill>
                  <a:schemeClr val="tx1">
                    <a:lumMod val="95000"/>
                    <a:lumOff val="5000"/>
                  </a:schemeClr>
                </a:solidFill>
                <a:latin typeface="Arial" panose="020B0604020202020204" pitchFamily="34" charset="0"/>
                <a:cs typeface="Arial" panose="020B0604020202020204" pitchFamily="34" charset="0"/>
              </a:rPr>
              <a:t> </a:t>
            </a:r>
            <a:r>
              <a:rPr sz="2400" i="1" kern="0" spc="-10" dirty="0">
                <a:solidFill>
                  <a:schemeClr val="tx1">
                    <a:lumMod val="95000"/>
                    <a:lumOff val="5000"/>
                  </a:schemeClr>
                </a:solidFill>
                <a:latin typeface="Arial" panose="020B0604020202020204" pitchFamily="34" charset="0"/>
                <a:cs typeface="Arial" panose="020B0604020202020204" pitchFamily="34" charset="0"/>
              </a:rPr>
              <a:t>required</a:t>
            </a:r>
            <a:r>
              <a:rPr sz="2400" i="1" kern="0" spc="-55" dirty="0">
                <a:solidFill>
                  <a:schemeClr val="tx1">
                    <a:lumMod val="95000"/>
                    <a:lumOff val="5000"/>
                  </a:schemeClr>
                </a:solidFill>
                <a:latin typeface="Arial" panose="020B0604020202020204" pitchFamily="34" charset="0"/>
                <a:cs typeface="Arial" panose="020B0604020202020204" pitchFamily="34" charset="0"/>
              </a:rPr>
              <a:t> </a:t>
            </a:r>
            <a:r>
              <a:rPr sz="2400" i="1" kern="0" dirty="0">
                <a:solidFill>
                  <a:schemeClr val="tx1">
                    <a:lumMod val="95000"/>
                    <a:lumOff val="5000"/>
                  </a:schemeClr>
                </a:solidFill>
                <a:latin typeface="Arial" panose="020B0604020202020204" pitchFamily="34" charset="0"/>
                <a:cs typeface="Arial" panose="020B0604020202020204" pitchFamily="34" charset="0"/>
              </a:rPr>
              <a:t>to</a:t>
            </a:r>
            <a:r>
              <a:rPr sz="2400" i="1" kern="0" spc="-40" dirty="0">
                <a:solidFill>
                  <a:schemeClr val="tx1">
                    <a:lumMod val="95000"/>
                    <a:lumOff val="5000"/>
                  </a:schemeClr>
                </a:solidFill>
                <a:latin typeface="Arial" panose="020B0604020202020204" pitchFamily="34" charset="0"/>
                <a:cs typeface="Arial" panose="020B0604020202020204" pitchFamily="34" charset="0"/>
              </a:rPr>
              <a:t> </a:t>
            </a:r>
            <a:r>
              <a:rPr sz="2400" i="1" kern="0" dirty="0">
                <a:solidFill>
                  <a:schemeClr val="tx1">
                    <a:lumMod val="95000"/>
                    <a:lumOff val="5000"/>
                  </a:schemeClr>
                </a:solidFill>
                <a:latin typeface="Arial" panose="020B0604020202020204" pitchFamily="34" charset="0"/>
                <a:cs typeface="Arial" panose="020B0604020202020204" pitchFamily="34" charset="0"/>
              </a:rPr>
              <a:t>frame</a:t>
            </a:r>
            <a:r>
              <a:rPr sz="2400" i="1" kern="0" spc="-30" dirty="0">
                <a:solidFill>
                  <a:schemeClr val="tx1">
                    <a:lumMod val="95000"/>
                    <a:lumOff val="5000"/>
                  </a:schemeClr>
                </a:solidFill>
                <a:latin typeface="Arial" panose="020B0604020202020204" pitchFamily="34" charset="0"/>
                <a:cs typeface="Arial" panose="020B0604020202020204" pitchFamily="34" charset="0"/>
              </a:rPr>
              <a:t> </a:t>
            </a:r>
            <a:r>
              <a:rPr sz="2400" i="1" kern="0" dirty="0">
                <a:solidFill>
                  <a:schemeClr val="tx1">
                    <a:lumMod val="95000"/>
                    <a:lumOff val="5000"/>
                  </a:schemeClr>
                </a:solidFill>
                <a:latin typeface="Arial" panose="020B0604020202020204" pitchFamily="34" charset="0"/>
                <a:cs typeface="Arial" panose="020B0604020202020204" pitchFamily="34" charset="0"/>
              </a:rPr>
              <a:t>a</a:t>
            </a:r>
            <a:r>
              <a:rPr sz="2400" i="1" kern="0" spc="-30" dirty="0">
                <a:solidFill>
                  <a:schemeClr val="tx1">
                    <a:lumMod val="95000"/>
                    <a:lumOff val="5000"/>
                  </a:schemeClr>
                </a:solidFill>
                <a:latin typeface="Arial" panose="020B0604020202020204" pitchFamily="34" charset="0"/>
                <a:cs typeface="Arial" panose="020B0604020202020204" pitchFamily="34" charset="0"/>
              </a:rPr>
              <a:t> </a:t>
            </a:r>
            <a:r>
              <a:rPr sz="2400" i="1" kern="0" dirty="0">
                <a:solidFill>
                  <a:schemeClr val="tx1">
                    <a:lumMod val="95000"/>
                    <a:lumOff val="5000"/>
                  </a:schemeClr>
                </a:solidFill>
                <a:latin typeface="Arial" panose="020B0604020202020204" pitchFamily="34" charset="0"/>
                <a:cs typeface="Arial" panose="020B0604020202020204" pitchFamily="34" charset="0"/>
              </a:rPr>
              <a:t>code</a:t>
            </a:r>
            <a:r>
              <a:rPr sz="2400" i="1" kern="0" spc="-30" dirty="0">
                <a:solidFill>
                  <a:schemeClr val="tx1">
                    <a:lumMod val="95000"/>
                    <a:lumOff val="5000"/>
                  </a:schemeClr>
                </a:solidFill>
                <a:latin typeface="Arial" panose="020B0604020202020204" pitchFamily="34" charset="0"/>
                <a:cs typeface="Arial" panose="020B0604020202020204" pitchFamily="34" charset="0"/>
              </a:rPr>
              <a:t> </a:t>
            </a:r>
            <a:r>
              <a:rPr sz="2400" i="1" kern="0" dirty="0">
                <a:solidFill>
                  <a:schemeClr val="tx1">
                    <a:lumMod val="95000"/>
                    <a:lumOff val="5000"/>
                  </a:schemeClr>
                </a:solidFill>
                <a:latin typeface="Arial" panose="020B0604020202020204" pitchFamily="34" charset="0"/>
                <a:cs typeface="Arial" panose="020B0604020202020204" pitchFamily="34" charset="0"/>
              </a:rPr>
              <a:t>of</a:t>
            </a:r>
            <a:r>
              <a:rPr sz="2400" i="1" kern="0" spc="-30" dirty="0">
                <a:solidFill>
                  <a:schemeClr val="tx1">
                    <a:lumMod val="95000"/>
                    <a:lumOff val="5000"/>
                  </a:schemeClr>
                </a:solidFill>
                <a:latin typeface="Arial" panose="020B0604020202020204" pitchFamily="34" charset="0"/>
                <a:cs typeface="Arial" panose="020B0604020202020204" pitchFamily="34" charset="0"/>
              </a:rPr>
              <a:t> </a:t>
            </a:r>
            <a:r>
              <a:rPr sz="2400" i="1" kern="0" spc="-10" dirty="0">
                <a:solidFill>
                  <a:schemeClr val="tx1">
                    <a:lumMod val="95000"/>
                    <a:lumOff val="5000"/>
                  </a:schemeClr>
                </a:solidFill>
                <a:latin typeface="Arial" panose="020B0604020202020204" pitchFamily="34" charset="0"/>
                <a:cs typeface="Arial" panose="020B0604020202020204" pitchFamily="34" charset="0"/>
              </a:rPr>
              <a:t>conduct </a:t>
            </a:r>
            <a:r>
              <a:rPr sz="2400" i="1" kern="0" dirty="0">
                <a:solidFill>
                  <a:schemeClr val="tx1">
                    <a:lumMod val="95000"/>
                    <a:lumOff val="5000"/>
                  </a:schemeClr>
                </a:solidFill>
                <a:latin typeface="Arial" panose="020B0604020202020204" pitchFamily="34" charset="0"/>
                <a:cs typeface="Arial" panose="020B0604020202020204" pitchFamily="34" charset="0"/>
              </a:rPr>
              <a:t>for</a:t>
            </a:r>
            <a:r>
              <a:rPr sz="2400" i="1" kern="0" spc="-30" dirty="0">
                <a:solidFill>
                  <a:schemeClr val="tx1">
                    <a:lumMod val="95000"/>
                    <a:lumOff val="5000"/>
                  </a:schemeClr>
                </a:solidFill>
                <a:latin typeface="Arial" panose="020B0604020202020204" pitchFamily="34" charset="0"/>
                <a:cs typeface="Arial" panose="020B0604020202020204" pitchFamily="34" charset="0"/>
              </a:rPr>
              <a:t> </a:t>
            </a:r>
            <a:r>
              <a:rPr sz="2400" i="1" kern="0" dirty="0">
                <a:solidFill>
                  <a:schemeClr val="tx1">
                    <a:lumMod val="95000"/>
                    <a:lumOff val="5000"/>
                  </a:schemeClr>
                </a:solidFill>
                <a:latin typeface="Arial" panose="020B0604020202020204" pitchFamily="34" charset="0"/>
                <a:cs typeface="Arial" panose="020B0604020202020204" pitchFamily="34" charset="0"/>
              </a:rPr>
              <a:t>all</a:t>
            </a:r>
            <a:r>
              <a:rPr sz="2400" i="1" kern="0" spc="-50" dirty="0">
                <a:solidFill>
                  <a:schemeClr val="tx1">
                    <a:lumMod val="95000"/>
                    <a:lumOff val="5000"/>
                  </a:schemeClr>
                </a:solidFill>
                <a:latin typeface="Arial" panose="020B0604020202020204" pitchFamily="34" charset="0"/>
                <a:cs typeface="Arial" panose="020B0604020202020204" pitchFamily="34" charset="0"/>
              </a:rPr>
              <a:t> </a:t>
            </a:r>
            <a:r>
              <a:rPr sz="2400" i="1" kern="0" dirty="0">
                <a:solidFill>
                  <a:schemeClr val="tx1">
                    <a:lumMod val="95000"/>
                    <a:lumOff val="5000"/>
                  </a:schemeClr>
                </a:solidFill>
                <a:latin typeface="Arial" panose="020B0604020202020204" pitchFamily="34" charset="0"/>
                <a:cs typeface="Arial" panose="020B0604020202020204" pitchFamily="34" charset="0"/>
              </a:rPr>
              <a:t>board</a:t>
            </a:r>
            <a:r>
              <a:rPr sz="2400" i="1" kern="0" spc="-30" dirty="0">
                <a:solidFill>
                  <a:schemeClr val="tx1">
                    <a:lumMod val="95000"/>
                    <a:lumOff val="5000"/>
                  </a:schemeClr>
                </a:solidFill>
                <a:latin typeface="Arial" panose="020B0604020202020204" pitchFamily="34" charset="0"/>
                <a:cs typeface="Arial" panose="020B0604020202020204" pitchFamily="34" charset="0"/>
              </a:rPr>
              <a:t> </a:t>
            </a:r>
            <a:r>
              <a:rPr sz="2400" i="1" kern="0" dirty="0">
                <a:solidFill>
                  <a:schemeClr val="tx1">
                    <a:lumMod val="95000"/>
                    <a:lumOff val="5000"/>
                  </a:schemeClr>
                </a:solidFill>
                <a:latin typeface="Arial" panose="020B0604020202020204" pitchFamily="34" charset="0"/>
                <a:cs typeface="Arial" panose="020B0604020202020204" pitchFamily="34" charset="0"/>
              </a:rPr>
              <a:t>members</a:t>
            </a:r>
            <a:r>
              <a:rPr sz="2400" i="1" kern="0" spc="-25" dirty="0">
                <a:solidFill>
                  <a:schemeClr val="tx1">
                    <a:lumMod val="95000"/>
                    <a:lumOff val="5000"/>
                  </a:schemeClr>
                </a:solidFill>
                <a:latin typeface="Arial" panose="020B0604020202020204" pitchFamily="34" charset="0"/>
                <a:cs typeface="Arial" panose="020B0604020202020204" pitchFamily="34" charset="0"/>
              </a:rPr>
              <a:t> </a:t>
            </a:r>
            <a:r>
              <a:rPr sz="2400" i="1" kern="0" dirty="0">
                <a:solidFill>
                  <a:schemeClr val="tx1">
                    <a:lumMod val="95000"/>
                    <a:lumOff val="5000"/>
                  </a:schemeClr>
                </a:solidFill>
                <a:latin typeface="Arial" panose="020B0604020202020204" pitchFamily="34" charset="0"/>
                <a:cs typeface="Arial" panose="020B0604020202020204" pitchFamily="34" charset="0"/>
              </a:rPr>
              <a:t>and</a:t>
            </a:r>
            <a:r>
              <a:rPr sz="2400" i="1" kern="0" spc="-25" dirty="0">
                <a:solidFill>
                  <a:schemeClr val="tx1">
                    <a:lumMod val="95000"/>
                    <a:lumOff val="5000"/>
                  </a:schemeClr>
                </a:solidFill>
                <a:latin typeface="Arial" panose="020B0604020202020204" pitchFamily="34" charset="0"/>
                <a:cs typeface="Arial" panose="020B0604020202020204" pitchFamily="34" charset="0"/>
              </a:rPr>
              <a:t> </a:t>
            </a:r>
            <a:r>
              <a:rPr sz="2400" i="1" kern="0" dirty="0">
                <a:solidFill>
                  <a:schemeClr val="tx1">
                    <a:lumMod val="95000"/>
                    <a:lumOff val="5000"/>
                  </a:schemeClr>
                </a:solidFill>
                <a:latin typeface="Arial" panose="020B0604020202020204" pitchFamily="34" charset="0"/>
                <a:cs typeface="Arial" panose="020B0604020202020204" pitchFamily="34" charset="0"/>
              </a:rPr>
              <a:t>senior</a:t>
            </a:r>
            <a:r>
              <a:rPr sz="2400" i="1" kern="0" spc="-40" dirty="0">
                <a:solidFill>
                  <a:schemeClr val="tx1">
                    <a:lumMod val="95000"/>
                    <a:lumOff val="5000"/>
                  </a:schemeClr>
                </a:solidFill>
                <a:latin typeface="Arial" panose="020B0604020202020204" pitchFamily="34" charset="0"/>
                <a:cs typeface="Arial" panose="020B0604020202020204" pitchFamily="34" charset="0"/>
              </a:rPr>
              <a:t> </a:t>
            </a:r>
            <a:r>
              <a:rPr sz="2400" i="1" kern="0" dirty="0">
                <a:solidFill>
                  <a:schemeClr val="tx1">
                    <a:lumMod val="95000"/>
                    <a:lumOff val="5000"/>
                  </a:schemeClr>
                </a:solidFill>
                <a:latin typeface="Arial" panose="020B0604020202020204" pitchFamily="34" charset="0"/>
                <a:cs typeface="Arial" panose="020B0604020202020204" pitchFamily="34" charset="0"/>
              </a:rPr>
              <a:t>management</a:t>
            </a:r>
            <a:r>
              <a:rPr sz="2400" i="1" kern="0" spc="-30" dirty="0">
                <a:solidFill>
                  <a:schemeClr val="tx1">
                    <a:lumMod val="95000"/>
                    <a:lumOff val="5000"/>
                  </a:schemeClr>
                </a:solidFill>
                <a:latin typeface="Arial" panose="020B0604020202020204" pitchFamily="34" charset="0"/>
                <a:cs typeface="Arial" panose="020B0604020202020204" pitchFamily="34" charset="0"/>
              </a:rPr>
              <a:t> </a:t>
            </a:r>
            <a:r>
              <a:rPr sz="2400" i="1" kern="0" dirty="0">
                <a:solidFill>
                  <a:schemeClr val="tx1">
                    <a:lumMod val="95000"/>
                    <a:lumOff val="5000"/>
                  </a:schemeClr>
                </a:solidFill>
                <a:latin typeface="Arial" panose="020B0604020202020204" pitchFamily="34" charset="0"/>
                <a:cs typeface="Arial" panose="020B0604020202020204" pitchFamily="34" charset="0"/>
              </a:rPr>
              <a:t>and</a:t>
            </a:r>
            <a:r>
              <a:rPr sz="2400" i="1" kern="0" spc="-30" dirty="0">
                <a:solidFill>
                  <a:schemeClr val="tx1">
                    <a:lumMod val="95000"/>
                    <a:lumOff val="5000"/>
                  </a:schemeClr>
                </a:solidFill>
                <a:latin typeface="Arial" panose="020B0604020202020204" pitchFamily="34" charset="0"/>
                <a:cs typeface="Arial" panose="020B0604020202020204" pitchFamily="34" charset="0"/>
              </a:rPr>
              <a:t> </a:t>
            </a:r>
            <a:r>
              <a:rPr sz="2400" i="1" kern="0" dirty="0">
                <a:solidFill>
                  <a:schemeClr val="tx1">
                    <a:lumMod val="95000"/>
                    <a:lumOff val="5000"/>
                  </a:schemeClr>
                </a:solidFill>
                <a:latin typeface="Arial" panose="020B0604020202020204" pitchFamily="34" charset="0"/>
                <a:cs typeface="Arial" panose="020B0604020202020204" pitchFamily="34" charset="0"/>
              </a:rPr>
              <a:t>each</a:t>
            </a:r>
            <a:r>
              <a:rPr sz="2400" i="1" kern="0" spc="-35" dirty="0">
                <a:solidFill>
                  <a:schemeClr val="tx1">
                    <a:lumMod val="95000"/>
                    <a:lumOff val="5000"/>
                  </a:schemeClr>
                </a:solidFill>
                <a:latin typeface="Arial" panose="020B0604020202020204" pitchFamily="34" charset="0"/>
                <a:cs typeface="Arial" panose="020B0604020202020204" pitchFamily="34" charset="0"/>
              </a:rPr>
              <a:t> </a:t>
            </a:r>
            <a:r>
              <a:rPr sz="2400" i="1" kern="0" dirty="0">
                <a:solidFill>
                  <a:schemeClr val="tx1">
                    <a:lumMod val="95000"/>
                    <a:lumOff val="5000"/>
                  </a:schemeClr>
                </a:solidFill>
                <a:latin typeface="Arial" panose="020B0604020202020204" pitchFamily="34" charset="0"/>
                <a:cs typeface="Arial" panose="020B0604020202020204" pitchFamily="34" charset="0"/>
              </a:rPr>
              <a:t>of</a:t>
            </a:r>
            <a:r>
              <a:rPr sz="2400" i="1" kern="0" spc="-40" dirty="0">
                <a:solidFill>
                  <a:schemeClr val="tx1">
                    <a:lumMod val="95000"/>
                    <a:lumOff val="5000"/>
                  </a:schemeClr>
                </a:solidFill>
                <a:latin typeface="Arial" panose="020B0604020202020204" pitchFamily="34" charset="0"/>
                <a:cs typeface="Arial" panose="020B0604020202020204" pitchFamily="34" charset="0"/>
              </a:rPr>
              <a:t> </a:t>
            </a:r>
            <a:r>
              <a:rPr sz="2400" i="1" kern="0" dirty="0">
                <a:solidFill>
                  <a:schemeClr val="tx1">
                    <a:lumMod val="95000"/>
                    <a:lumOff val="5000"/>
                  </a:schemeClr>
                </a:solidFill>
                <a:latin typeface="Arial" panose="020B0604020202020204" pitchFamily="34" charset="0"/>
                <a:cs typeface="Arial" panose="020B0604020202020204" pitchFamily="34" charset="0"/>
              </a:rPr>
              <a:t>them</a:t>
            </a:r>
            <a:r>
              <a:rPr sz="2400" i="1" kern="0" spc="-40" dirty="0">
                <a:solidFill>
                  <a:schemeClr val="tx1">
                    <a:lumMod val="95000"/>
                    <a:lumOff val="5000"/>
                  </a:schemeClr>
                </a:solidFill>
                <a:latin typeface="Arial" panose="020B0604020202020204" pitchFamily="34" charset="0"/>
                <a:cs typeface="Arial" panose="020B0604020202020204" pitchFamily="34" charset="0"/>
              </a:rPr>
              <a:t> </a:t>
            </a:r>
            <a:r>
              <a:rPr sz="2400" i="1" kern="0" dirty="0">
                <a:solidFill>
                  <a:schemeClr val="tx1">
                    <a:lumMod val="95000"/>
                    <a:lumOff val="5000"/>
                  </a:schemeClr>
                </a:solidFill>
                <a:latin typeface="Arial" panose="020B0604020202020204" pitchFamily="34" charset="0"/>
                <a:cs typeface="Arial" panose="020B0604020202020204" pitchFamily="34" charset="0"/>
              </a:rPr>
              <a:t>have</a:t>
            </a:r>
            <a:r>
              <a:rPr sz="2400" i="1" kern="0" spc="-50" dirty="0">
                <a:solidFill>
                  <a:schemeClr val="tx1">
                    <a:lumMod val="95000"/>
                    <a:lumOff val="5000"/>
                  </a:schemeClr>
                </a:solidFill>
                <a:latin typeface="Arial" panose="020B0604020202020204" pitchFamily="34" charset="0"/>
                <a:cs typeface="Arial" panose="020B0604020202020204" pitchFamily="34" charset="0"/>
              </a:rPr>
              <a:t> </a:t>
            </a:r>
            <a:r>
              <a:rPr sz="2400" i="1" kern="0" spc="-25" dirty="0">
                <a:solidFill>
                  <a:schemeClr val="tx1">
                    <a:lumMod val="95000"/>
                    <a:lumOff val="5000"/>
                  </a:schemeClr>
                </a:solidFill>
                <a:latin typeface="Arial" panose="020B0604020202020204" pitchFamily="34" charset="0"/>
                <a:cs typeface="Arial" panose="020B0604020202020204" pitchFamily="34" charset="0"/>
              </a:rPr>
              <a:t>to </a:t>
            </a:r>
            <a:r>
              <a:rPr sz="2400" i="1" kern="0" dirty="0">
                <a:solidFill>
                  <a:schemeClr val="tx1">
                    <a:lumMod val="95000"/>
                    <a:lumOff val="5000"/>
                  </a:schemeClr>
                </a:solidFill>
                <a:latin typeface="Arial" panose="020B0604020202020204" pitchFamily="34" charset="0"/>
                <a:cs typeface="Arial" panose="020B0604020202020204" pitchFamily="34" charset="0"/>
              </a:rPr>
              <a:t>annually</a:t>
            </a:r>
            <a:r>
              <a:rPr sz="2400" i="1" kern="0" spc="-30" dirty="0">
                <a:solidFill>
                  <a:schemeClr val="tx1">
                    <a:lumMod val="95000"/>
                    <a:lumOff val="5000"/>
                  </a:schemeClr>
                </a:solidFill>
                <a:latin typeface="Arial" panose="020B0604020202020204" pitchFamily="34" charset="0"/>
                <a:cs typeface="Arial" panose="020B0604020202020204" pitchFamily="34" charset="0"/>
              </a:rPr>
              <a:t> </a:t>
            </a:r>
            <a:r>
              <a:rPr sz="2400" i="1" kern="0" dirty="0">
                <a:solidFill>
                  <a:schemeClr val="tx1">
                    <a:lumMod val="95000"/>
                    <a:lumOff val="5000"/>
                  </a:schemeClr>
                </a:solidFill>
                <a:latin typeface="Arial" panose="020B0604020202020204" pitchFamily="34" charset="0"/>
                <a:cs typeface="Arial" panose="020B0604020202020204" pitchFamily="34" charset="0"/>
              </a:rPr>
              <a:t>affirm</a:t>
            </a:r>
            <a:r>
              <a:rPr sz="2400" i="1" kern="0" spc="-15" dirty="0">
                <a:solidFill>
                  <a:schemeClr val="tx1">
                    <a:lumMod val="95000"/>
                    <a:lumOff val="5000"/>
                  </a:schemeClr>
                </a:solidFill>
                <a:latin typeface="Arial" panose="020B0604020202020204" pitchFamily="34" charset="0"/>
                <a:cs typeface="Arial" panose="020B0604020202020204" pitchFamily="34" charset="0"/>
              </a:rPr>
              <a:t> </a:t>
            </a:r>
            <a:r>
              <a:rPr sz="2400" i="1" kern="0" dirty="0">
                <a:solidFill>
                  <a:schemeClr val="tx1">
                    <a:lumMod val="95000"/>
                    <a:lumOff val="5000"/>
                  </a:schemeClr>
                </a:solidFill>
                <a:latin typeface="Arial" panose="020B0604020202020204" pitchFamily="34" charset="0"/>
                <a:cs typeface="Arial" panose="020B0604020202020204" pitchFamily="34" charset="0"/>
              </a:rPr>
              <a:t>compliance</a:t>
            </a:r>
            <a:r>
              <a:rPr sz="2400" i="1" kern="0" spc="-25" dirty="0">
                <a:solidFill>
                  <a:schemeClr val="tx1">
                    <a:lumMod val="95000"/>
                    <a:lumOff val="5000"/>
                  </a:schemeClr>
                </a:solidFill>
                <a:latin typeface="Arial" panose="020B0604020202020204" pitchFamily="34" charset="0"/>
                <a:cs typeface="Arial" panose="020B0604020202020204" pitchFamily="34" charset="0"/>
              </a:rPr>
              <a:t> </a:t>
            </a:r>
            <a:r>
              <a:rPr sz="2400" i="1" kern="0" dirty="0">
                <a:solidFill>
                  <a:schemeClr val="tx1">
                    <a:lumMod val="95000"/>
                    <a:lumOff val="5000"/>
                  </a:schemeClr>
                </a:solidFill>
                <a:latin typeface="Arial" panose="020B0604020202020204" pitchFamily="34" charset="0"/>
                <a:cs typeface="Arial" panose="020B0604020202020204" pitchFamily="34" charset="0"/>
              </a:rPr>
              <a:t>with</a:t>
            </a:r>
            <a:r>
              <a:rPr sz="2400" i="1" kern="0" spc="-25" dirty="0">
                <a:solidFill>
                  <a:schemeClr val="tx1">
                    <a:lumMod val="95000"/>
                    <a:lumOff val="5000"/>
                  </a:schemeClr>
                </a:solidFill>
                <a:latin typeface="Arial" panose="020B0604020202020204" pitchFamily="34" charset="0"/>
                <a:cs typeface="Arial" panose="020B0604020202020204" pitchFamily="34" charset="0"/>
              </a:rPr>
              <a:t> </a:t>
            </a:r>
            <a:r>
              <a:rPr sz="2400" i="1" kern="0" dirty="0">
                <a:solidFill>
                  <a:schemeClr val="tx1">
                    <a:lumMod val="95000"/>
                    <a:lumOff val="5000"/>
                  </a:schemeClr>
                </a:solidFill>
                <a:latin typeface="Arial" panose="020B0604020202020204" pitchFamily="34" charset="0"/>
                <a:cs typeface="Arial" panose="020B0604020202020204" pitchFamily="34" charset="0"/>
              </a:rPr>
              <a:t>the</a:t>
            </a:r>
            <a:r>
              <a:rPr sz="2400" i="1" kern="0" spc="-15" dirty="0">
                <a:solidFill>
                  <a:schemeClr val="tx1">
                    <a:lumMod val="95000"/>
                    <a:lumOff val="5000"/>
                  </a:schemeClr>
                </a:solidFill>
                <a:latin typeface="Arial" panose="020B0604020202020204" pitchFamily="34" charset="0"/>
                <a:cs typeface="Arial" panose="020B0604020202020204" pitchFamily="34" charset="0"/>
              </a:rPr>
              <a:t> </a:t>
            </a:r>
            <a:r>
              <a:rPr sz="2400" i="1" kern="0" spc="-10" dirty="0">
                <a:solidFill>
                  <a:schemeClr val="tx1">
                    <a:lumMod val="95000"/>
                    <a:lumOff val="5000"/>
                  </a:schemeClr>
                </a:solidFill>
                <a:latin typeface="Arial" panose="020B0604020202020204" pitchFamily="34" charset="0"/>
                <a:cs typeface="Arial" panose="020B0604020202020204" pitchFamily="34" charset="0"/>
              </a:rPr>
              <a:t>code.</a:t>
            </a:r>
            <a:endParaRPr sz="2400" kern="0" dirty="0">
              <a:solidFill>
                <a:schemeClr val="tx1">
                  <a:lumMod val="95000"/>
                  <a:lumOff val="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8671851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E677B6-81EA-57A0-3FB4-5BCA91E1600D}"/>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D27AF3B5-283C-7D6F-F451-1FDACD0E505A}"/>
              </a:ext>
            </a:extLst>
          </p:cNvPr>
          <p:cNvSpPr txBox="1">
            <a:spLocks noGrp="1"/>
          </p:cNvSpPr>
          <p:nvPr>
            <p:ph type="title"/>
          </p:nvPr>
        </p:nvSpPr>
        <p:spPr>
          <a:xfrm>
            <a:off x="1201421" y="1130911"/>
            <a:ext cx="4294504" cy="663130"/>
          </a:xfrm>
          <a:prstGeom prst="rect">
            <a:avLst/>
          </a:prstGeom>
        </p:spPr>
        <p:txBody>
          <a:bodyPr vert="horz" wrap="square" lIns="0" tIns="12065" rIns="0" bIns="0" rtlCol="0">
            <a:spAutoFit/>
          </a:bodyPr>
          <a:lstStyle/>
          <a:p>
            <a:pPr marL="12700">
              <a:spcBef>
                <a:spcPts val="95"/>
              </a:spcBef>
            </a:pPr>
            <a:r>
              <a:rPr b="1" u="sng" spc="-130" dirty="0">
                <a:solidFill>
                  <a:schemeClr val="tx1">
                    <a:lumMod val="95000"/>
                    <a:lumOff val="5000"/>
                  </a:schemeClr>
                </a:solidFill>
                <a:latin typeface="Times New Roman" panose="02020603050405020304" pitchFamily="18" charset="0"/>
                <a:cs typeface="Times New Roman" panose="02020603050405020304" pitchFamily="18" charset="0"/>
              </a:rPr>
              <a:t>Clause</a:t>
            </a:r>
            <a:r>
              <a:rPr b="1" u="sng" spc="-105" dirty="0">
                <a:solidFill>
                  <a:schemeClr val="tx1">
                    <a:lumMod val="95000"/>
                    <a:lumOff val="5000"/>
                  </a:schemeClr>
                </a:solidFill>
                <a:latin typeface="Times New Roman" panose="02020603050405020304" pitchFamily="18" charset="0"/>
                <a:cs typeface="Times New Roman" panose="02020603050405020304" pitchFamily="18" charset="0"/>
              </a:rPr>
              <a:t> </a:t>
            </a:r>
            <a:r>
              <a:rPr b="1" u="sng" spc="-50" dirty="0">
                <a:solidFill>
                  <a:schemeClr val="tx1">
                    <a:lumMod val="95000"/>
                    <a:lumOff val="5000"/>
                  </a:schemeClr>
                </a:solidFill>
                <a:latin typeface="Times New Roman" panose="02020603050405020304" pitchFamily="18" charset="0"/>
                <a:cs typeface="Times New Roman" panose="02020603050405020304" pitchFamily="18" charset="0"/>
              </a:rPr>
              <a:t>49..</a:t>
            </a:r>
          </a:p>
        </p:txBody>
      </p:sp>
      <p:sp>
        <p:nvSpPr>
          <p:cNvPr id="4" name="object 4">
            <a:extLst>
              <a:ext uri="{FF2B5EF4-FFF2-40B4-BE49-F238E27FC236}">
                <a16:creationId xmlns:a16="http://schemas.microsoft.com/office/drawing/2014/main" id="{A4E224D2-A9D8-70B3-4FE6-535DF1989007}"/>
              </a:ext>
            </a:extLst>
          </p:cNvPr>
          <p:cNvSpPr txBox="1">
            <a:spLocks noGrp="1"/>
          </p:cNvSpPr>
          <p:nvPr>
            <p:ph type="sldNum" sz="quarter" idx="12"/>
          </p:nvPr>
        </p:nvSpPr>
        <p:spPr>
          <a:prstGeom prst="rect">
            <a:avLst/>
          </a:prstGeom>
        </p:spPr>
        <p:txBody>
          <a:bodyPr vert="horz" wrap="square" lIns="0" tIns="0" rIns="0" bIns="0" rtlCol="0">
            <a:spAutoFit/>
          </a:bodyPr>
          <a:lstStyle/>
          <a:p>
            <a:pPr marL="38100">
              <a:lnSpc>
                <a:spcPts val="1230"/>
              </a:lnSpc>
            </a:pPr>
            <a:fld id="{81D60167-4931-47E6-BA6A-407CBD079E47}" type="slidenum">
              <a:rPr kern="0" spc="-25" dirty="0"/>
              <a:pPr marL="38100">
                <a:lnSpc>
                  <a:spcPts val="1230"/>
                </a:lnSpc>
              </a:pPr>
              <a:t>59</a:t>
            </a:fld>
            <a:endParaRPr kern="0" spc="-25" dirty="0"/>
          </a:p>
        </p:txBody>
      </p:sp>
      <p:sp>
        <p:nvSpPr>
          <p:cNvPr id="3" name="object 3">
            <a:extLst>
              <a:ext uri="{FF2B5EF4-FFF2-40B4-BE49-F238E27FC236}">
                <a16:creationId xmlns:a16="http://schemas.microsoft.com/office/drawing/2014/main" id="{02CE78DA-5E35-FAF4-E2E4-62977864A95A}"/>
              </a:ext>
            </a:extLst>
          </p:cNvPr>
          <p:cNvSpPr txBox="1"/>
          <p:nvPr/>
        </p:nvSpPr>
        <p:spPr>
          <a:xfrm>
            <a:off x="781051" y="1980641"/>
            <a:ext cx="11182350" cy="4347344"/>
          </a:xfrm>
          <a:prstGeom prst="rect">
            <a:avLst/>
          </a:prstGeom>
        </p:spPr>
        <p:txBody>
          <a:bodyPr vert="horz" wrap="square" lIns="0" tIns="12700" rIns="0" bIns="0" rtlCol="0">
            <a:spAutoFit/>
          </a:bodyPr>
          <a:lstStyle/>
          <a:p>
            <a:pPr marL="240665" indent="-231775">
              <a:spcBef>
                <a:spcPts val="100"/>
              </a:spcBef>
              <a:buSzPct val="95833"/>
              <a:buFontTx/>
              <a:buAutoNum type="arabicPeriod" startAt="4"/>
              <a:tabLst>
                <a:tab pos="240665" algn="l"/>
              </a:tabLst>
            </a:pPr>
            <a:r>
              <a:rPr sz="2000" i="1" u="sng" kern="0" dirty="0">
                <a:solidFill>
                  <a:schemeClr val="tx1">
                    <a:lumMod val="95000"/>
                    <a:lumOff val="5000"/>
                  </a:schemeClr>
                </a:solidFill>
                <a:uFill>
                  <a:solidFill>
                    <a:srgbClr val="FFFFFF"/>
                  </a:solidFill>
                </a:uFill>
                <a:latin typeface="Arial" panose="020B0604020202020204" pitchFamily="34" charset="0"/>
                <a:cs typeface="Arial" panose="020B0604020202020204" pitchFamily="34" charset="0"/>
              </a:rPr>
              <a:t>Audit</a:t>
            </a:r>
            <a:r>
              <a:rPr sz="2000" i="1" u="sng" kern="0" spc="-50" dirty="0">
                <a:solidFill>
                  <a:schemeClr val="tx1">
                    <a:lumMod val="95000"/>
                    <a:lumOff val="5000"/>
                  </a:schemeClr>
                </a:solidFill>
                <a:uFill>
                  <a:solidFill>
                    <a:srgbClr val="FFFFFF"/>
                  </a:solidFill>
                </a:uFill>
                <a:latin typeface="Arial" panose="020B0604020202020204" pitchFamily="34" charset="0"/>
                <a:cs typeface="Arial" panose="020B0604020202020204" pitchFamily="34" charset="0"/>
              </a:rPr>
              <a:t> </a:t>
            </a:r>
            <a:r>
              <a:rPr sz="2000" i="1" u="sng" kern="0" spc="-10" dirty="0">
                <a:solidFill>
                  <a:schemeClr val="tx1">
                    <a:lumMod val="95000"/>
                    <a:lumOff val="5000"/>
                  </a:schemeClr>
                </a:solidFill>
                <a:uFill>
                  <a:solidFill>
                    <a:srgbClr val="FFFFFF"/>
                  </a:solidFill>
                </a:uFill>
                <a:latin typeface="Arial" panose="020B0604020202020204" pitchFamily="34" charset="0"/>
                <a:cs typeface="Arial" panose="020B0604020202020204" pitchFamily="34" charset="0"/>
              </a:rPr>
              <a:t>Committee-</a:t>
            </a:r>
            <a:r>
              <a:rPr sz="2000" i="1" kern="0" dirty="0">
                <a:solidFill>
                  <a:schemeClr val="tx1">
                    <a:lumMod val="95000"/>
                    <a:lumOff val="5000"/>
                  </a:schemeClr>
                </a:solidFill>
                <a:latin typeface="Arial" panose="020B0604020202020204" pitchFamily="34" charset="0"/>
                <a:cs typeface="Arial" panose="020B0604020202020204" pitchFamily="34" charset="0"/>
              </a:rPr>
              <a:t>---Financial</a:t>
            </a:r>
            <a:r>
              <a:rPr sz="2000" i="1" kern="0" spc="-50" dirty="0">
                <a:solidFill>
                  <a:schemeClr val="tx1">
                    <a:lumMod val="95000"/>
                    <a:lumOff val="5000"/>
                  </a:schemeClr>
                </a:solidFill>
                <a:latin typeface="Arial" panose="020B0604020202020204" pitchFamily="34" charset="0"/>
                <a:cs typeface="Arial" panose="020B0604020202020204" pitchFamily="34" charset="0"/>
              </a:rPr>
              <a:t> </a:t>
            </a:r>
            <a:r>
              <a:rPr sz="2000" i="1" kern="0" dirty="0">
                <a:solidFill>
                  <a:schemeClr val="tx1">
                    <a:lumMod val="95000"/>
                    <a:lumOff val="5000"/>
                  </a:schemeClr>
                </a:solidFill>
                <a:latin typeface="Arial" panose="020B0604020202020204" pitchFamily="34" charset="0"/>
                <a:cs typeface="Arial" panose="020B0604020202020204" pitchFamily="34" charset="0"/>
              </a:rPr>
              <a:t>statements</a:t>
            </a:r>
            <a:r>
              <a:rPr sz="2000" i="1" kern="0" spc="-45" dirty="0">
                <a:solidFill>
                  <a:schemeClr val="tx1">
                    <a:lumMod val="95000"/>
                    <a:lumOff val="5000"/>
                  </a:schemeClr>
                </a:solidFill>
                <a:latin typeface="Arial" panose="020B0604020202020204" pitchFamily="34" charset="0"/>
                <a:cs typeface="Arial" panose="020B0604020202020204" pitchFamily="34" charset="0"/>
              </a:rPr>
              <a:t> </a:t>
            </a:r>
            <a:r>
              <a:rPr sz="2000" i="1" kern="0" dirty="0">
                <a:solidFill>
                  <a:schemeClr val="tx1">
                    <a:lumMod val="95000"/>
                    <a:lumOff val="5000"/>
                  </a:schemeClr>
                </a:solidFill>
                <a:latin typeface="Arial" panose="020B0604020202020204" pitchFamily="34" charset="0"/>
                <a:cs typeface="Arial" panose="020B0604020202020204" pitchFamily="34" charset="0"/>
              </a:rPr>
              <a:t>and</a:t>
            </a:r>
            <a:r>
              <a:rPr sz="2000" i="1" kern="0" spc="-5" dirty="0">
                <a:solidFill>
                  <a:schemeClr val="tx1">
                    <a:lumMod val="95000"/>
                    <a:lumOff val="5000"/>
                  </a:schemeClr>
                </a:solidFill>
                <a:latin typeface="Arial" panose="020B0604020202020204" pitchFamily="34" charset="0"/>
                <a:cs typeface="Arial" panose="020B0604020202020204" pitchFamily="34" charset="0"/>
              </a:rPr>
              <a:t> </a:t>
            </a:r>
            <a:r>
              <a:rPr sz="2000" i="1" kern="0" dirty="0">
                <a:solidFill>
                  <a:schemeClr val="tx1">
                    <a:lumMod val="95000"/>
                    <a:lumOff val="5000"/>
                  </a:schemeClr>
                </a:solidFill>
                <a:latin typeface="Arial" panose="020B0604020202020204" pitchFamily="34" charset="0"/>
                <a:cs typeface="Arial" panose="020B0604020202020204" pitchFamily="34" charset="0"/>
              </a:rPr>
              <a:t>the</a:t>
            </a:r>
            <a:r>
              <a:rPr sz="2000" i="1" kern="0" spc="-25" dirty="0">
                <a:solidFill>
                  <a:schemeClr val="tx1">
                    <a:lumMod val="95000"/>
                    <a:lumOff val="5000"/>
                  </a:schemeClr>
                </a:solidFill>
                <a:latin typeface="Arial" panose="020B0604020202020204" pitchFamily="34" charset="0"/>
                <a:cs typeface="Arial" panose="020B0604020202020204" pitchFamily="34" charset="0"/>
              </a:rPr>
              <a:t> </a:t>
            </a:r>
            <a:r>
              <a:rPr sz="2000" i="1" kern="0" dirty="0">
                <a:solidFill>
                  <a:schemeClr val="tx1">
                    <a:lumMod val="95000"/>
                    <a:lumOff val="5000"/>
                  </a:schemeClr>
                </a:solidFill>
                <a:latin typeface="Arial" panose="020B0604020202020204" pitchFamily="34" charset="0"/>
                <a:cs typeface="Arial" panose="020B0604020202020204" pitchFamily="34" charset="0"/>
              </a:rPr>
              <a:t>draft</a:t>
            </a:r>
            <a:r>
              <a:rPr sz="2000" i="1" kern="0" spc="-15" dirty="0">
                <a:solidFill>
                  <a:schemeClr val="tx1">
                    <a:lumMod val="95000"/>
                    <a:lumOff val="5000"/>
                  </a:schemeClr>
                </a:solidFill>
                <a:latin typeface="Arial" panose="020B0604020202020204" pitchFamily="34" charset="0"/>
                <a:cs typeface="Arial" panose="020B0604020202020204" pitchFamily="34" charset="0"/>
              </a:rPr>
              <a:t> </a:t>
            </a:r>
            <a:r>
              <a:rPr sz="2000" i="1" kern="0" dirty="0">
                <a:solidFill>
                  <a:schemeClr val="tx1">
                    <a:lumMod val="95000"/>
                    <a:lumOff val="5000"/>
                  </a:schemeClr>
                </a:solidFill>
                <a:latin typeface="Arial" panose="020B0604020202020204" pitchFamily="34" charset="0"/>
                <a:cs typeface="Arial" panose="020B0604020202020204" pitchFamily="34" charset="0"/>
              </a:rPr>
              <a:t>audit</a:t>
            </a:r>
            <a:r>
              <a:rPr sz="2000" i="1" kern="0" spc="-25" dirty="0">
                <a:solidFill>
                  <a:schemeClr val="tx1">
                    <a:lumMod val="95000"/>
                    <a:lumOff val="5000"/>
                  </a:schemeClr>
                </a:solidFill>
                <a:latin typeface="Arial" panose="020B0604020202020204" pitchFamily="34" charset="0"/>
                <a:cs typeface="Arial" panose="020B0604020202020204" pitchFamily="34" charset="0"/>
              </a:rPr>
              <a:t> </a:t>
            </a:r>
            <a:r>
              <a:rPr sz="2000" i="1" kern="0" dirty="0">
                <a:solidFill>
                  <a:schemeClr val="tx1">
                    <a:lumMod val="95000"/>
                    <a:lumOff val="5000"/>
                  </a:schemeClr>
                </a:solidFill>
                <a:latin typeface="Arial" panose="020B0604020202020204" pitchFamily="34" charset="0"/>
                <a:cs typeface="Arial" panose="020B0604020202020204" pitchFamily="34" charset="0"/>
              </a:rPr>
              <a:t>report</a:t>
            </a:r>
            <a:r>
              <a:rPr sz="2000" i="1" kern="0" spc="-15" dirty="0">
                <a:solidFill>
                  <a:schemeClr val="tx1">
                    <a:lumMod val="95000"/>
                    <a:lumOff val="5000"/>
                  </a:schemeClr>
                </a:solidFill>
                <a:latin typeface="Arial" panose="020B0604020202020204" pitchFamily="34" charset="0"/>
                <a:cs typeface="Arial" panose="020B0604020202020204" pitchFamily="34" charset="0"/>
              </a:rPr>
              <a:t> </a:t>
            </a:r>
            <a:r>
              <a:rPr sz="2000" i="1" kern="0" spc="-25" dirty="0">
                <a:solidFill>
                  <a:schemeClr val="tx1">
                    <a:lumMod val="95000"/>
                    <a:lumOff val="5000"/>
                  </a:schemeClr>
                </a:solidFill>
                <a:latin typeface="Arial" panose="020B0604020202020204" pitchFamily="34" charset="0"/>
                <a:cs typeface="Arial" panose="020B0604020202020204" pitchFamily="34" charset="0"/>
              </a:rPr>
              <a:t>of</a:t>
            </a:r>
            <a:endParaRPr sz="2000" kern="0" dirty="0">
              <a:solidFill>
                <a:schemeClr val="tx1">
                  <a:lumMod val="95000"/>
                  <a:lumOff val="5000"/>
                </a:schemeClr>
              </a:solidFill>
              <a:latin typeface="Arial" panose="020B0604020202020204" pitchFamily="34" charset="0"/>
              <a:cs typeface="Arial" panose="020B0604020202020204" pitchFamily="34" charset="0"/>
            </a:endParaRPr>
          </a:p>
          <a:p>
            <a:pPr marL="12700"/>
            <a:r>
              <a:rPr sz="2000" i="1" kern="0" dirty="0">
                <a:solidFill>
                  <a:schemeClr val="tx1">
                    <a:lumMod val="95000"/>
                    <a:lumOff val="5000"/>
                  </a:schemeClr>
                </a:solidFill>
                <a:latin typeface="Arial" panose="020B0604020202020204" pitchFamily="34" charset="0"/>
                <a:cs typeface="Arial" panose="020B0604020202020204" pitchFamily="34" charset="0"/>
              </a:rPr>
              <a:t>management</a:t>
            </a:r>
            <a:r>
              <a:rPr sz="2000" i="1" kern="0" spc="-60" dirty="0">
                <a:solidFill>
                  <a:schemeClr val="tx1">
                    <a:lumMod val="95000"/>
                    <a:lumOff val="5000"/>
                  </a:schemeClr>
                </a:solidFill>
                <a:latin typeface="Arial" panose="020B0604020202020204" pitchFamily="34" charset="0"/>
                <a:cs typeface="Arial" panose="020B0604020202020204" pitchFamily="34" charset="0"/>
              </a:rPr>
              <a:t> </a:t>
            </a:r>
            <a:r>
              <a:rPr sz="2000" i="1" kern="0" dirty="0">
                <a:solidFill>
                  <a:schemeClr val="tx1">
                    <a:lumMod val="95000"/>
                    <a:lumOff val="5000"/>
                  </a:schemeClr>
                </a:solidFill>
                <a:latin typeface="Arial" panose="020B0604020202020204" pitchFamily="34" charset="0"/>
                <a:cs typeface="Arial" panose="020B0604020202020204" pitchFamily="34" charset="0"/>
              </a:rPr>
              <a:t>discussion</a:t>
            </a:r>
            <a:r>
              <a:rPr sz="2000" i="1" kern="0" spc="-70" dirty="0">
                <a:solidFill>
                  <a:schemeClr val="tx1">
                    <a:lumMod val="95000"/>
                    <a:lumOff val="5000"/>
                  </a:schemeClr>
                </a:solidFill>
                <a:latin typeface="Arial" panose="020B0604020202020204" pitchFamily="34" charset="0"/>
                <a:cs typeface="Arial" panose="020B0604020202020204" pitchFamily="34" charset="0"/>
              </a:rPr>
              <a:t> </a:t>
            </a:r>
            <a:r>
              <a:rPr sz="2000" i="1" kern="0" dirty="0">
                <a:solidFill>
                  <a:schemeClr val="tx1">
                    <a:lumMod val="95000"/>
                    <a:lumOff val="5000"/>
                  </a:schemeClr>
                </a:solidFill>
                <a:latin typeface="Arial" panose="020B0604020202020204" pitchFamily="34" charset="0"/>
                <a:cs typeface="Arial" panose="020B0604020202020204" pitchFamily="34" charset="0"/>
              </a:rPr>
              <a:t>and</a:t>
            </a:r>
            <a:r>
              <a:rPr sz="2000" i="1" kern="0" spc="-50" dirty="0">
                <a:solidFill>
                  <a:schemeClr val="tx1">
                    <a:lumMod val="95000"/>
                    <a:lumOff val="5000"/>
                  </a:schemeClr>
                </a:solidFill>
                <a:latin typeface="Arial" panose="020B0604020202020204" pitchFamily="34" charset="0"/>
                <a:cs typeface="Arial" panose="020B0604020202020204" pitchFamily="34" charset="0"/>
              </a:rPr>
              <a:t> </a:t>
            </a:r>
            <a:r>
              <a:rPr sz="2000" i="1" kern="0" dirty="0">
                <a:solidFill>
                  <a:schemeClr val="tx1">
                    <a:lumMod val="95000"/>
                    <a:lumOff val="5000"/>
                  </a:schemeClr>
                </a:solidFill>
                <a:latin typeface="Arial" panose="020B0604020202020204" pitchFamily="34" charset="0"/>
                <a:cs typeface="Arial" panose="020B0604020202020204" pitchFamily="34" charset="0"/>
              </a:rPr>
              <a:t>analysis</a:t>
            </a:r>
            <a:r>
              <a:rPr sz="2000" i="1" kern="0" spc="-70" dirty="0">
                <a:solidFill>
                  <a:schemeClr val="tx1">
                    <a:lumMod val="95000"/>
                    <a:lumOff val="5000"/>
                  </a:schemeClr>
                </a:solidFill>
                <a:latin typeface="Arial" panose="020B0604020202020204" pitchFamily="34" charset="0"/>
                <a:cs typeface="Arial" panose="020B0604020202020204" pitchFamily="34" charset="0"/>
              </a:rPr>
              <a:t> </a:t>
            </a:r>
            <a:r>
              <a:rPr sz="2000" i="1" kern="0" spc="-25" dirty="0">
                <a:solidFill>
                  <a:schemeClr val="tx1">
                    <a:lumMod val="95000"/>
                    <a:lumOff val="5000"/>
                  </a:schemeClr>
                </a:solidFill>
                <a:latin typeface="Arial" panose="020B0604020202020204" pitchFamily="34" charset="0"/>
                <a:cs typeface="Arial" panose="020B0604020202020204" pitchFamily="34" charset="0"/>
              </a:rPr>
              <a:t>of…</a:t>
            </a:r>
            <a:endParaRPr sz="2000" kern="0" dirty="0">
              <a:solidFill>
                <a:schemeClr val="tx1">
                  <a:lumMod val="95000"/>
                  <a:lumOff val="5000"/>
                </a:schemeClr>
              </a:solidFill>
              <a:latin typeface="Arial" panose="020B0604020202020204" pitchFamily="34" charset="0"/>
              <a:cs typeface="Arial" panose="020B0604020202020204" pitchFamily="34" charset="0"/>
            </a:endParaRPr>
          </a:p>
          <a:p>
            <a:pPr marL="469265" lvl="1" indent="-456565">
              <a:buFont typeface="Arial"/>
              <a:buChar char="•"/>
              <a:tabLst>
                <a:tab pos="469265" algn="l"/>
              </a:tabLst>
            </a:pPr>
            <a:r>
              <a:rPr sz="2000" i="1" kern="0" dirty="0">
                <a:solidFill>
                  <a:schemeClr val="tx1">
                    <a:lumMod val="95000"/>
                    <a:lumOff val="5000"/>
                  </a:schemeClr>
                </a:solidFill>
                <a:latin typeface="Arial" panose="020B0604020202020204" pitchFamily="34" charset="0"/>
                <a:cs typeface="Arial" panose="020B0604020202020204" pitchFamily="34" charset="0"/>
              </a:rPr>
              <a:t>Financial</a:t>
            </a:r>
            <a:r>
              <a:rPr sz="2000" i="1" kern="0" spc="-40" dirty="0">
                <a:solidFill>
                  <a:schemeClr val="tx1">
                    <a:lumMod val="95000"/>
                    <a:lumOff val="5000"/>
                  </a:schemeClr>
                </a:solidFill>
                <a:latin typeface="Arial" panose="020B0604020202020204" pitchFamily="34" charset="0"/>
                <a:cs typeface="Arial" panose="020B0604020202020204" pitchFamily="34" charset="0"/>
              </a:rPr>
              <a:t> </a:t>
            </a:r>
            <a:r>
              <a:rPr sz="2000" i="1" kern="0" spc="-10" dirty="0">
                <a:solidFill>
                  <a:schemeClr val="tx1">
                    <a:lumMod val="95000"/>
                    <a:lumOff val="5000"/>
                  </a:schemeClr>
                </a:solidFill>
                <a:latin typeface="Arial" panose="020B0604020202020204" pitchFamily="34" charset="0"/>
                <a:cs typeface="Arial" panose="020B0604020202020204" pitchFamily="34" charset="0"/>
              </a:rPr>
              <a:t>condition</a:t>
            </a:r>
            <a:endParaRPr sz="2000" kern="0" dirty="0">
              <a:solidFill>
                <a:schemeClr val="tx1">
                  <a:lumMod val="95000"/>
                  <a:lumOff val="5000"/>
                </a:schemeClr>
              </a:solidFill>
              <a:latin typeface="Arial" panose="020B0604020202020204" pitchFamily="34" charset="0"/>
              <a:cs typeface="Arial" panose="020B0604020202020204" pitchFamily="34" charset="0"/>
            </a:endParaRPr>
          </a:p>
          <a:p>
            <a:pPr marL="469265" lvl="1" indent="-456565">
              <a:buFont typeface="Arial"/>
              <a:buChar char="•"/>
              <a:tabLst>
                <a:tab pos="469265" algn="l"/>
              </a:tabLst>
            </a:pPr>
            <a:r>
              <a:rPr sz="2000" i="1" kern="0" dirty="0">
                <a:solidFill>
                  <a:schemeClr val="tx1">
                    <a:lumMod val="95000"/>
                    <a:lumOff val="5000"/>
                  </a:schemeClr>
                </a:solidFill>
                <a:latin typeface="Arial" panose="020B0604020202020204" pitchFamily="34" charset="0"/>
                <a:cs typeface="Arial" panose="020B0604020202020204" pitchFamily="34" charset="0"/>
              </a:rPr>
              <a:t>Result</a:t>
            </a:r>
            <a:r>
              <a:rPr sz="2000" i="1" kern="0" spc="-35" dirty="0">
                <a:solidFill>
                  <a:schemeClr val="tx1">
                    <a:lumMod val="95000"/>
                    <a:lumOff val="5000"/>
                  </a:schemeClr>
                </a:solidFill>
                <a:latin typeface="Arial" panose="020B0604020202020204" pitchFamily="34" charset="0"/>
                <a:cs typeface="Arial" panose="020B0604020202020204" pitchFamily="34" charset="0"/>
              </a:rPr>
              <a:t> </a:t>
            </a:r>
            <a:r>
              <a:rPr sz="2000" i="1" kern="0" dirty="0">
                <a:solidFill>
                  <a:schemeClr val="tx1">
                    <a:lumMod val="95000"/>
                    <a:lumOff val="5000"/>
                  </a:schemeClr>
                </a:solidFill>
                <a:latin typeface="Arial" panose="020B0604020202020204" pitchFamily="34" charset="0"/>
                <a:cs typeface="Arial" panose="020B0604020202020204" pitchFamily="34" charset="0"/>
              </a:rPr>
              <a:t>of</a:t>
            </a:r>
            <a:r>
              <a:rPr sz="2000" i="1" kern="0" spc="-10" dirty="0">
                <a:solidFill>
                  <a:schemeClr val="tx1">
                    <a:lumMod val="95000"/>
                    <a:lumOff val="5000"/>
                  </a:schemeClr>
                </a:solidFill>
                <a:latin typeface="Arial" panose="020B0604020202020204" pitchFamily="34" charset="0"/>
                <a:cs typeface="Arial" panose="020B0604020202020204" pitchFamily="34" charset="0"/>
              </a:rPr>
              <a:t> </a:t>
            </a:r>
            <a:r>
              <a:rPr sz="2000" i="1" kern="0" dirty="0">
                <a:solidFill>
                  <a:schemeClr val="tx1">
                    <a:lumMod val="95000"/>
                    <a:lumOff val="5000"/>
                  </a:schemeClr>
                </a:solidFill>
                <a:latin typeface="Arial" panose="020B0604020202020204" pitchFamily="34" charset="0"/>
                <a:cs typeface="Arial" panose="020B0604020202020204" pitchFamily="34" charset="0"/>
              </a:rPr>
              <a:t>operations</a:t>
            </a:r>
            <a:r>
              <a:rPr sz="2000" i="1" kern="0" spc="-20" dirty="0">
                <a:solidFill>
                  <a:schemeClr val="tx1">
                    <a:lumMod val="95000"/>
                    <a:lumOff val="5000"/>
                  </a:schemeClr>
                </a:solidFill>
                <a:latin typeface="Arial" panose="020B0604020202020204" pitchFamily="34" charset="0"/>
                <a:cs typeface="Arial" panose="020B0604020202020204" pitchFamily="34" charset="0"/>
              </a:rPr>
              <a:t> </a:t>
            </a:r>
            <a:r>
              <a:rPr sz="2000" i="1" kern="0" dirty="0">
                <a:solidFill>
                  <a:schemeClr val="tx1">
                    <a:lumMod val="95000"/>
                    <a:lumOff val="5000"/>
                  </a:schemeClr>
                </a:solidFill>
                <a:latin typeface="Arial" panose="020B0604020202020204" pitchFamily="34" charset="0"/>
                <a:cs typeface="Arial" panose="020B0604020202020204" pitchFamily="34" charset="0"/>
              </a:rPr>
              <a:t>of compliance</a:t>
            </a:r>
            <a:r>
              <a:rPr sz="2000" i="1" kern="0" spc="-35" dirty="0">
                <a:solidFill>
                  <a:schemeClr val="tx1">
                    <a:lumMod val="95000"/>
                    <a:lumOff val="5000"/>
                  </a:schemeClr>
                </a:solidFill>
                <a:latin typeface="Arial" panose="020B0604020202020204" pitchFamily="34" charset="0"/>
                <a:cs typeface="Arial" panose="020B0604020202020204" pitchFamily="34" charset="0"/>
              </a:rPr>
              <a:t> </a:t>
            </a:r>
            <a:r>
              <a:rPr sz="2000" i="1" kern="0" dirty="0">
                <a:solidFill>
                  <a:schemeClr val="tx1">
                    <a:lumMod val="95000"/>
                    <a:lumOff val="5000"/>
                  </a:schemeClr>
                </a:solidFill>
                <a:latin typeface="Arial" panose="020B0604020202020204" pitchFamily="34" charset="0"/>
                <a:cs typeface="Arial" panose="020B0604020202020204" pitchFamily="34" charset="0"/>
              </a:rPr>
              <a:t>with</a:t>
            </a:r>
            <a:r>
              <a:rPr sz="2000" i="1" kern="0" spc="-5" dirty="0">
                <a:solidFill>
                  <a:schemeClr val="tx1">
                    <a:lumMod val="95000"/>
                    <a:lumOff val="5000"/>
                  </a:schemeClr>
                </a:solidFill>
                <a:latin typeface="Arial" panose="020B0604020202020204" pitchFamily="34" charset="0"/>
                <a:cs typeface="Arial" panose="020B0604020202020204" pitchFamily="34" charset="0"/>
              </a:rPr>
              <a:t> </a:t>
            </a:r>
            <a:r>
              <a:rPr sz="2000" i="1" kern="0" spc="-20" dirty="0">
                <a:solidFill>
                  <a:schemeClr val="tx1">
                    <a:lumMod val="95000"/>
                    <a:lumOff val="5000"/>
                  </a:schemeClr>
                </a:solidFill>
                <a:latin typeface="Arial" panose="020B0604020202020204" pitchFamily="34" charset="0"/>
                <a:cs typeface="Arial" panose="020B0604020202020204" pitchFamily="34" charset="0"/>
              </a:rPr>
              <a:t>laws</a:t>
            </a:r>
            <a:endParaRPr sz="2000" kern="0" dirty="0">
              <a:solidFill>
                <a:schemeClr val="tx1">
                  <a:lumMod val="95000"/>
                  <a:lumOff val="5000"/>
                </a:schemeClr>
              </a:solidFill>
              <a:latin typeface="Arial" panose="020B0604020202020204" pitchFamily="34" charset="0"/>
              <a:cs typeface="Arial" panose="020B0604020202020204" pitchFamily="34" charset="0"/>
            </a:endParaRPr>
          </a:p>
          <a:p>
            <a:pPr marL="469265" lvl="1" indent="-456565">
              <a:spcBef>
                <a:spcPts val="5"/>
              </a:spcBef>
              <a:buFont typeface="Arial"/>
              <a:buChar char="•"/>
              <a:tabLst>
                <a:tab pos="469265" algn="l"/>
              </a:tabLst>
            </a:pPr>
            <a:r>
              <a:rPr sz="2000" i="1" kern="0" dirty="0">
                <a:solidFill>
                  <a:schemeClr val="tx1">
                    <a:lumMod val="95000"/>
                    <a:lumOff val="5000"/>
                  </a:schemeClr>
                </a:solidFill>
                <a:latin typeface="Arial" panose="020B0604020202020204" pitchFamily="34" charset="0"/>
                <a:cs typeface="Arial" panose="020B0604020202020204" pitchFamily="34" charset="0"/>
              </a:rPr>
              <a:t>Risk</a:t>
            </a:r>
            <a:r>
              <a:rPr sz="2000" i="1" kern="0" spc="-50" dirty="0">
                <a:solidFill>
                  <a:schemeClr val="tx1">
                    <a:lumMod val="95000"/>
                    <a:lumOff val="5000"/>
                  </a:schemeClr>
                </a:solidFill>
                <a:latin typeface="Arial" panose="020B0604020202020204" pitchFamily="34" charset="0"/>
                <a:cs typeface="Arial" panose="020B0604020202020204" pitchFamily="34" charset="0"/>
              </a:rPr>
              <a:t> </a:t>
            </a:r>
            <a:r>
              <a:rPr sz="2000" i="1" kern="0" dirty="0">
                <a:solidFill>
                  <a:schemeClr val="tx1">
                    <a:lumMod val="95000"/>
                    <a:lumOff val="5000"/>
                  </a:schemeClr>
                </a:solidFill>
                <a:latin typeface="Arial" panose="020B0604020202020204" pitchFamily="34" charset="0"/>
                <a:cs typeface="Arial" panose="020B0604020202020204" pitchFamily="34" charset="0"/>
              </a:rPr>
              <a:t>management</a:t>
            </a:r>
            <a:r>
              <a:rPr sz="2000" i="1" kern="0" spc="-25" dirty="0">
                <a:solidFill>
                  <a:schemeClr val="tx1">
                    <a:lumMod val="95000"/>
                    <a:lumOff val="5000"/>
                  </a:schemeClr>
                </a:solidFill>
                <a:latin typeface="Arial" panose="020B0604020202020204" pitchFamily="34" charset="0"/>
                <a:cs typeface="Arial" panose="020B0604020202020204" pitchFamily="34" charset="0"/>
              </a:rPr>
              <a:t> </a:t>
            </a:r>
            <a:r>
              <a:rPr sz="2000" i="1" kern="0" spc="-10" dirty="0">
                <a:solidFill>
                  <a:schemeClr val="tx1">
                    <a:lumMod val="95000"/>
                    <a:lumOff val="5000"/>
                  </a:schemeClr>
                </a:solidFill>
                <a:latin typeface="Arial" panose="020B0604020202020204" pitchFamily="34" charset="0"/>
                <a:cs typeface="Arial" panose="020B0604020202020204" pitchFamily="34" charset="0"/>
              </a:rPr>
              <a:t>letters</a:t>
            </a:r>
            <a:endParaRPr sz="2000" kern="0" dirty="0">
              <a:solidFill>
                <a:schemeClr val="tx1">
                  <a:lumMod val="95000"/>
                  <a:lumOff val="5000"/>
                </a:schemeClr>
              </a:solidFill>
              <a:latin typeface="Arial" panose="020B0604020202020204" pitchFamily="34" charset="0"/>
              <a:cs typeface="Arial" panose="020B0604020202020204" pitchFamily="34" charset="0"/>
            </a:endParaRPr>
          </a:p>
          <a:p>
            <a:pPr marL="469265" lvl="1" indent="-456565">
              <a:buFont typeface="Arial"/>
              <a:buChar char="•"/>
              <a:tabLst>
                <a:tab pos="469265" algn="l"/>
              </a:tabLst>
            </a:pPr>
            <a:r>
              <a:rPr sz="2000" i="1" kern="0" dirty="0">
                <a:solidFill>
                  <a:schemeClr val="tx1">
                    <a:lumMod val="95000"/>
                    <a:lumOff val="5000"/>
                  </a:schemeClr>
                </a:solidFill>
                <a:latin typeface="Arial" panose="020B0604020202020204" pitchFamily="34" charset="0"/>
                <a:cs typeface="Arial" panose="020B0604020202020204" pitchFamily="34" charset="0"/>
              </a:rPr>
              <a:t>Letters</a:t>
            </a:r>
            <a:r>
              <a:rPr sz="2000" i="1" kern="0" spc="-55" dirty="0">
                <a:solidFill>
                  <a:schemeClr val="tx1">
                    <a:lumMod val="95000"/>
                    <a:lumOff val="5000"/>
                  </a:schemeClr>
                </a:solidFill>
                <a:latin typeface="Arial" panose="020B0604020202020204" pitchFamily="34" charset="0"/>
                <a:cs typeface="Arial" panose="020B0604020202020204" pitchFamily="34" charset="0"/>
              </a:rPr>
              <a:t> </a:t>
            </a:r>
            <a:r>
              <a:rPr sz="2000" i="1" kern="0" dirty="0">
                <a:solidFill>
                  <a:schemeClr val="tx1">
                    <a:lumMod val="95000"/>
                    <a:lumOff val="5000"/>
                  </a:schemeClr>
                </a:solidFill>
                <a:latin typeface="Arial" panose="020B0604020202020204" pitchFamily="34" charset="0"/>
                <a:cs typeface="Arial" panose="020B0604020202020204" pitchFamily="34" charset="0"/>
              </a:rPr>
              <a:t>of</a:t>
            </a:r>
            <a:r>
              <a:rPr sz="2000" i="1" kern="0" spc="-25" dirty="0">
                <a:solidFill>
                  <a:schemeClr val="tx1">
                    <a:lumMod val="95000"/>
                    <a:lumOff val="5000"/>
                  </a:schemeClr>
                </a:solidFill>
                <a:latin typeface="Arial" panose="020B0604020202020204" pitchFamily="34" charset="0"/>
                <a:cs typeface="Arial" panose="020B0604020202020204" pitchFamily="34" charset="0"/>
              </a:rPr>
              <a:t> </a:t>
            </a:r>
            <a:r>
              <a:rPr sz="2000" i="1" kern="0" dirty="0">
                <a:solidFill>
                  <a:schemeClr val="tx1">
                    <a:lumMod val="95000"/>
                    <a:lumOff val="5000"/>
                  </a:schemeClr>
                </a:solidFill>
                <a:latin typeface="Arial" panose="020B0604020202020204" pitchFamily="34" charset="0"/>
                <a:cs typeface="Arial" panose="020B0604020202020204" pitchFamily="34" charset="0"/>
              </a:rPr>
              <a:t>weaknesses</a:t>
            </a:r>
            <a:r>
              <a:rPr sz="2000" i="1" kern="0" spc="-30" dirty="0">
                <a:solidFill>
                  <a:schemeClr val="tx1">
                    <a:lumMod val="95000"/>
                    <a:lumOff val="5000"/>
                  </a:schemeClr>
                </a:solidFill>
                <a:latin typeface="Arial" panose="020B0604020202020204" pitchFamily="34" charset="0"/>
                <a:cs typeface="Arial" panose="020B0604020202020204" pitchFamily="34" charset="0"/>
              </a:rPr>
              <a:t> </a:t>
            </a:r>
            <a:r>
              <a:rPr sz="2000" i="1" kern="0" dirty="0">
                <a:solidFill>
                  <a:schemeClr val="tx1">
                    <a:lumMod val="95000"/>
                    <a:lumOff val="5000"/>
                  </a:schemeClr>
                </a:solidFill>
                <a:latin typeface="Arial" panose="020B0604020202020204" pitchFamily="34" charset="0"/>
                <a:cs typeface="Arial" panose="020B0604020202020204" pitchFamily="34" charset="0"/>
              </a:rPr>
              <a:t>in</a:t>
            </a:r>
            <a:r>
              <a:rPr sz="2000" i="1" kern="0" spc="-15" dirty="0">
                <a:solidFill>
                  <a:schemeClr val="tx1">
                    <a:lumMod val="95000"/>
                    <a:lumOff val="5000"/>
                  </a:schemeClr>
                </a:solidFill>
                <a:latin typeface="Arial" panose="020B0604020202020204" pitchFamily="34" charset="0"/>
                <a:cs typeface="Arial" panose="020B0604020202020204" pitchFamily="34" charset="0"/>
              </a:rPr>
              <a:t> </a:t>
            </a:r>
            <a:r>
              <a:rPr sz="2000" i="1" kern="0" dirty="0">
                <a:solidFill>
                  <a:schemeClr val="tx1">
                    <a:lumMod val="95000"/>
                    <a:lumOff val="5000"/>
                  </a:schemeClr>
                </a:solidFill>
                <a:latin typeface="Arial" panose="020B0604020202020204" pitchFamily="34" charset="0"/>
                <a:cs typeface="Arial" panose="020B0604020202020204" pitchFamily="34" charset="0"/>
              </a:rPr>
              <a:t>internal</a:t>
            </a:r>
            <a:r>
              <a:rPr sz="2000" i="1" kern="0" spc="-55" dirty="0">
                <a:solidFill>
                  <a:schemeClr val="tx1">
                    <a:lumMod val="95000"/>
                    <a:lumOff val="5000"/>
                  </a:schemeClr>
                </a:solidFill>
                <a:latin typeface="Arial" panose="020B0604020202020204" pitchFamily="34" charset="0"/>
                <a:cs typeface="Arial" panose="020B0604020202020204" pitchFamily="34" charset="0"/>
              </a:rPr>
              <a:t> </a:t>
            </a:r>
            <a:r>
              <a:rPr sz="2000" i="1" kern="0" dirty="0">
                <a:solidFill>
                  <a:schemeClr val="tx1">
                    <a:lumMod val="95000"/>
                    <a:lumOff val="5000"/>
                  </a:schemeClr>
                </a:solidFill>
                <a:latin typeface="Arial" panose="020B0604020202020204" pitchFamily="34" charset="0"/>
                <a:cs typeface="Arial" panose="020B0604020202020204" pitchFamily="34" charset="0"/>
              </a:rPr>
              <a:t>controls</a:t>
            </a:r>
            <a:r>
              <a:rPr sz="2000" i="1" kern="0" spc="-35" dirty="0">
                <a:solidFill>
                  <a:schemeClr val="tx1">
                    <a:lumMod val="95000"/>
                    <a:lumOff val="5000"/>
                  </a:schemeClr>
                </a:solidFill>
                <a:latin typeface="Arial" panose="020B0604020202020204" pitchFamily="34" charset="0"/>
                <a:cs typeface="Arial" panose="020B0604020202020204" pitchFamily="34" charset="0"/>
              </a:rPr>
              <a:t> </a:t>
            </a:r>
            <a:r>
              <a:rPr sz="2000" i="1" kern="0" dirty="0">
                <a:solidFill>
                  <a:schemeClr val="tx1">
                    <a:lumMod val="95000"/>
                    <a:lumOff val="5000"/>
                  </a:schemeClr>
                </a:solidFill>
                <a:latin typeface="Arial" panose="020B0604020202020204" pitchFamily="34" charset="0"/>
                <a:cs typeface="Arial" panose="020B0604020202020204" pitchFamily="34" charset="0"/>
              </a:rPr>
              <a:t>issued</a:t>
            </a:r>
            <a:r>
              <a:rPr sz="2000" i="1" kern="0" spc="-30" dirty="0">
                <a:solidFill>
                  <a:schemeClr val="tx1">
                    <a:lumMod val="95000"/>
                    <a:lumOff val="5000"/>
                  </a:schemeClr>
                </a:solidFill>
                <a:latin typeface="Arial" panose="020B0604020202020204" pitchFamily="34" charset="0"/>
                <a:cs typeface="Arial" panose="020B0604020202020204" pitchFamily="34" charset="0"/>
              </a:rPr>
              <a:t> </a:t>
            </a:r>
            <a:r>
              <a:rPr sz="2000" i="1" kern="0" dirty="0">
                <a:solidFill>
                  <a:schemeClr val="tx1">
                    <a:lumMod val="95000"/>
                    <a:lumOff val="5000"/>
                  </a:schemeClr>
                </a:solidFill>
                <a:latin typeface="Arial" panose="020B0604020202020204" pitchFamily="34" charset="0"/>
                <a:cs typeface="Arial" panose="020B0604020202020204" pitchFamily="34" charset="0"/>
              </a:rPr>
              <a:t>by</a:t>
            </a:r>
            <a:r>
              <a:rPr sz="2000" i="1" kern="0" spc="-25" dirty="0">
                <a:solidFill>
                  <a:schemeClr val="tx1">
                    <a:lumMod val="95000"/>
                    <a:lumOff val="5000"/>
                  </a:schemeClr>
                </a:solidFill>
                <a:latin typeface="Arial" panose="020B0604020202020204" pitchFamily="34" charset="0"/>
                <a:cs typeface="Arial" panose="020B0604020202020204" pitchFamily="34" charset="0"/>
              </a:rPr>
              <a:t> </a:t>
            </a:r>
            <a:r>
              <a:rPr sz="2000" i="1" kern="0" spc="-10" dirty="0">
                <a:solidFill>
                  <a:schemeClr val="tx1">
                    <a:lumMod val="95000"/>
                    <a:lumOff val="5000"/>
                  </a:schemeClr>
                </a:solidFill>
                <a:latin typeface="Arial" panose="020B0604020202020204" pitchFamily="34" charset="0"/>
                <a:cs typeface="Arial" panose="020B0604020202020204" pitchFamily="34" charset="0"/>
              </a:rPr>
              <a:t>statutory</a:t>
            </a:r>
            <a:endParaRPr sz="2000" kern="0" dirty="0">
              <a:solidFill>
                <a:schemeClr val="tx1">
                  <a:lumMod val="95000"/>
                  <a:lumOff val="5000"/>
                </a:schemeClr>
              </a:solidFill>
              <a:latin typeface="Arial" panose="020B0604020202020204" pitchFamily="34" charset="0"/>
              <a:cs typeface="Arial" panose="020B0604020202020204" pitchFamily="34" charset="0"/>
            </a:endParaRPr>
          </a:p>
          <a:p>
            <a:pPr marL="469265" lvl="1" indent="-456565">
              <a:buFont typeface="Arial"/>
              <a:buChar char="•"/>
              <a:tabLst>
                <a:tab pos="469265" algn="l"/>
              </a:tabLst>
            </a:pPr>
            <a:r>
              <a:rPr sz="2000" i="1" kern="0" dirty="0">
                <a:solidFill>
                  <a:schemeClr val="tx1">
                    <a:lumMod val="95000"/>
                    <a:lumOff val="5000"/>
                  </a:schemeClr>
                </a:solidFill>
                <a:latin typeface="Arial" panose="020B0604020202020204" pitchFamily="34" charset="0"/>
                <a:cs typeface="Arial" panose="020B0604020202020204" pitchFamily="34" charset="0"/>
              </a:rPr>
              <a:t>Internal</a:t>
            </a:r>
            <a:r>
              <a:rPr sz="2000" i="1" kern="0" spc="-25" dirty="0">
                <a:solidFill>
                  <a:schemeClr val="tx1">
                    <a:lumMod val="95000"/>
                    <a:lumOff val="5000"/>
                  </a:schemeClr>
                </a:solidFill>
                <a:latin typeface="Arial" panose="020B0604020202020204" pitchFamily="34" charset="0"/>
                <a:cs typeface="Arial" panose="020B0604020202020204" pitchFamily="34" charset="0"/>
              </a:rPr>
              <a:t> </a:t>
            </a:r>
            <a:r>
              <a:rPr sz="2000" i="1" kern="0" spc="-10" dirty="0">
                <a:solidFill>
                  <a:schemeClr val="tx1">
                    <a:lumMod val="95000"/>
                    <a:lumOff val="5000"/>
                  </a:schemeClr>
                </a:solidFill>
                <a:latin typeface="Arial" panose="020B0604020202020204" pitchFamily="34" charset="0"/>
                <a:cs typeface="Arial" panose="020B0604020202020204" pitchFamily="34" charset="0"/>
              </a:rPr>
              <a:t>auditors</a:t>
            </a:r>
            <a:endParaRPr sz="2000" kern="0" dirty="0">
              <a:solidFill>
                <a:schemeClr val="tx1">
                  <a:lumMod val="95000"/>
                  <a:lumOff val="5000"/>
                </a:schemeClr>
              </a:solidFill>
              <a:latin typeface="Arial" panose="020B0604020202020204" pitchFamily="34" charset="0"/>
              <a:cs typeface="Arial" panose="020B0604020202020204" pitchFamily="34" charset="0"/>
            </a:endParaRPr>
          </a:p>
          <a:p>
            <a:pPr marL="469265" lvl="1" indent="-456565">
              <a:buFont typeface="Arial"/>
              <a:buChar char="•"/>
              <a:tabLst>
                <a:tab pos="469265" algn="l"/>
              </a:tabLst>
            </a:pPr>
            <a:r>
              <a:rPr sz="2000" i="1" kern="0" dirty="0">
                <a:solidFill>
                  <a:schemeClr val="tx1">
                    <a:lumMod val="95000"/>
                    <a:lumOff val="5000"/>
                  </a:schemeClr>
                </a:solidFill>
                <a:latin typeface="Arial" panose="020B0604020202020204" pitchFamily="34" charset="0"/>
                <a:cs typeface="Arial" panose="020B0604020202020204" pitchFamily="34" charset="0"/>
              </a:rPr>
              <a:t>Removal</a:t>
            </a:r>
            <a:r>
              <a:rPr sz="2000" i="1" kern="0" spc="-40" dirty="0">
                <a:solidFill>
                  <a:schemeClr val="tx1">
                    <a:lumMod val="95000"/>
                    <a:lumOff val="5000"/>
                  </a:schemeClr>
                </a:solidFill>
                <a:latin typeface="Arial" panose="020B0604020202020204" pitchFamily="34" charset="0"/>
                <a:cs typeface="Arial" panose="020B0604020202020204" pitchFamily="34" charset="0"/>
              </a:rPr>
              <a:t> </a:t>
            </a:r>
            <a:r>
              <a:rPr sz="2000" i="1" kern="0" dirty="0">
                <a:solidFill>
                  <a:schemeClr val="tx1">
                    <a:lumMod val="95000"/>
                    <a:lumOff val="5000"/>
                  </a:schemeClr>
                </a:solidFill>
                <a:latin typeface="Arial" panose="020B0604020202020204" pitchFamily="34" charset="0"/>
                <a:cs typeface="Arial" panose="020B0604020202020204" pitchFamily="34" charset="0"/>
              </a:rPr>
              <a:t>and</a:t>
            </a:r>
            <a:r>
              <a:rPr sz="2000" i="1" kern="0" spc="-15" dirty="0">
                <a:solidFill>
                  <a:schemeClr val="tx1">
                    <a:lumMod val="95000"/>
                    <a:lumOff val="5000"/>
                  </a:schemeClr>
                </a:solidFill>
                <a:latin typeface="Arial" panose="020B0604020202020204" pitchFamily="34" charset="0"/>
                <a:cs typeface="Arial" panose="020B0604020202020204" pitchFamily="34" charset="0"/>
              </a:rPr>
              <a:t> </a:t>
            </a:r>
            <a:r>
              <a:rPr sz="2000" i="1" kern="0" dirty="0">
                <a:solidFill>
                  <a:schemeClr val="tx1">
                    <a:lumMod val="95000"/>
                    <a:lumOff val="5000"/>
                  </a:schemeClr>
                </a:solidFill>
                <a:latin typeface="Arial" panose="020B0604020202020204" pitchFamily="34" charset="0"/>
                <a:cs typeface="Arial" panose="020B0604020202020204" pitchFamily="34" charset="0"/>
              </a:rPr>
              <a:t>terms</a:t>
            </a:r>
            <a:r>
              <a:rPr sz="2000" i="1" kern="0" spc="-15" dirty="0">
                <a:solidFill>
                  <a:schemeClr val="tx1">
                    <a:lumMod val="95000"/>
                    <a:lumOff val="5000"/>
                  </a:schemeClr>
                </a:solidFill>
                <a:latin typeface="Arial" panose="020B0604020202020204" pitchFamily="34" charset="0"/>
                <a:cs typeface="Arial" panose="020B0604020202020204" pitchFamily="34" charset="0"/>
              </a:rPr>
              <a:t> </a:t>
            </a:r>
            <a:r>
              <a:rPr sz="2000" i="1" kern="0" dirty="0">
                <a:solidFill>
                  <a:schemeClr val="tx1">
                    <a:lumMod val="95000"/>
                    <a:lumOff val="5000"/>
                  </a:schemeClr>
                </a:solidFill>
                <a:latin typeface="Arial" panose="020B0604020202020204" pitchFamily="34" charset="0"/>
                <a:cs typeface="Arial" panose="020B0604020202020204" pitchFamily="34" charset="0"/>
              </a:rPr>
              <a:t>of</a:t>
            </a:r>
            <a:r>
              <a:rPr sz="2000" i="1" kern="0" spc="-15" dirty="0">
                <a:solidFill>
                  <a:schemeClr val="tx1">
                    <a:lumMod val="95000"/>
                    <a:lumOff val="5000"/>
                  </a:schemeClr>
                </a:solidFill>
                <a:latin typeface="Arial" panose="020B0604020202020204" pitchFamily="34" charset="0"/>
                <a:cs typeface="Arial" panose="020B0604020202020204" pitchFamily="34" charset="0"/>
              </a:rPr>
              <a:t> </a:t>
            </a:r>
            <a:r>
              <a:rPr sz="2000" i="1" kern="0" dirty="0">
                <a:solidFill>
                  <a:schemeClr val="tx1">
                    <a:lumMod val="95000"/>
                    <a:lumOff val="5000"/>
                  </a:schemeClr>
                </a:solidFill>
                <a:latin typeface="Arial" panose="020B0604020202020204" pitchFamily="34" charset="0"/>
                <a:cs typeface="Arial" panose="020B0604020202020204" pitchFamily="34" charset="0"/>
              </a:rPr>
              <a:t>remuneration</a:t>
            </a:r>
            <a:r>
              <a:rPr sz="2000" i="1" kern="0" spc="-35" dirty="0">
                <a:solidFill>
                  <a:schemeClr val="tx1">
                    <a:lumMod val="95000"/>
                    <a:lumOff val="5000"/>
                  </a:schemeClr>
                </a:solidFill>
                <a:latin typeface="Arial" panose="020B0604020202020204" pitchFamily="34" charset="0"/>
                <a:cs typeface="Arial" panose="020B0604020202020204" pitchFamily="34" charset="0"/>
              </a:rPr>
              <a:t> </a:t>
            </a:r>
            <a:r>
              <a:rPr sz="2000" i="1" kern="0" dirty="0">
                <a:solidFill>
                  <a:schemeClr val="tx1">
                    <a:lumMod val="95000"/>
                    <a:lumOff val="5000"/>
                  </a:schemeClr>
                </a:solidFill>
                <a:latin typeface="Arial" panose="020B0604020202020204" pitchFamily="34" charset="0"/>
                <a:cs typeface="Arial" panose="020B0604020202020204" pitchFamily="34" charset="0"/>
              </a:rPr>
              <a:t>of</a:t>
            </a:r>
            <a:r>
              <a:rPr sz="2000" i="1" kern="0" spc="-25" dirty="0">
                <a:solidFill>
                  <a:schemeClr val="tx1">
                    <a:lumMod val="95000"/>
                    <a:lumOff val="5000"/>
                  </a:schemeClr>
                </a:solidFill>
                <a:latin typeface="Arial" panose="020B0604020202020204" pitchFamily="34" charset="0"/>
                <a:cs typeface="Arial" panose="020B0604020202020204" pitchFamily="34" charset="0"/>
              </a:rPr>
              <a:t> </a:t>
            </a:r>
            <a:r>
              <a:rPr sz="2000" i="1" kern="0" dirty="0">
                <a:solidFill>
                  <a:schemeClr val="tx1">
                    <a:lumMod val="95000"/>
                    <a:lumOff val="5000"/>
                  </a:schemeClr>
                </a:solidFill>
                <a:latin typeface="Arial" panose="020B0604020202020204" pitchFamily="34" charset="0"/>
                <a:cs typeface="Arial" panose="020B0604020202020204" pitchFamily="34" charset="0"/>
              </a:rPr>
              <a:t>the</a:t>
            </a:r>
            <a:r>
              <a:rPr sz="2000" i="1" kern="0" spc="-25" dirty="0">
                <a:solidFill>
                  <a:schemeClr val="tx1">
                    <a:lumMod val="95000"/>
                    <a:lumOff val="5000"/>
                  </a:schemeClr>
                </a:solidFill>
                <a:latin typeface="Arial" panose="020B0604020202020204" pitchFamily="34" charset="0"/>
                <a:cs typeface="Arial" panose="020B0604020202020204" pitchFamily="34" charset="0"/>
              </a:rPr>
              <a:t> </a:t>
            </a:r>
            <a:r>
              <a:rPr sz="2000" i="1" kern="0" dirty="0">
                <a:solidFill>
                  <a:schemeClr val="tx1">
                    <a:lumMod val="95000"/>
                    <a:lumOff val="5000"/>
                  </a:schemeClr>
                </a:solidFill>
                <a:latin typeface="Arial" panose="020B0604020202020204" pitchFamily="34" charset="0"/>
                <a:cs typeface="Arial" panose="020B0604020202020204" pitchFamily="34" charset="0"/>
              </a:rPr>
              <a:t>chief</a:t>
            </a:r>
            <a:r>
              <a:rPr sz="2000" i="1" kern="0" spc="-35" dirty="0">
                <a:solidFill>
                  <a:schemeClr val="tx1">
                    <a:lumMod val="95000"/>
                    <a:lumOff val="5000"/>
                  </a:schemeClr>
                </a:solidFill>
                <a:latin typeface="Arial" panose="020B0604020202020204" pitchFamily="34" charset="0"/>
                <a:cs typeface="Arial" panose="020B0604020202020204" pitchFamily="34" charset="0"/>
              </a:rPr>
              <a:t> </a:t>
            </a:r>
            <a:r>
              <a:rPr sz="2000" i="1" kern="0" dirty="0">
                <a:solidFill>
                  <a:schemeClr val="tx1">
                    <a:lumMod val="95000"/>
                    <a:lumOff val="5000"/>
                  </a:schemeClr>
                </a:solidFill>
                <a:latin typeface="Arial" panose="020B0604020202020204" pitchFamily="34" charset="0"/>
                <a:cs typeface="Arial" panose="020B0604020202020204" pitchFamily="34" charset="0"/>
              </a:rPr>
              <a:t>internal</a:t>
            </a:r>
            <a:r>
              <a:rPr sz="2000" i="1" kern="0" spc="-45" dirty="0">
                <a:solidFill>
                  <a:schemeClr val="tx1">
                    <a:lumMod val="95000"/>
                    <a:lumOff val="5000"/>
                  </a:schemeClr>
                </a:solidFill>
                <a:latin typeface="Arial" panose="020B0604020202020204" pitchFamily="34" charset="0"/>
                <a:cs typeface="Arial" panose="020B0604020202020204" pitchFamily="34" charset="0"/>
              </a:rPr>
              <a:t> </a:t>
            </a:r>
            <a:r>
              <a:rPr sz="2000" i="1" kern="0" spc="-10" dirty="0">
                <a:solidFill>
                  <a:schemeClr val="tx1">
                    <a:lumMod val="95000"/>
                    <a:lumOff val="5000"/>
                  </a:schemeClr>
                </a:solidFill>
                <a:latin typeface="Arial" panose="020B0604020202020204" pitchFamily="34" charset="0"/>
                <a:cs typeface="Arial" panose="020B0604020202020204" pitchFamily="34" charset="0"/>
              </a:rPr>
              <a:t>auditor</a:t>
            </a:r>
            <a:endParaRPr sz="2000" kern="0" dirty="0">
              <a:solidFill>
                <a:schemeClr val="tx1">
                  <a:lumMod val="95000"/>
                  <a:lumOff val="5000"/>
                </a:schemeClr>
              </a:solidFill>
              <a:latin typeface="Arial" panose="020B0604020202020204" pitchFamily="34" charset="0"/>
              <a:cs typeface="Arial" panose="020B0604020202020204" pitchFamily="34" charset="0"/>
            </a:endParaRPr>
          </a:p>
          <a:p>
            <a:pPr>
              <a:spcBef>
                <a:spcPts val="120"/>
              </a:spcBef>
            </a:pPr>
            <a:endParaRPr sz="2000" kern="0" dirty="0">
              <a:solidFill>
                <a:schemeClr val="tx1">
                  <a:lumMod val="95000"/>
                  <a:lumOff val="5000"/>
                </a:schemeClr>
              </a:solidFill>
              <a:latin typeface="Arial" panose="020B0604020202020204" pitchFamily="34" charset="0"/>
              <a:cs typeface="Arial" panose="020B0604020202020204" pitchFamily="34" charset="0"/>
            </a:endParaRPr>
          </a:p>
          <a:p>
            <a:pPr marL="12700" marR="5080" indent="-3175">
              <a:buSzPct val="95833"/>
              <a:buFontTx/>
              <a:buAutoNum type="arabicPeriod" startAt="5"/>
              <a:tabLst>
                <a:tab pos="241300" algn="l"/>
              </a:tabLst>
            </a:pPr>
            <a:r>
              <a:rPr sz="2000" i="1" u="sng" kern="0" dirty="0">
                <a:solidFill>
                  <a:schemeClr val="tx1">
                    <a:lumMod val="95000"/>
                    <a:lumOff val="5000"/>
                  </a:schemeClr>
                </a:solidFill>
                <a:uFill>
                  <a:solidFill>
                    <a:srgbClr val="FFFFFF"/>
                  </a:solidFill>
                </a:uFill>
                <a:latin typeface="Arial" panose="020B0604020202020204" pitchFamily="34" charset="0"/>
                <a:cs typeface="Arial" panose="020B0604020202020204" pitchFamily="34" charset="0"/>
              </a:rPr>
              <a:t>	Whistleblower</a:t>
            </a:r>
            <a:r>
              <a:rPr sz="2000" i="1" u="sng" kern="0" spc="-45" dirty="0">
                <a:solidFill>
                  <a:schemeClr val="tx1">
                    <a:lumMod val="95000"/>
                    <a:lumOff val="5000"/>
                  </a:schemeClr>
                </a:solidFill>
                <a:uFill>
                  <a:solidFill>
                    <a:srgbClr val="FFFFFF"/>
                  </a:solidFill>
                </a:uFill>
                <a:latin typeface="Arial" panose="020B0604020202020204" pitchFamily="34" charset="0"/>
                <a:cs typeface="Arial" panose="020B0604020202020204" pitchFamily="34" charset="0"/>
              </a:rPr>
              <a:t> </a:t>
            </a:r>
            <a:r>
              <a:rPr sz="2000" i="1" u="sng" kern="0" dirty="0">
                <a:solidFill>
                  <a:schemeClr val="tx1">
                    <a:lumMod val="95000"/>
                    <a:lumOff val="5000"/>
                  </a:schemeClr>
                </a:solidFill>
                <a:uFill>
                  <a:solidFill>
                    <a:srgbClr val="FFFFFF"/>
                  </a:solidFill>
                </a:uFill>
                <a:latin typeface="Arial" panose="020B0604020202020204" pitchFamily="34" charset="0"/>
                <a:cs typeface="Arial" panose="020B0604020202020204" pitchFamily="34" charset="0"/>
              </a:rPr>
              <a:t>Policy</a:t>
            </a:r>
            <a:r>
              <a:rPr sz="2000" i="1" kern="0" spc="-25" dirty="0">
                <a:solidFill>
                  <a:schemeClr val="tx1">
                    <a:lumMod val="95000"/>
                    <a:lumOff val="5000"/>
                  </a:schemeClr>
                </a:solidFill>
                <a:latin typeface="Arial" panose="020B0604020202020204" pitchFamily="34" charset="0"/>
                <a:cs typeface="Arial" panose="020B0604020202020204" pitchFamily="34" charset="0"/>
              </a:rPr>
              <a:t> </a:t>
            </a:r>
            <a:r>
              <a:rPr sz="2000" i="1" kern="0" spc="-10" dirty="0">
                <a:solidFill>
                  <a:schemeClr val="tx1">
                    <a:lumMod val="95000"/>
                    <a:lumOff val="5000"/>
                  </a:schemeClr>
                </a:solidFill>
                <a:latin typeface="Arial" panose="020B0604020202020204" pitchFamily="34" charset="0"/>
                <a:cs typeface="Arial" panose="020B0604020202020204" pitchFamily="34" charset="0"/>
              </a:rPr>
              <a:t>----</a:t>
            </a:r>
            <a:r>
              <a:rPr sz="2000" i="1" kern="0" dirty="0">
                <a:solidFill>
                  <a:schemeClr val="tx1">
                    <a:lumMod val="95000"/>
                    <a:lumOff val="5000"/>
                  </a:schemeClr>
                </a:solidFill>
                <a:latin typeface="Arial" panose="020B0604020202020204" pitchFamily="34" charset="0"/>
                <a:cs typeface="Arial" panose="020B0604020202020204" pitchFamily="34" charset="0"/>
              </a:rPr>
              <a:t>This</a:t>
            </a:r>
            <a:r>
              <a:rPr sz="2000" i="1" kern="0" spc="-30" dirty="0">
                <a:solidFill>
                  <a:schemeClr val="tx1">
                    <a:lumMod val="95000"/>
                    <a:lumOff val="5000"/>
                  </a:schemeClr>
                </a:solidFill>
                <a:latin typeface="Arial" panose="020B0604020202020204" pitchFamily="34" charset="0"/>
                <a:cs typeface="Arial" panose="020B0604020202020204" pitchFamily="34" charset="0"/>
              </a:rPr>
              <a:t> </a:t>
            </a:r>
            <a:r>
              <a:rPr sz="2000" i="1" kern="0" dirty="0">
                <a:solidFill>
                  <a:schemeClr val="tx1">
                    <a:lumMod val="95000"/>
                    <a:lumOff val="5000"/>
                  </a:schemeClr>
                </a:solidFill>
                <a:latin typeface="Arial" panose="020B0604020202020204" pitchFamily="34" charset="0"/>
                <a:cs typeface="Arial" panose="020B0604020202020204" pitchFamily="34" charset="0"/>
              </a:rPr>
              <a:t>policy</a:t>
            </a:r>
            <a:r>
              <a:rPr sz="2000" i="1" kern="0" spc="-25" dirty="0">
                <a:solidFill>
                  <a:schemeClr val="tx1">
                    <a:lumMod val="95000"/>
                    <a:lumOff val="5000"/>
                  </a:schemeClr>
                </a:solidFill>
                <a:latin typeface="Arial" panose="020B0604020202020204" pitchFamily="34" charset="0"/>
                <a:cs typeface="Arial" panose="020B0604020202020204" pitchFamily="34" charset="0"/>
              </a:rPr>
              <a:t> </a:t>
            </a:r>
            <a:r>
              <a:rPr sz="2000" i="1" kern="0" dirty="0">
                <a:solidFill>
                  <a:schemeClr val="tx1">
                    <a:lumMod val="95000"/>
                    <a:lumOff val="5000"/>
                  </a:schemeClr>
                </a:solidFill>
                <a:latin typeface="Arial" panose="020B0604020202020204" pitchFamily="34" charset="0"/>
                <a:cs typeface="Arial" panose="020B0604020202020204" pitchFamily="34" charset="0"/>
              </a:rPr>
              <a:t>has</a:t>
            </a:r>
            <a:r>
              <a:rPr sz="2000" i="1" kern="0" spc="-5" dirty="0">
                <a:solidFill>
                  <a:schemeClr val="tx1">
                    <a:lumMod val="95000"/>
                    <a:lumOff val="5000"/>
                  </a:schemeClr>
                </a:solidFill>
                <a:latin typeface="Arial" panose="020B0604020202020204" pitchFamily="34" charset="0"/>
                <a:cs typeface="Arial" panose="020B0604020202020204" pitchFamily="34" charset="0"/>
              </a:rPr>
              <a:t> </a:t>
            </a:r>
            <a:r>
              <a:rPr sz="2000" i="1" kern="0" dirty="0">
                <a:solidFill>
                  <a:schemeClr val="tx1">
                    <a:lumMod val="95000"/>
                    <a:lumOff val="5000"/>
                  </a:schemeClr>
                </a:solidFill>
                <a:latin typeface="Arial" panose="020B0604020202020204" pitchFamily="34" charset="0"/>
                <a:cs typeface="Arial" panose="020B0604020202020204" pitchFamily="34" charset="0"/>
              </a:rPr>
              <a:t>to</a:t>
            </a:r>
            <a:r>
              <a:rPr sz="2000" i="1" kern="0" spc="-25" dirty="0">
                <a:solidFill>
                  <a:schemeClr val="tx1">
                    <a:lumMod val="95000"/>
                    <a:lumOff val="5000"/>
                  </a:schemeClr>
                </a:solidFill>
                <a:latin typeface="Arial" panose="020B0604020202020204" pitchFamily="34" charset="0"/>
                <a:cs typeface="Arial" panose="020B0604020202020204" pitchFamily="34" charset="0"/>
              </a:rPr>
              <a:t> </a:t>
            </a:r>
            <a:r>
              <a:rPr sz="2000" i="1" kern="0" dirty="0">
                <a:solidFill>
                  <a:schemeClr val="tx1">
                    <a:lumMod val="95000"/>
                    <a:lumOff val="5000"/>
                  </a:schemeClr>
                </a:solidFill>
                <a:latin typeface="Arial" panose="020B0604020202020204" pitchFamily="34" charset="0"/>
                <a:cs typeface="Arial" panose="020B0604020202020204" pitchFamily="34" charset="0"/>
              </a:rPr>
              <a:t>be</a:t>
            </a:r>
            <a:r>
              <a:rPr sz="2000" i="1" kern="0" spc="-15" dirty="0">
                <a:solidFill>
                  <a:schemeClr val="tx1">
                    <a:lumMod val="95000"/>
                    <a:lumOff val="5000"/>
                  </a:schemeClr>
                </a:solidFill>
                <a:latin typeface="Arial" panose="020B0604020202020204" pitchFamily="34" charset="0"/>
                <a:cs typeface="Arial" panose="020B0604020202020204" pitchFamily="34" charset="0"/>
              </a:rPr>
              <a:t> </a:t>
            </a:r>
            <a:r>
              <a:rPr sz="2000" i="1" kern="0" dirty="0">
                <a:solidFill>
                  <a:schemeClr val="tx1">
                    <a:lumMod val="95000"/>
                    <a:lumOff val="5000"/>
                  </a:schemeClr>
                </a:solidFill>
                <a:latin typeface="Arial" panose="020B0604020202020204" pitchFamily="34" charset="0"/>
                <a:cs typeface="Arial" panose="020B0604020202020204" pitchFamily="34" charset="0"/>
              </a:rPr>
              <a:t>communicated</a:t>
            </a:r>
            <a:r>
              <a:rPr sz="2000" i="1" kern="0" spc="-20" dirty="0">
                <a:solidFill>
                  <a:schemeClr val="tx1">
                    <a:lumMod val="95000"/>
                    <a:lumOff val="5000"/>
                  </a:schemeClr>
                </a:solidFill>
                <a:latin typeface="Arial" panose="020B0604020202020204" pitchFamily="34" charset="0"/>
                <a:cs typeface="Arial" panose="020B0604020202020204" pitchFamily="34" charset="0"/>
              </a:rPr>
              <a:t> </a:t>
            </a:r>
            <a:r>
              <a:rPr sz="2000" i="1" kern="0" dirty="0">
                <a:solidFill>
                  <a:schemeClr val="tx1">
                    <a:lumMod val="95000"/>
                    <a:lumOff val="5000"/>
                  </a:schemeClr>
                </a:solidFill>
                <a:latin typeface="Arial" panose="020B0604020202020204" pitchFamily="34" charset="0"/>
                <a:cs typeface="Arial" panose="020B0604020202020204" pitchFamily="34" charset="0"/>
              </a:rPr>
              <a:t>to</a:t>
            </a:r>
            <a:r>
              <a:rPr sz="2000" i="1" kern="0" spc="-20" dirty="0">
                <a:solidFill>
                  <a:schemeClr val="tx1">
                    <a:lumMod val="95000"/>
                    <a:lumOff val="5000"/>
                  </a:schemeClr>
                </a:solidFill>
                <a:latin typeface="Arial" panose="020B0604020202020204" pitchFamily="34" charset="0"/>
                <a:cs typeface="Arial" panose="020B0604020202020204" pitchFamily="34" charset="0"/>
              </a:rPr>
              <a:t> </a:t>
            </a:r>
            <a:r>
              <a:rPr sz="2000" i="1" kern="0" spc="-25" dirty="0">
                <a:solidFill>
                  <a:schemeClr val="tx1">
                    <a:lumMod val="95000"/>
                    <a:lumOff val="5000"/>
                  </a:schemeClr>
                </a:solidFill>
                <a:latin typeface="Arial" panose="020B0604020202020204" pitchFamily="34" charset="0"/>
                <a:cs typeface="Arial" panose="020B0604020202020204" pitchFamily="34" charset="0"/>
              </a:rPr>
              <a:t>all </a:t>
            </a:r>
            <a:r>
              <a:rPr sz="2000" i="1" kern="0" dirty="0">
                <a:solidFill>
                  <a:schemeClr val="tx1">
                    <a:lumMod val="95000"/>
                    <a:lumOff val="5000"/>
                  </a:schemeClr>
                </a:solidFill>
                <a:latin typeface="Arial" panose="020B0604020202020204" pitchFamily="34" charset="0"/>
                <a:cs typeface="Arial" panose="020B0604020202020204" pitchFamily="34" charset="0"/>
              </a:rPr>
              <a:t>employees</a:t>
            </a:r>
            <a:r>
              <a:rPr sz="2000" i="1" kern="0" spc="-65" dirty="0">
                <a:solidFill>
                  <a:schemeClr val="tx1">
                    <a:lumMod val="95000"/>
                    <a:lumOff val="5000"/>
                  </a:schemeClr>
                </a:solidFill>
                <a:latin typeface="Arial" panose="020B0604020202020204" pitchFamily="34" charset="0"/>
                <a:cs typeface="Arial" panose="020B0604020202020204" pitchFamily="34" charset="0"/>
              </a:rPr>
              <a:t> </a:t>
            </a:r>
            <a:r>
              <a:rPr sz="2000" i="1" kern="0" dirty="0">
                <a:solidFill>
                  <a:schemeClr val="tx1">
                    <a:lumMod val="95000"/>
                    <a:lumOff val="5000"/>
                  </a:schemeClr>
                </a:solidFill>
                <a:latin typeface="Arial" panose="020B0604020202020204" pitchFamily="34" charset="0"/>
                <a:cs typeface="Arial" panose="020B0604020202020204" pitchFamily="34" charset="0"/>
              </a:rPr>
              <a:t>and</a:t>
            </a:r>
            <a:r>
              <a:rPr sz="2000" i="1" kern="0" spc="-30" dirty="0">
                <a:solidFill>
                  <a:schemeClr val="tx1">
                    <a:lumMod val="95000"/>
                    <a:lumOff val="5000"/>
                  </a:schemeClr>
                </a:solidFill>
                <a:latin typeface="Arial" panose="020B0604020202020204" pitchFamily="34" charset="0"/>
                <a:cs typeface="Arial" panose="020B0604020202020204" pitchFamily="34" charset="0"/>
              </a:rPr>
              <a:t> </a:t>
            </a:r>
            <a:r>
              <a:rPr sz="2000" i="1" kern="0" dirty="0">
                <a:solidFill>
                  <a:schemeClr val="tx1">
                    <a:lumMod val="95000"/>
                    <a:lumOff val="5000"/>
                  </a:schemeClr>
                </a:solidFill>
                <a:latin typeface="Arial" panose="020B0604020202020204" pitchFamily="34" charset="0"/>
                <a:cs typeface="Arial" panose="020B0604020202020204" pitchFamily="34" charset="0"/>
              </a:rPr>
              <a:t>whistleblowers</a:t>
            </a:r>
            <a:r>
              <a:rPr sz="2000" i="1" kern="0" spc="-60" dirty="0">
                <a:solidFill>
                  <a:schemeClr val="tx1">
                    <a:lumMod val="95000"/>
                    <a:lumOff val="5000"/>
                  </a:schemeClr>
                </a:solidFill>
                <a:latin typeface="Arial" panose="020B0604020202020204" pitchFamily="34" charset="0"/>
                <a:cs typeface="Arial" panose="020B0604020202020204" pitchFamily="34" charset="0"/>
              </a:rPr>
              <a:t> </a:t>
            </a:r>
            <a:r>
              <a:rPr sz="2000" i="1" kern="0" dirty="0">
                <a:solidFill>
                  <a:schemeClr val="tx1">
                    <a:lumMod val="95000"/>
                    <a:lumOff val="5000"/>
                  </a:schemeClr>
                </a:solidFill>
                <a:latin typeface="Arial" panose="020B0604020202020204" pitchFamily="34" charset="0"/>
                <a:cs typeface="Arial" panose="020B0604020202020204" pitchFamily="34" charset="0"/>
              </a:rPr>
              <a:t>should</a:t>
            </a:r>
            <a:r>
              <a:rPr sz="2000" i="1" kern="0" spc="-30" dirty="0">
                <a:solidFill>
                  <a:schemeClr val="tx1">
                    <a:lumMod val="95000"/>
                    <a:lumOff val="5000"/>
                  </a:schemeClr>
                </a:solidFill>
                <a:latin typeface="Arial" panose="020B0604020202020204" pitchFamily="34" charset="0"/>
                <a:cs typeface="Arial" panose="020B0604020202020204" pitchFamily="34" charset="0"/>
              </a:rPr>
              <a:t> </a:t>
            </a:r>
            <a:r>
              <a:rPr sz="2000" i="1" kern="0" dirty="0">
                <a:solidFill>
                  <a:schemeClr val="tx1">
                    <a:lumMod val="95000"/>
                    <a:lumOff val="5000"/>
                  </a:schemeClr>
                </a:solidFill>
                <a:latin typeface="Arial" panose="020B0604020202020204" pitchFamily="34" charset="0"/>
                <a:cs typeface="Arial" panose="020B0604020202020204" pitchFamily="34" charset="0"/>
              </a:rPr>
              <a:t>be</a:t>
            </a:r>
            <a:r>
              <a:rPr sz="2000" i="1" kern="0" spc="-40" dirty="0">
                <a:solidFill>
                  <a:schemeClr val="tx1">
                    <a:lumMod val="95000"/>
                    <a:lumOff val="5000"/>
                  </a:schemeClr>
                </a:solidFill>
                <a:latin typeface="Arial" panose="020B0604020202020204" pitchFamily="34" charset="0"/>
                <a:cs typeface="Arial" panose="020B0604020202020204" pitchFamily="34" charset="0"/>
              </a:rPr>
              <a:t> </a:t>
            </a:r>
            <a:r>
              <a:rPr sz="2000" i="1" kern="0" dirty="0">
                <a:solidFill>
                  <a:schemeClr val="tx1">
                    <a:lumMod val="95000"/>
                    <a:lumOff val="5000"/>
                  </a:schemeClr>
                </a:solidFill>
                <a:latin typeface="Arial" panose="020B0604020202020204" pitchFamily="34" charset="0"/>
                <a:cs typeface="Arial" panose="020B0604020202020204" pitchFamily="34" charset="0"/>
              </a:rPr>
              <a:t>protected</a:t>
            </a:r>
            <a:r>
              <a:rPr sz="2000" i="1" kern="0" spc="-65" dirty="0">
                <a:solidFill>
                  <a:schemeClr val="tx1">
                    <a:lumMod val="95000"/>
                    <a:lumOff val="5000"/>
                  </a:schemeClr>
                </a:solidFill>
                <a:latin typeface="Arial" panose="020B0604020202020204" pitchFamily="34" charset="0"/>
                <a:cs typeface="Arial" panose="020B0604020202020204" pitchFamily="34" charset="0"/>
              </a:rPr>
              <a:t> </a:t>
            </a:r>
            <a:r>
              <a:rPr sz="2000" i="1" kern="0" dirty="0">
                <a:solidFill>
                  <a:schemeClr val="tx1">
                    <a:lumMod val="95000"/>
                    <a:lumOff val="5000"/>
                  </a:schemeClr>
                </a:solidFill>
                <a:latin typeface="Arial" panose="020B0604020202020204" pitchFamily="34" charset="0"/>
                <a:cs typeface="Arial" panose="020B0604020202020204" pitchFamily="34" charset="0"/>
              </a:rPr>
              <a:t>from</a:t>
            </a:r>
            <a:r>
              <a:rPr sz="2000" i="1" kern="0" spc="-30" dirty="0">
                <a:solidFill>
                  <a:schemeClr val="tx1">
                    <a:lumMod val="95000"/>
                    <a:lumOff val="5000"/>
                  </a:schemeClr>
                </a:solidFill>
                <a:latin typeface="Arial" panose="020B0604020202020204" pitchFamily="34" charset="0"/>
                <a:cs typeface="Arial" panose="020B0604020202020204" pitchFamily="34" charset="0"/>
              </a:rPr>
              <a:t> </a:t>
            </a:r>
            <a:r>
              <a:rPr sz="2000" i="1" kern="0" dirty="0">
                <a:solidFill>
                  <a:schemeClr val="tx1">
                    <a:lumMod val="95000"/>
                    <a:lumOff val="5000"/>
                  </a:schemeClr>
                </a:solidFill>
                <a:latin typeface="Arial" panose="020B0604020202020204" pitchFamily="34" charset="0"/>
                <a:cs typeface="Arial" panose="020B0604020202020204" pitchFamily="34" charset="0"/>
              </a:rPr>
              <a:t>unfair</a:t>
            </a:r>
            <a:r>
              <a:rPr sz="2000" i="1" kern="0" spc="-50" dirty="0">
                <a:solidFill>
                  <a:schemeClr val="tx1">
                    <a:lumMod val="95000"/>
                    <a:lumOff val="5000"/>
                  </a:schemeClr>
                </a:solidFill>
                <a:latin typeface="Arial" panose="020B0604020202020204" pitchFamily="34" charset="0"/>
                <a:cs typeface="Arial" panose="020B0604020202020204" pitchFamily="34" charset="0"/>
              </a:rPr>
              <a:t> </a:t>
            </a:r>
            <a:r>
              <a:rPr sz="2000" i="1" kern="0" spc="-10" dirty="0">
                <a:solidFill>
                  <a:schemeClr val="tx1">
                    <a:lumMod val="95000"/>
                    <a:lumOff val="5000"/>
                  </a:schemeClr>
                </a:solidFill>
                <a:latin typeface="Arial" panose="020B0604020202020204" pitchFamily="34" charset="0"/>
                <a:cs typeface="Arial" panose="020B0604020202020204" pitchFamily="34" charset="0"/>
              </a:rPr>
              <a:t>treatment </a:t>
            </a:r>
            <a:r>
              <a:rPr sz="2000" i="1" kern="0" dirty="0">
                <a:solidFill>
                  <a:schemeClr val="tx1">
                    <a:lumMod val="95000"/>
                    <a:lumOff val="5000"/>
                  </a:schemeClr>
                </a:solidFill>
                <a:latin typeface="Arial" panose="020B0604020202020204" pitchFamily="34" charset="0"/>
                <a:cs typeface="Arial" panose="020B0604020202020204" pitchFamily="34" charset="0"/>
              </a:rPr>
              <a:t>and</a:t>
            </a:r>
            <a:r>
              <a:rPr sz="2000" i="1" kern="0" spc="-15" dirty="0">
                <a:solidFill>
                  <a:schemeClr val="tx1">
                    <a:lumMod val="95000"/>
                    <a:lumOff val="5000"/>
                  </a:schemeClr>
                </a:solidFill>
                <a:latin typeface="Arial" panose="020B0604020202020204" pitchFamily="34" charset="0"/>
                <a:cs typeface="Arial" panose="020B0604020202020204" pitchFamily="34" charset="0"/>
              </a:rPr>
              <a:t> </a:t>
            </a:r>
            <a:r>
              <a:rPr sz="2000" i="1" kern="0" spc="-10" dirty="0">
                <a:solidFill>
                  <a:schemeClr val="tx1">
                    <a:lumMod val="95000"/>
                    <a:lumOff val="5000"/>
                  </a:schemeClr>
                </a:solidFill>
                <a:latin typeface="Arial" panose="020B0604020202020204" pitchFamily="34" charset="0"/>
                <a:cs typeface="Arial" panose="020B0604020202020204" pitchFamily="34" charset="0"/>
              </a:rPr>
              <a:t>termination.</a:t>
            </a:r>
            <a:endParaRPr sz="2000" kern="0" dirty="0">
              <a:solidFill>
                <a:schemeClr val="tx1">
                  <a:lumMod val="95000"/>
                  <a:lumOff val="5000"/>
                </a:schemeClr>
              </a:solidFill>
              <a:latin typeface="Arial" panose="020B0604020202020204" pitchFamily="34" charset="0"/>
              <a:cs typeface="Arial" panose="020B0604020202020204" pitchFamily="34" charset="0"/>
            </a:endParaRPr>
          </a:p>
          <a:p>
            <a:pPr>
              <a:spcBef>
                <a:spcPts val="125"/>
              </a:spcBef>
              <a:buClr>
                <a:srgbClr val="FFFFFF"/>
              </a:buClr>
              <a:buFont typeface="Times New Roman"/>
              <a:buAutoNum type="arabicPeriod" startAt="5"/>
            </a:pPr>
            <a:endParaRPr sz="2000" kern="0" dirty="0">
              <a:solidFill>
                <a:schemeClr val="tx1">
                  <a:lumMod val="95000"/>
                  <a:lumOff val="5000"/>
                </a:schemeClr>
              </a:solidFill>
              <a:latin typeface="Arial" panose="020B0604020202020204" pitchFamily="34" charset="0"/>
              <a:cs typeface="Arial" panose="020B0604020202020204" pitchFamily="34" charset="0"/>
            </a:endParaRPr>
          </a:p>
          <a:p>
            <a:pPr marL="240029" indent="-231775">
              <a:buSzPct val="95833"/>
              <a:buFontTx/>
              <a:buAutoNum type="arabicPeriod" startAt="5"/>
              <a:tabLst>
                <a:tab pos="240029" algn="l"/>
              </a:tabLst>
            </a:pPr>
            <a:r>
              <a:rPr sz="2000" i="1" u="sng" kern="0" dirty="0">
                <a:solidFill>
                  <a:schemeClr val="tx1">
                    <a:lumMod val="95000"/>
                    <a:lumOff val="5000"/>
                  </a:schemeClr>
                </a:solidFill>
                <a:uFill>
                  <a:solidFill>
                    <a:srgbClr val="FFFFFF"/>
                  </a:solidFill>
                </a:uFill>
                <a:latin typeface="Arial" panose="020B0604020202020204" pitchFamily="34" charset="0"/>
                <a:cs typeface="Arial" panose="020B0604020202020204" pitchFamily="34" charset="0"/>
              </a:rPr>
              <a:t>Subsidiary</a:t>
            </a:r>
            <a:r>
              <a:rPr sz="2000" i="1" u="sng" kern="0" spc="-30" dirty="0">
                <a:solidFill>
                  <a:schemeClr val="tx1">
                    <a:lumMod val="95000"/>
                    <a:lumOff val="5000"/>
                  </a:schemeClr>
                </a:solidFill>
                <a:uFill>
                  <a:solidFill>
                    <a:srgbClr val="FFFFFF"/>
                  </a:solidFill>
                </a:uFill>
                <a:latin typeface="Arial" panose="020B0604020202020204" pitchFamily="34" charset="0"/>
                <a:cs typeface="Arial" panose="020B0604020202020204" pitchFamily="34" charset="0"/>
              </a:rPr>
              <a:t> </a:t>
            </a:r>
            <a:r>
              <a:rPr sz="2000" i="1" u="sng" kern="0" spc="-10" dirty="0">
                <a:solidFill>
                  <a:schemeClr val="tx1">
                    <a:lumMod val="95000"/>
                    <a:lumOff val="5000"/>
                  </a:schemeClr>
                </a:solidFill>
                <a:uFill>
                  <a:solidFill>
                    <a:srgbClr val="FFFFFF"/>
                  </a:solidFill>
                </a:uFill>
                <a:latin typeface="Arial" panose="020B0604020202020204" pitchFamily="34" charset="0"/>
                <a:cs typeface="Arial" panose="020B0604020202020204" pitchFamily="34" charset="0"/>
              </a:rPr>
              <a:t>Companies-</a:t>
            </a:r>
            <a:r>
              <a:rPr sz="2000" i="1" kern="0" dirty="0">
                <a:solidFill>
                  <a:schemeClr val="tx1">
                    <a:lumMod val="95000"/>
                    <a:lumOff val="5000"/>
                  </a:schemeClr>
                </a:solidFill>
                <a:latin typeface="Arial" panose="020B0604020202020204" pitchFamily="34" charset="0"/>
                <a:cs typeface="Arial" panose="020B0604020202020204" pitchFamily="34" charset="0"/>
              </a:rPr>
              <a:t>----50%</a:t>
            </a:r>
            <a:r>
              <a:rPr sz="2000" i="1" kern="0" spc="-25" dirty="0">
                <a:solidFill>
                  <a:schemeClr val="tx1">
                    <a:lumMod val="95000"/>
                    <a:lumOff val="5000"/>
                  </a:schemeClr>
                </a:solidFill>
                <a:latin typeface="Arial" panose="020B0604020202020204" pitchFamily="34" charset="0"/>
                <a:cs typeface="Arial" panose="020B0604020202020204" pitchFamily="34" charset="0"/>
              </a:rPr>
              <a:t> </a:t>
            </a:r>
            <a:r>
              <a:rPr sz="2000" i="1" kern="0" spc="-10" dirty="0">
                <a:solidFill>
                  <a:schemeClr val="tx1">
                    <a:lumMod val="95000"/>
                    <a:lumOff val="5000"/>
                  </a:schemeClr>
                </a:solidFill>
                <a:latin typeface="Arial" panose="020B0604020202020204" pitchFamily="34" charset="0"/>
                <a:cs typeface="Arial" panose="020B0604020202020204" pitchFamily="34" charset="0"/>
              </a:rPr>
              <a:t>non-</a:t>
            </a:r>
            <a:r>
              <a:rPr sz="2000" i="1" kern="0" dirty="0">
                <a:solidFill>
                  <a:schemeClr val="tx1">
                    <a:lumMod val="95000"/>
                    <a:lumOff val="5000"/>
                  </a:schemeClr>
                </a:solidFill>
                <a:latin typeface="Arial" panose="020B0604020202020204" pitchFamily="34" charset="0"/>
                <a:cs typeface="Arial" panose="020B0604020202020204" pitchFamily="34" charset="0"/>
              </a:rPr>
              <a:t>executive</a:t>
            </a:r>
            <a:r>
              <a:rPr sz="2000" i="1" kern="0" spc="-40" dirty="0">
                <a:solidFill>
                  <a:schemeClr val="tx1">
                    <a:lumMod val="95000"/>
                    <a:lumOff val="5000"/>
                  </a:schemeClr>
                </a:solidFill>
                <a:latin typeface="Arial" panose="020B0604020202020204" pitchFamily="34" charset="0"/>
                <a:cs typeface="Arial" panose="020B0604020202020204" pitchFamily="34" charset="0"/>
              </a:rPr>
              <a:t> </a:t>
            </a:r>
            <a:r>
              <a:rPr sz="2000" i="1" kern="0" dirty="0">
                <a:solidFill>
                  <a:schemeClr val="tx1">
                    <a:lumMod val="95000"/>
                    <a:lumOff val="5000"/>
                  </a:schemeClr>
                </a:solidFill>
                <a:latin typeface="Arial" panose="020B0604020202020204" pitchFamily="34" charset="0"/>
                <a:cs typeface="Arial" panose="020B0604020202020204" pitchFamily="34" charset="0"/>
              </a:rPr>
              <a:t>directors</a:t>
            </a:r>
            <a:r>
              <a:rPr sz="2000" i="1" kern="0" spc="-30" dirty="0">
                <a:solidFill>
                  <a:schemeClr val="tx1">
                    <a:lumMod val="95000"/>
                    <a:lumOff val="5000"/>
                  </a:schemeClr>
                </a:solidFill>
                <a:latin typeface="Arial" panose="020B0604020202020204" pitchFamily="34" charset="0"/>
                <a:cs typeface="Arial" panose="020B0604020202020204" pitchFamily="34" charset="0"/>
              </a:rPr>
              <a:t> </a:t>
            </a:r>
            <a:r>
              <a:rPr sz="2000" i="1" kern="0" dirty="0">
                <a:solidFill>
                  <a:schemeClr val="tx1">
                    <a:lumMod val="95000"/>
                    <a:lumOff val="5000"/>
                  </a:schemeClr>
                </a:solidFill>
                <a:latin typeface="Arial" panose="020B0604020202020204" pitchFamily="34" charset="0"/>
                <a:cs typeface="Arial" panose="020B0604020202020204" pitchFamily="34" charset="0"/>
              </a:rPr>
              <a:t>&amp;</a:t>
            </a:r>
            <a:r>
              <a:rPr sz="2000" i="1" kern="0" spc="-10" dirty="0">
                <a:solidFill>
                  <a:schemeClr val="tx1">
                    <a:lumMod val="95000"/>
                    <a:lumOff val="5000"/>
                  </a:schemeClr>
                </a:solidFill>
                <a:latin typeface="Arial" panose="020B0604020202020204" pitchFamily="34" charset="0"/>
                <a:cs typeface="Arial" panose="020B0604020202020204" pitchFamily="34" charset="0"/>
              </a:rPr>
              <a:t> </a:t>
            </a:r>
            <a:r>
              <a:rPr sz="2000" i="1" kern="0" dirty="0">
                <a:solidFill>
                  <a:schemeClr val="tx1">
                    <a:lumMod val="95000"/>
                    <a:lumOff val="5000"/>
                  </a:schemeClr>
                </a:solidFill>
                <a:latin typeface="Arial" panose="020B0604020202020204" pitchFamily="34" charset="0"/>
                <a:cs typeface="Arial" panose="020B0604020202020204" pitchFamily="34" charset="0"/>
              </a:rPr>
              <a:t>1/3</a:t>
            </a:r>
            <a:r>
              <a:rPr sz="2000" i="1" kern="0" spc="-10" dirty="0">
                <a:solidFill>
                  <a:schemeClr val="tx1">
                    <a:lumMod val="95000"/>
                    <a:lumOff val="5000"/>
                  </a:schemeClr>
                </a:solidFill>
                <a:latin typeface="Arial" panose="020B0604020202020204" pitchFamily="34" charset="0"/>
                <a:cs typeface="Arial" panose="020B0604020202020204" pitchFamily="34" charset="0"/>
              </a:rPr>
              <a:t> </a:t>
            </a:r>
            <a:r>
              <a:rPr sz="2000" i="1" kern="0" spc="-50" dirty="0">
                <a:solidFill>
                  <a:schemeClr val="tx1">
                    <a:lumMod val="95000"/>
                    <a:lumOff val="5000"/>
                  </a:schemeClr>
                </a:solidFill>
                <a:latin typeface="Arial" panose="020B0604020202020204" pitchFamily="34" charset="0"/>
                <a:cs typeface="Arial" panose="020B0604020202020204" pitchFamily="34" charset="0"/>
              </a:rPr>
              <a:t>&amp;</a:t>
            </a:r>
            <a:endParaRPr sz="2000" kern="0" dirty="0">
              <a:solidFill>
                <a:schemeClr val="tx1">
                  <a:lumMod val="95000"/>
                  <a:lumOff val="5000"/>
                </a:schemeClr>
              </a:solidFill>
              <a:latin typeface="Arial" panose="020B0604020202020204" pitchFamily="34" charset="0"/>
              <a:cs typeface="Arial" panose="020B0604020202020204" pitchFamily="34" charset="0"/>
            </a:endParaRPr>
          </a:p>
          <a:p>
            <a:pPr marL="12700" marR="599440"/>
            <a:r>
              <a:rPr sz="2000" i="1" kern="0" dirty="0">
                <a:solidFill>
                  <a:schemeClr val="tx1">
                    <a:lumMod val="95000"/>
                    <a:lumOff val="5000"/>
                  </a:schemeClr>
                </a:solidFill>
                <a:latin typeface="Arial" panose="020B0604020202020204" pitchFamily="34" charset="0"/>
                <a:cs typeface="Arial" panose="020B0604020202020204" pitchFamily="34" charset="0"/>
              </a:rPr>
              <a:t>½independent</a:t>
            </a:r>
            <a:r>
              <a:rPr sz="2000" i="1" kern="0" spc="-65" dirty="0">
                <a:solidFill>
                  <a:schemeClr val="tx1">
                    <a:lumMod val="95000"/>
                    <a:lumOff val="5000"/>
                  </a:schemeClr>
                </a:solidFill>
                <a:latin typeface="Arial" panose="020B0604020202020204" pitchFamily="34" charset="0"/>
                <a:cs typeface="Arial" panose="020B0604020202020204" pitchFamily="34" charset="0"/>
              </a:rPr>
              <a:t> </a:t>
            </a:r>
            <a:r>
              <a:rPr sz="2000" i="1" kern="0" dirty="0">
                <a:solidFill>
                  <a:schemeClr val="tx1">
                    <a:lumMod val="95000"/>
                    <a:lumOff val="5000"/>
                  </a:schemeClr>
                </a:solidFill>
                <a:latin typeface="Arial" panose="020B0604020202020204" pitchFamily="34" charset="0"/>
                <a:cs typeface="Arial" panose="020B0604020202020204" pitchFamily="34" charset="0"/>
              </a:rPr>
              <a:t>directors</a:t>
            </a:r>
            <a:r>
              <a:rPr sz="2000" i="1" kern="0" spc="-40" dirty="0">
                <a:solidFill>
                  <a:schemeClr val="tx1">
                    <a:lumMod val="95000"/>
                    <a:lumOff val="5000"/>
                  </a:schemeClr>
                </a:solidFill>
                <a:latin typeface="Arial" panose="020B0604020202020204" pitchFamily="34" charset="0"/>
                <a:cs typeface="Arial" panose="020B0604020202020204" pitchFamily="34" charset="0"/>
              </a:rPr>
              <a:t> </a:t>
            </a:r>
            <a:r>
              <a:rPr sz="2000" i="1" kern="0" dirty="0">
                <a:solidFill>
                  <a:schemeClr val="tx1">
                    <a:lumMod val="95000"/>
                    <a:lumOff val="5000"/>
                  </a:schemeClr>
                </a:solidFill>
                <a:latin typeface="Arial" panose="020B0604020202020204" pitchFamily="34" charset="0"/>
                <a:cs typeface="Arial" panose="020B0604020202020204" pitchFamily="34" charset="0"/>
              </a:rPr>
              <a:t>depending</a:t>
            </a:r>
            <a:r>
              <a:rPr sz="2000" i="1" kern="0" spc="-45" dirty="0">
                <a:solidFill>
                  <a:schemeClr val="tx1">
                    <a:lumMod val="95000"/>
                    <a:lumOff val="5000"/>
                  </a:schemeClr>
                </a:solidFill>
                <a:latin typeface="Arial" panose="020B0604020202020204" pitchFamily="34" charset="0"/>
                <a:cs typeface="Arial" panose="020B0604020202020204" pitchFamily="34" charset="0"/>
              </a:rPr>
              <a:t> </a:t>
            </a:r>
            <a:r>
              <a:rPr sz="2000" i="1" kern="0" dirty="0">
                <a:solidFill>
                  <a:schemeClr val="tx1">
                    <a:lumMod val="95000"/>
                    <a:lumOff val="5000"/>
                  </a:schemeClr>
                </a:solidFill>
                <a:latin typeface="Arial" panose="020B0604020202020204" pitchFamily="34" charset="0"/>
                <a:cs typeface="Arial" panose="020B0604020202020204" pitchFamily="34" charset="0"/>
              </a:rPr>
              <a:t>on</a:t>
            </a:r>
            <a:r>
              <a:rPr sz="2000" i="1" kern="0" spc="-15" dirty="0">
                <a:solidFill>
                  <a:schemeClr val="tx1">
                    <a:lumMod val="95000"/>
                    <a:lumOff val="5000"/>
                  </a:schemeClr>
                </a:solidFill>
                <a:latin typeface="Arial" panose="020B0604020202020204" pitchFamily="34" charset="0"/>
                <a:cs typeface="Arial" panose="020B0604020202020204" pitchFamily="34" charset="0"/>
              </a:rPr>
              <a:t> </a:t>
            </a:r>
            <a:r>
              <a:rPr sz="2000" i="1" kern="0" dirty="0">
                <a:solidFill>
                  <a:schemeClr val="tx1">
                    <a:lumMod val="95000"/>
                    <a:lumOff val="5000"/>
                  </a:schemeClr>
                </a:solidFill>
                <a:latin typeface="Arial" panose="020B0604020202020204" pitchFamily="34" charset="0"/>
                <a:cs typeface="Arial" panose="020B0604020202020204" pitchFamily="34" charset="0"/>
              </a:rPr>
              <a:t>whether</a:t>
            </a:r>
            <a:r>
              <a:rPr sz="2000" i="1" kern="0" spc="-20" dirty="0">
                <a:solidFill>
                  <a:schemeClr val="tx1">
                    <a:lumMod val="95000"/>
                    <a:lumOff val="5000"/>
                  </a:schemeClr>
                </a:solidFill>
                <a:latin typeface="Arial" panose="020B0604020202020204" pitchFamily="34" charset="0"/>
                <a:cs typeface="Arial" panose="020B0604020202020204" pitchFamily="34" charset="0"/>
              </a:rPr>
              <a:t> </a:t>
            </a:r>
            <a:r>
              <a:rPr sz="2000" i="1" kern="0" dirty="0">
                <a:solidFill>
                  <a:schemeClr val="tx1">
                    <a:lumMod val="95000"/>
                    <a:lumOff val="5000"/>
                  </a:schemeClr>
                </a:solidFill>
                <a:latin typeface="Arial" panose="020B0604020202020204" pitchFamily="34" charset="0"/>
                <a:cs typeface="Arial" panose="020B0604020202020204" pitchFamily="34" charset="0"/>
              </a:rPr>
              <a:t>the</a:t>
            </a:r>
            <a:r>
              <a:rPr sz="2000" i="1" kern="0" spc="-45" dirty="0">
                <a:solidFill>
                  <a:schemeClr val="tx1">
                    <a:lumMod val="95000"/>
                    <a:lumOff val="5000"/>
                  </a:schemeClr>
                </a:solidFill>
                <a:latin typeface="Arial" panose="020B0604020202020204" pitchFamily="34" charset="0"/>
                <a:cs typeface="Arial" panose="020B0604020202020204" pitchFamily="34" charset="0"/>
              </a:rPr>
              <a:t> </a:t>
            </a:r>
            <a:r>
              <a:rPr sz="2000" i="1" kern="0" dirty="0">
                <a:solidFill>
                  <a:schemeClr val="tx1">
                    <a:lumMod val="95000"/>
                    <a:lumOff val="5000"/>
                  </a:schemeClr>
                </a:solidFill>
                <a:latin typeface="Arial" panose="020B0604020202020204" pitchFamily="34" charset="0"/>
                <a:cs typeface="Arial" panose="020B0604020202020204" pitchFamily="34" charset="0"/>
              </a:rPr>
              <a:t>chairman</a:t>
            </a:r>
            <a:r>
              <a:rPr sz="2000" i="1" kern="0" spc="-20" dirty="0">
                <a:solidFill>
                  <a:schemeClr val="tx1">
                    <a:lumMod val="95000"/>
                    <a:lumOff val="5000"/>
                  </a:schemeClr>
                </a:solidFill>
                <a:latin typeface="Arial" panose="020B0604020202020204" pitchFamily="34" charset="0"/>
                <a:cs typeface="Arial" panose="020B0604020202020204" pitchFamily="34" charset="0"/>
              </a:rPr>
              <a:t> </a:t>
            </a:r>
            <a:r>
              <a:rPr sz="2000" i="1" kern="0" dirty="0">
                <a:solidFill>
                  <a:schemeClr val="tx1">
                    <a:lumMod val="95000"/>
                    <a:lumOff val="5000"/>
                  </a:schemeClr>
                </a:solidFill>
                <a:latin typeface="Arial" panose="020B0604020202020204" pitchFamily="34" charset="0"/>
                <a:cs typeface="Arial" panose="020B0604020202020204" pitchFamily="34" charset="0"/>
              </a:rPr>
              <a:t>is</a:t>
            </a:r>
            <a:r>
              <a:rPr sz="2000" i="1" kern="0" spc="-20" dirty="0">
                <a:solidFill>
                  <a:schemeClr val="tx1">
                    <a:lumMod val="95000"/>
                    <a:lumOff val="5000"/>
                  </a:schemeClr>
                </a:solidFill>
                <a:latin typeface="Arial" panose="020B0604020202020204" pitchFamily="34" charset="0"/>
                <a:cs typeface="Arial" panose="020B0604020202020204" pitchFamily="34" charset="0"/>
              </a:rPr>
              <a:t> non- </a:t>
            </a:r>
            <a:r>
              <a:rPr sz="2000" i="1" kern="0" dirty="0">
                <a:solidFill>
                  <a:schemeClr val="tx1">
                    <a:lumMod val="95000"/>
                    <a:lumOff val="5000"/>
                  </a:schemeClr>
                </a:solidFill>
                <a:latin typeface="Arial" panose="020B0604020202020204" pitchFamily="34" charset="0"/>
                <a:cs typeface="Arial" panose="020B0604020202020204" pitchFamily="34" charset="0"/>
              </a:rPr>
              <a:t>executive</a:t>
            </a:r>
            <a:r>
              <a:rPr sz="2000" i="1" kern="0" spc="-70" dirty="0">
                <a:solidFill>
                  <a:schemeClr val="tx1">
                    <a:lumMod val="95000"/>
                    <a:lumOff val="5000"/>
                  </a:schemeClr>
                </a:solidFill>
                <a:latin typeface="Arial" panose="020B0604020202020204" pitchFamily="34" charset="0"/>
                <a:cs typeface="Arial" panose="020B0604020202020204" pitchFamily="34" charset="0"/>
              </a:rPr>
              <a:t> </a:t>
            </a:r>
            <a:r>
              <a:rPr sz="2000" i="1" kern="0" dirty="0">
                <a:solidFill>
                  <a:schemeClr val="tx1">
                    <a:lumMod val="95000"/>
                    <a:lumOff val="5000"/>
                  </a:schemeClr>
                </a:solidFill>
                <a:latin typeface="Arial" panose="020B0604020202020204" pitchFamily="34" charset="0"/>
                <a:cs typeface="Arial" panose="020B0604020202020204" pitchFamily="34" charset="0"/>
              </a:rPr>
              <a:t>or</a:t>
            </a:r>
            <a:r>
              <a:rPr sz="2000" i="1" kern="0" spc="-10" dirty="0">
                <a:solidFill>
                  <a:schemeClr val="tx1">
                    <a:lumMod val="95000"/>
                    <a:lumOff val="5000"/>
                  </a:schemeClr>
                </a:solidFill>
                <a:latin typeface="Arial" panose="020B0604020202020204" pitchFamily="34" charset="0"/>
                <a:cs typeface="Arial" panose="020B0604020202020204" pitchFamily="34" charset="0"/>
              </a:rPr>
              <a:t> executive.</a:t>
            </a:r>
            <a:endParaRPr sz="2000" kern="0" dirty="0">
              <a:solidFill>
                <a:schemeClr val="tx1">
                  <a:lumMod val="95000"/>
                  <a:lumOff val="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869216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B268E-BD14-07DD-B75F-1195D2CBAB8A}"/>
              </a:ext>
            </a:extLst>
          </p:cNvPr>
          <p:cNvSpPr>
            <a:spLocks noGrp="1"/>
          </p:cNvSpPr>
          <p:nvPr>
            <p:ph type="title"/>
          </p:nvPr>
        </p:nvSpPr>
        <p:spPr/>
        <p:txBody>
          <a:bodyPr/>
          <a:lstStyle/>
          <a:p>
            <a:r>
              <a:rPr lang="en-IN" sz="4800" b="1" u="sng" dirty="0">
                <a:solidFill>
                  <a:schemeClr val="tx1"/>
                </a:solidFill>
                <a:latin typeface="Times New Roman" panose="02020603050405020304" pitchFamily="18" charset="0"/>
                <a:cs typeface="Times New Roman" panose="02020603050405020304" pitchFamily="18" charset="0"/>
              </a:rPr>
              <a:t>Definition of business environment</a:t>
            </a:r>
            <a:endParaRPr lang="en-IN" dirty="0"/>
          </a:p>
        </p:txBody>
      </p:sp>
      <p:sp>
        <p:nvSpPr>
          <p:cNvPr id="3" name="Content Placeholder 2">
            <a:extLst>
              <a:ext uri="{FF2B5EF4-FFF2-40B4-BE49-F238E27FC236}">
                <a16:creationId xmlns:a16="http://schemas.microsoft.com/office/drawing/2014/main" id="{67C8E29A-A80A-21D8-F5FB-837016818A90}"/>
              </a:ext>
            </a:extLst>
          </p:cNvPr>
          <p:cNvSpPr>
            <a:spLocks noGrp="1"/>
          </p:cNvSpPr>
          <p:nvPr>
            <p:ph idx="1"/>
          </p:nvPr>
        </p:nvSpPr>
        <p:spPr/>
        <p:txBody>
          <a:bodyPr>
            <a:normAutofit fontScale="92500" lnSpcReduction="20000"/>
          </a:bodyPr>
          <a:lstStyle/>
          <a:p>
            <a:r>
              <a:rPr lang="en-US" sz="2600" dirty="0">
                <a:solidFill>
                  <a:schemeClr val="tx1"/>
                </a:solidFill>
                <a:latin typeface="Cambria" panose="02040503050406030204" pitchFamily="18" charset="0"/>
                <a:ea typeface="Cambria" panose="02040503050406030204" pitchFamily="18" charset="0"/>
              </a:rPr>
              <a:t>7. </a:t>
            </a:r>
            <a:r>
              <a:rPr lang="en-US" sz="2600" b="1" dirty="0">
                <a:solidFill>
                  <a:schemeClr val="tx1"/>
                </a:solidFill>
                <a:latin typeface="Cambria" panose="02040503050406030204" pitchFamily="18" charset="0"/>
                <a:ea typeface="Cambria" panose="02040503050406030204" pitchFamily="18" charset="0"/>
              </a:rPr>
              <a:t>Business Environment as Threats and Opportunities:</a:t>
            </a:r>
          </a:p>
          <a:p>
            <a:r>
              <a:rPr lang="en-US" sz="2600" dirty="0">
                <a:solidFill>
                  <a:schemeClr val="tx1"/>
                </a:solidFill>
                <a:latin typeface="Cambria" panose="02040503050406030204" pitchFamily="18" charset="0"/>
                <a:ea typeface="Cambria" panose="02040503050406030204" pitchFamily="18" charset="0"/>
              </a:rPr>
              <a:t>   - Involves both internal and external factors.</a:t>
            </a:r>
          </a:p>
          <a:p>
            <a:r>
              <a:rPr lang="en-US" sz="2600" dirty="0">
                <a:solidFill>
                  <a:schemeClr val="tx1"/>
                </a:solidFill>
                <a:latin typeface="Cambria" panose="02040503050406030204" pitchFamily="18" charset="0"/>
                <a:ea typeface="Cambria" panose="02040503050406030204" pitchFamily="18" charset="0"/>
              </a:rPr>
              <a:t>   - Poses threats and provides opportunities for business exploitation.</a:t>
            </a:r>
          </a:p>
          <a:p>
            <a:r>
              <a:rPr lang="en-US" sz="2600" dirty="0">
                <a:solidFill>
                  <a:schemeClr val="tx1"/>
                </a:solidFill>
                <a:latin typeface="Cambria" panose="02040503050406030204" pitchFamily="18" charset="0"/>
                <a:ea typeface="Cambria" panose="02040503050406030204" pitchFamily="18" charset="0"/>
              </a:rPr>
              <a:t>8. </a:t>
            </a:r>
            <a:r>
              <a:rPr lang="en-US" sz="2600" b="1" dirty="0">
                <a:solidFill>
                  <a:schemeClr val="tx1"/>
                </a:solidFill>
                <a:latin typeface="Cambria" panose="02040503050406030204" pitchFamily="18" charset="0"/>
                <a:ea typeface="Cambria" panose="02040503050406030204" pitchFamily="18" charset="0"/>
              </a:rPr>
              <a:t>Critical Nature of Understanding Business Environment:</a:t>
            </a:r>
          </a:p>
          <a:p>
            <a:r>
              <a:rPr lang="en-US" sz="2600" dirty="0">
                <a:solidFill>
                  <a:schemeClr val="tx1"/>
                </a:solidFill>
                <a:latin typeface="Cambria" panose="02040503050406030204" pitchFamily="18" charset="0"/>
                <a:ea typeface="Cambria" panose="02040503050406030204" pitchFamily="18" charset="0"/>
              </a:rPr>
              <a:t>   - Business success relies on recognizing, respecting, and adapting to these factors.</a:t>
            </a:r>
          </a:p>
          <a:p>
            <a:r>
              <a:rPr lang="en-US" sz="2600" dirty="0">
                <a:solidFill>
                  <a:schemeClr val="tx1"/>
                </a:solidFill>
                <a:latin typeface="Cambria" panose="02040503050406030204" pitchFamily="18" charset="0"/>
                <a:ea typeface="Cambria" panose="02040503050406030204" pitchFamily="18" charset="0"/>
              </a:rPr>
              <a:t>   - Continuous monitoring and adaptation are necessary for survival and prosperity.</a:t>
            </a:r>
            <a:endParaRPr lang="en-IN" sz="2600" dirty="0">
              <a:solidFill>
                <a:schemeClr val="tx1"/>
              </a:solidFill>
              <a:latin typeface="Cambria" panose="02040503050406030204" pitchFamily="18" charset="0"/>
              <a:ea typeface="Cambria" panose="02040503050406030204" pitchFamily="18" charset="0"/>
            </a:endParaRPr>
          </a:p>
          <a:p>
            <a:endParaRPr lang="en-IN" dirty="0"/>
          </a:p>
        </p:txBody>
      </p:sp>
    </p:spTree>
    <p:extLst>
      <p:ext uri="{BB962C8B-B14F-4D97-AF65-F5344CB8AC3E}">
        <p14:creationId xmlns:p14="http://schemas.microsoft.com/office/powerpoint/2010/main" val="249118369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9B1EED-51D9-9C47-06E1-A9220999BF43}"/>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D51C6EAB-1005-FEA5-DB60-808FF53ED0C3}"/>
              </a:ext>
            </a:extLst>
          </p:cNvPr>
          <p:cNvSpPr txBox="1"/>
          <p:nvPr/>
        </p:nvSpPr>
        <p:spPr>
          <a:xfrm>
            <a:off x="1010573" y="1754182"/>
            <a:ext cx="10170853" cy="3349635"/>
          </a:xfrm>
          <a:prstGeom prst="rect">
            <a:avLst/>
          </a:prstGeom>
        </p:spPr>
        <p:txBody>
          <a:bodyPr vert="horz" wrap="square" lIns="0" tIns="12700" rIns="0" bIns="0" rtlCol="0">
            <a:spAutoFit/>
          </a:bodyPr>
          <a:lstStyle/>
          <a:p>
            <a:pPr marL="241300" indent="-231775">
              <a:spcBef>
                <a:spcPts val="100"/>
              </a:spcBef>
              <a:buSzPct val="95833"/>
              <a:buFontTx/>
              <a:buAutoNum type="arabicPeriod" startAt="7"/>
              <a:tabLst>
                <a:tab pos="241300" algn="l"/>
              </a:tabLst>
            </a:pPr>
            <a:r>
              <a:rPr sz="2400" i="1" u="sng" kern="0" spc="-20" dirty="0">
                <a:solidFill>
                  <a:schemeClr val="tx1">
                    <a:lumMod val="95000"/>
                    <a:lumOff val="5000"/>
                  </a:schemeClr>
                </a:solidFill>
                <a:uFill>
                  <a:solidFill>
                    <a:srgbClr val="FFFFFF"/>
                  </a:solidFill>
                </a:uFill>
                <a:latin typeface="Arial" panose="020B0604020202020204" pitchFamily="34" charset="0"/>
                <a:cs typeface="Arial" panose="020B0604020202020204" pitchFamily="34" charset="0"/>
              </a:rPr>
              <a:t>Disclosures</a:t>
            </a:r>
            <a:r>
              <a:rPr sz="2400" i="1" kern="0" spc="-20" dirty="0">
                <a:solidFill>
                  <a:schemeClr val="tx1">
                    <a:lumMod val="95000"/>
                    <a:lumOff val="5000"/>
                  </a:schemeClr>
                </a:solidFill>
                <a:latin typeface="Arial" panose="020B0604020202020204" pitchFamily="34" charset="0"/>
                <a:cs typeface="Arial" panose="020B0604020202020204" pitchFamily="34" charset="0"/>
              </a:rPr>
              <a:t>-</a:t>
            </a:r>
            <a:r>
              <a:rPr sz="2400" i="1" kern="0" spc="-10" dirty="0">
                <a:solidFill>
                  <a:schemeClr val="tx1">
                    <a:lumMod val="95000"/>
                    <a:lumOff val="5000"/>
                  </a:schemeClr>
                </a:solidFill>
                <a:latin typeface="Arial" panose="020B0604020202020204" pitchFamily="34" charset="0"/>
                <a:cs typeface="Arial" panose="020B0604020202020204" pitchFamily="34" charset="0"/>
              </a:rPr>
              <a:t>---</a:t>
            </a:r>
            <a:r>
              <a:rPr sz="2400" i="1" kern="0" dirty="0">
                <a:solidFill>
                  <a:schemeClr val="tx1">
                    <a:lumMod val="95000"/>
                    <a:lumOff val="5000"/>
                  </a:schemeClr>
                </a:solidFill>
                <a:latin typeface="Arial" panose="020B0604020202020204" pitchFamily="34" charset="0"/>
                <a:cs typeface="Arial" panose="020B0604020202020204" pitchFamily="34" charset="0"/>
              </a:rPr>
              <a:t>Contingent</a:t>
            </a:r>
            <a:r>
              <a:rPr sz="2400" i="1" kern="0" spc="-55" dirty="0">
                <a:solidFill>
                  <a:schemeClr val="tx1">
                    <a:lumMod val="95000"/>
                    <a:lumOff val="5000"/>
                  </a:schemeClr>
                </a:solidFill>
                <a:latin typeface="Arial" panose="020B0604020202020204" pitchFamily="34" charset="0"/>
                <a:cs typeface="Arial" panose="020B0604020202020204" pitchFamily="34" charset="0"/>
              </a:rPr>
              <a:t> </a:t>
            </a:r>
            <a:r>
              <a:rPr sz="2400" i="1" kern="0" dirty="0">
                <a:solidFill>
                  <a:schemeClr val="tx1">
                    <a:lumMod val="95000"/>
                    <a:lumOff val="5000"/>
                  </a:schemeClr>
                </a:solidFill>
                <a:latin typeface="Arial" panose="020B0604020202020204" pitchFamily="34" charset="0"/>
                <a:cs typeface="Arial" panose="020B0604020202020204" pitchFamily="34" charset="0"/>
              </a:rPr>
              <a:t>liabilities./Basis</a:t>
            </a:r>
            <a:r>
              <a:rPr sz="2400" i="1" kern="0" spc="-55" dirty="0">
                <a:solidFill>
                  <a:schemeClr val="tx1">
                    <a:lumMod val="95000"/>
                    <a:lumOff val="5000"/>
                  </a:schemeClr>
                </a:solidFill>
                <a:latin typeface="Arial" panose="020B0604020202020204" pitchFamily="34" charset="0"/>
                <a:cs typeface="Arial" panose="020B0604020202020204" pitchFamily="34" charset="0"/>
              </a:rPr>
              <a:t> </a:t>
            </a:r>
            <a:r>
              <a:rPr sz="2400" i="1" kern="0" dirty="0">
                <a:solidFill>
                  <a:schemeClr val="tx1">
                    <a:lumMod val="95000"/>
                    <a:lumOff val="5000"/>
                  </a:schemeClr>
                </a:solidFill>
                <a:latin typeface="Arial" panose="020B0604020202020204" pitchFamily="34" charset="0"/>
                <a:cs typeface="Arial" panose="020B0604020202020204" pitchFamily="34" charset="0"/>
              </a:rPr>
              <a:t>of</a:t>
            </a:r>
            <a:r>
              <a:rPr sz="2400" i="1" kern="0" spc="-15" dirty="0">
                <a:solidFill>
                  <a:schemeClr val="tx1">
                    <a:lumMod val="95000"/>
                    <a:lumOff val="5000"/>
                  </a:schemeClr>
                </a:solidFill>
                <a:latin typeface="Arial" panose="020B0604020202020204" pitchFamily="34" charset="0"/>
                <a:cs typeface="Arial" panose="020B0604020202020204" pitchFamily="34" charset="0"/>
              </a:rPr>
              <a:t> </a:t>
            </a:r>
            <a:r>
              <a:rPr sz="2400" i="1" kern="0" dirty="0">
                <a:solidFill>
                  <a:schemeClr val="tx1">
                    <a:lumMod val="95000"/>
                    <a:lumOff val="5000"/>
                  </a:schemeClr>
                </a:solidFill>
                <a:latin typeface="Arial" panose="020B0604020202020204" pitchFamily="34" charset="0"/>
                <a:cs typeface="Arial" panose="020B0604020202020204" pitchFamily="34" charset="0"/>
              </a:rPr>
              <a:t>related</a:t>
            </a:r>
            <a:r>
              <a:rPr sz="2400" i="1" kern="0" spc="-30" dirty="0">
                <a:solidFill>
                  <a:schemeClr val="tx1">
                    <a:lumMod val="95000"/>
                    <a:lumOff val="5000"/>
                  </a:schemeClr>
                </a:solidFill>
                <a:latin typeface="Arial" panose="020B0604020202020204" pitchFamily="34" charset="0"/>
                <a:cs typeface="Arial" panose="020B0604020202020204" pitchFamily="34" charset="0"/>
              </a:rPr>
              <a:t> </a:t>
            </a:r>
            <a:r>
              <a:rPr sz="2400" i="1" kern="0" dirty="0">
                <a:solidFill>
                  <a:schemeClr val="tx1">
                    <a:lumMod val="95000"/>
                    <a:lumOff val="5000"/>
                  </a:schemeClr>
                </a:solidFill>
                <a:latin typeface="Arial" panose="020B0604020202020204" pitchFamily="34" charset="0"/>
                <a:cs typeface="Arial" panose="020B0604020202020204" pitchFamily="34" charset="0"/>
              </a:rPr>
              <a:t>party</a:t>
            </a:r>
            <a:r>
              <a:rPr sz="2400" i="1" kern="0" spc="-15" dirty="0">
                <a:solidFill>
                  <a:schemeClr val="tx1">
                    <a:lumMod val="95000"/>
                    <a:lumOff val="5000"/>
                  </a:schemeClr>
                </a:solidFill>
                <a:latin typeface="Arial" panose="020B0604020202020204" pitchFamily="34" charset="0"/>
                <a:cs typeface="Arial" panose="020B0604020202020204" pitchFamily="34" charset="0"/>
              </a:rPr>
              <a:t> </a:t>
            </a:r>
            <a:r>
              <a:rPr sz="2400" i="1" kern="0" spc="-10" dirty="0">
                <a:solidFill>
                  <a:schemeClr val="tx1">
                    <a:lumMod val="95000"/>
                    <a:lumOff val="5000"/>
                  </a:schemeClr>
                </a:solidFill>
                <a:latin typeface="Arial" panose="020B0604020202020204" pitchFamily="34" charset="0"/>
                <a:cs typeface="Arial" panose="020B0604020202020204" pitchFamily="34" charset="0"/>
              </a:rPr>
              <a:t>transactions.</a:t>
            </a:r>
            <a:endParaRPr sz="2400" kern="0" dirty="0">
              <a:solidFill>
                <a:schemeClr val="tx1">
                  <a:lumMod val="95000"/>
                  <a:lumOff val="5000"/>
                </a:schemeClr>
              </a:solidFill>
              <a:latin typeface="Arial" panose="020B0604020202020204" pitchFamily="34" charset="0"/>
              <a:cs typeface="Arial" panose="020B0604020202020204" pitchFamily="34" charset="0"/>
            </a:endParaRPr>
          </a:p>
          <a:p>
            <a:pPr marL="12700"/>
            <a:r>
              <a:rPr sz="2400" i="1" kern="0" dirty="0">
                <a:solidFill>
                  <a:schemeClr val="tx1">
                    <a:lumMod val="95000"/>
                    <a:lumOff val="5000"/>
                  </a:schemeClr>
                </a:solidFill>
                <a:latin typeface="Arial" panose="020B0604020202020204" pitchFamily="34" charset="0"/>
                <a:cs typeface="Arial" panose="020B0604020202020204" pitchFamily="34" charset="0"/>
              </a:rPr>
              <a:t>/Risk</a:t>
            </a:r>
            <a:r>
              <a:rPr sz="2400" i="1" kern="0" spc="-60" dirty="0">
                <a:solidFill>
                  <a:schemeClr val="tx1">
                    <a:lumMod val="95000"/>
                    <a:lumOff val="5000"/>
                  </a:schemeClr>
                </a:solidFill>
                <a:latin typeface="Arial" panose="020B0604020202020204" pitchFamily="34" charset="0"/>
                <a:cs typeface="Arial" panose="020B0604020202020204" pitchFamily="34" charset="0"/>
              </a:rPr>
              <a:t> </a:t>
            </a:r>
            <a:r>
              <a:rPr sz="2400" i="1" kern="0" dirty="0">
                <a:solidFill>
                  <a:schemeClr val="tx1">
                    <a:lumMod val="95000"/>
                    <a:lumOff val="5000"/>
                  </a:schemeClr>
                </a:solidFill>
                <a:latin typeface="Arial" panose="020B0604020202020204" pitchFamily="34" charset="0"/>
                <a:cs typeface="Arial" panose="020B0604020202020204" pitchFamily="34" charset="0"/>
              </a:rPr>
              <a:t>management/</a:t>
            </a:r>
            <a:r>
              <a:rPr sz="2400" i="1" kern="0" spc="-45" dirty="0">
                <a:solidFill>
                  <a:schemeClr val="tx1">
                    <a:lumMod val="95000"/>
                    <a:lumOff val="5000"/>
                  </a:schemeClr>
                </a:solidFill>
                <a:latin typeface="Arial" panose="020B0604020202020204" pitchFamily="34" charset="0"/>
                <a:cs typeface="Arial" panose="020B0604020202020204" pitchFamily="34" charset="0"/>
              </a:rPr>
              <a:t> </a:t>
            </a:r>
            <a:r>
              <a:rPr sz="2400" i="1" kern="0" dirty="0">
                <a:solidFill>
                  <a:schemeClr val="tx1">
                    <a:lumMod val="95000"/>
                    <a:lumOff val="5000"/>
                  </a:schemeClr>
                </a:solidFill>
                <a:latin typeface="Arial" panose="020B0604020202020204" pitchFamily="34" charset="0"/>
                <a:cs typeface="Arial" panose="020B0604020202020204" pitchFamily="34" charset="0"/>
              </a:rPr>
              <a:t>.</a:t>
            </a:r>
            <a:r>
              <a:rPr sz="2400" i="1" kern="0" spc="-30" dirty="0">
                <a:solidFill>
                  <a:schemeClr val="tx1">
                    <a:lumMod val="95000"/>
                    <a:lumOff val="5000"/>
                  </a:schemeClr>
                </a:solidFill>
                <a:latin typeface="Arial" panose="020B0604020202020204" pitchFamily="34" charset="0"/>
                <a:cs typeface="Arial" panose="020B0604020202020204" pitchFamily="34" charset="0"/>
              </a:rPr>
              <a:t> </a:t>
            </a:r>
            <a:r>
              <a:rPr sz="2400" i="1" kern="0" dirty="0">
                <a:solidFill>
                  <a:schemeClr val="tx1">
                    <a:lumMod val="95000"/>
                    <a:lumOff val="5000"/>
                  </a:schemeClr>
                </a:solidFill>
                <a:latin typeface="Arial" panose="020B0604020202020204" pitchFamily="34" charset="0"/>
                <a:cs typeface="Arial" panose="020B0604020202020204" pitchFamily="34" charset="0"/>
              </a:rPr>
              <a:t>Proceeds</a:t>
            </a:r>
            <a:r>
              <a:rPr sz="2400" i="1" kern="0" spc="-55" dirty="0">
                <a:solidFill>
                  <a:schemeClr val="tx1">
                    <a:lumMod val="95000"/>
                    <a:lumOff val="5000"/>
                  </a:schemeClr>
                </a:solidFill>
                <a:latin typeface="Arial" panose="020B0604020202020204" pitchFamily="34" charset="0"/>
                <a:cs typeface="Arial" panose="020B0604020202020204" pitchFamily="34" charset="0"/>
              </a:rPr>
              <a:t> </a:t>
            </a:r>
            <a:r>
              <a:rPr sz="2400" i="1" kern="0" dirty="0">
                <a:solidFill>
                  <a:schemeClr val="tx1">
                    <a:lumMod val="95000"/>
                    <a:lumOff val="5000"/>
                  </a:schemeClr>
                </a:solidFill>
                <a:latin typeface="Arial" panose="020B0604020202020204" pitchFamily="34" charset="0"/>
                <a:cs typeface="Arial" panose="020B0604020202020204" pitchFamily="34" charset="0"/>
              </a:rPr>
              <a:t>from</a:t>
            </a:r>
            <a:r>
              <a:rPr sz="2400" i="1" kern="0" spc="-40" dirty="0">
                <a:solidFill>
                  <a:schemeClr val="tx1">
                    <a:lumMod val="95000"/>
                    <a:lumOff val="5000"/>
                  </a:schemeClr>
                </a:solidFill>
                <a:latin typeface="Arial" panose="020B0604020202020204" pitchFamily="34" charset="0"/>
                <a:cs typeface="Arial" panose="020B0604020202020204" pitchFamily="34" charset="0"/>
              </a:rPr>
              <a:t> </a:t>
            </a:r>
            <a:r>
              <a:rPr sz="2400" i="1" kern="0" dirty="0">
                <a:solidFill>
                  <a:schemeClr val="tx1">
                    <a:lumMod val="95000"/>
                    <a:lumOff val="5000"/>
                  </a:schemeClr>
                </a:solidFill>
                <a:latin typeface="Arial" panose="020B0604020202020204" pitchFamily="34" charset="0"/>
                <a:cs typeface="Arial" panose="020B0604020202020204" pitchFamily="34" charset="0"/>
              </a:rPr>
              <a:t>initial</a:t>
            </a:r>
            <a:r>
              <a:rPr sz="2400" i="1" kern="0" spc="-75" dirty="0">
                <a:solidFill>
                  <a:schemeClr val="tx1">
                    <a:lumMod val="95000"/>
                    <a:lumOff val="5000"/>
                  </a:schemeClr>
                </a:solidFill>
                <a:latin typeface="Arial" panose="020B0604020202020204" pitchFamily="34" charset="0"/>
                <a:cs typeface="Arial" panose="020B0604020202020204" pitchFamily="34" charset="0"/>
              </a:rPr>
              <a:t> </a:t>
            </a:r>
            <a:r>
              <a:rPr sz="2400" i="1" kern="0" dirty="0">
                <a:solidFill>
                  <a:schemeClr val="tx1">
                    <a:lumMod val="95000"/>
                    <a:lumOff val="5000"/>
                  </a:schemeClr>
                </a:solidFill>
                <a:latin typeface="Arial" panose="020B0604020202020204" pitchFamily="34" charset="0"/>
                <a:cs typeface="Arial" panose="020B0604020202020204" pitchFamily="34" charset="0"/>
              </a:rPr>
              <a:t>public</a:t>
            </a:r>
            <a:r>
              <a:rPr sz="2400" i="1" kern="0" spc="-50" dirty="0">
                <a:solidFill>
                  <a:schemeClr val="tx1">
                    <a:lumMod val="95000"/>
                    <a:lumOff val="5000"/>
                  </a:schemeClr>
                </a:solidFill>
                <a:latin typeface="Arial" panose="020B0604020202020204" pitchFamily="34" charset="0"/>
                <a:cs typeface="Arial" panose="020B0604020202020204" pitchFamily="34" charset="0"/>
              </a:rPr>
              <a:t> </a:t>
            </a:r>
            <a:r>
              <a:rPr sz="2400" i="1" kern="0" dirty="0">
                <a:solidFill>
                  <a:schemeClr val="tx1">
                    <a:lumMod val="95000"/>
                    <a:lumOff val="5000"/>
                  </a:schemeClr>
                </a:solidFill>
                <a:latin typeface="Arial" panose="020B0604020202020204" pitchFamily="34" charset="0"/>
                <a:cs typeface="Arial" panose="020B0604020202020204" pitchFamily="34" charset="0"/>
              </a:rPr>
              <a:t>offering/</a:t>
            </a:r>
            <a:r>
              <a:rPr sz="2400" i="1" kern="0" spc="-65" dirty="0">
                <a:solidFill>
                  <a:schemeClr val="tx1">
                    <a:lumMod val="95000"/>
                    <a:lumOff val="5000"/>
                  </a:schemeClr>
                </a:solidFill>
                <a:latin typeface="Arial" panose="020B0604020202020204" pitchFamily="34" charset="0"/>
                <a:cs typeface="Arial" panose="020B0604020202020204" pitchFamily="34" charset="0"/>
              </a:rPr>
              <a:t> </a:t>
            </a:r>
            <a:r>
              <a:rPr sz="2400" i="1" kern="0" spc="-50" dirty="0">
                <a:solidFill>
                  <a:schemeClr val="tx1">
                    <a:lumMod val="95000"/>
                    <a:lumOff val="5000"/>
                  </a:schemeClr>
                </a:solidFill>
                <a:latin typeface="Arial" panose="020B0604020202020204" pitchFamily="34" charset="0"/>
                <a:cs typeface="Arial" panose="020B0604020202020204" pitchFamily="34" charset="0"/>
              </a:rPr>
              <a:t>.</a:t>
            </a:r>
            <a:endParaRPr sz="2400" kern="0" dirty="0">
              <a:solidFill>
                <a:schemeClr val="tx1">
                  <a:lumMod val="95000"/>
                  <a:lumOff val="5000"/>
                </a:schemeClr>
              </a:solidFill>
              <a:latin typeface="Arial" panose="020B0604020202020204" pitchFamily="34" charset="0"/>
              <a:cs typeface="Arial" panose="020B0604020202020204" pitchFamily="34" charset="0"/>
            </a:endParaRPr>
          </a:p>
          <a:p>
            <a:pPr marL="12700"/>
            <a:r>
              <a:rPr sz="2400" i="1" kern="0" dirty="0">
                <a:solidFill>
                  <a:schemeClr val="tx1">
                    <a:lumMod val="95000"/>
                    <a:lumOff val="5000"/>
                  </a:schemeClr>
                </a:solidFill>
                <a:latin typeface="Arial" panose="020B0604020202020204" pitchFamily="34" charset="0"/>
                <a:cs typeface="Arial" panose="020B0604020202020204" pitchFamily="34" charset="0"/>
              </a:rPr>
              <a:t>Remuneration</a:t>
            </a:r>
            <a:r>
              <a:rPr sz="2400" i="1" kern="0" spc="-40" dirty="0">
                <a:solidFill>
                  <a:schemeClr val="tx1">
                    <a:lumMod val="95000"/>
                    <a:lumOff val="5000"/>
                  </a:schemeClr>
                </a:solidFill>
                <a:latin typeface="Arial" panose="020B0604020202020204" pitchFamily="34" charset="0"/>
                <a:cs typeface="Arial" panose="020B0604020202020204" pitchFamily="34" charset="0"/>
              </a:rPr>
              <a:t> </a:t>
            </a:r>
            <a:r>
              <a:rPr sz="2400" i="1" kern="0" dirty="0">
                <a:solidFill>
                  <a:schemeClr val="tx1">
                    <a:lumMod val="95000"/>
                    <a:lumOff val="5000"/>
                  </a:schemeClr>
                </a:solidFill>
                <a:latin typeface="Arial" panose="020B0604020202020204" pitchFamily="34" charset="0"/>
                <a:cs typeface="Arial" panose="020B0604020202020204" pitchFamily="34" charset="0"/>
              </a:rPr>
              <a:t>of</a:t>
            </a:r>
            <a:r>
              <a:rPr sz="2400" i="1" kern="0" spc="5" dirty="0">
                <a:solidFill>
                  <a:schemeClr val="tx1">
                    <a:lumMod val="95000"/>
                    <a:lumOff val="5000"/>
                  </a:schemeClr>
                </a:solidFill>
                <a:latin typeface="Arial" panose="020B0604020202020204" pitchFamily="34" charset="0"/>
                <a:cs typeface="Arial" panose="020B0604020202020204" pitchFamily="34" charset="0"/>
              </a:rPr>
              <a:t> </a:t>
            </a:r>
            <a:r>
              <a:rPr sz="2400" i="1" kern="0" spc="-10" dirty="0">
                <a:solidFill>
                  <a:schemeClr val="tx1">
                    <a:lumMod val="95000"/>
                    <a:lumOff val="5000"/>
                  </a:schemeClr>
                </a:solidFill>
                <a:latin typeface="Arial" panose="020B0604020202020204" pitchFamily="34" charset="0"/>
                <a:cs typeface="Arial" panose="020B0604020202020204" pitchFamily="34" charset="0"/>
              </a:rPr>
              <a:t>directors.</a:t>
            </a:r>
            <a:endParaRPr sz="2400" kern="0" dirty="0">
              <a:solidFill>
                <a:schemeClr val="tx1">
                  <a:lumMod val="95000"/>
                  <a:lumOff val="5000"/>
                </a:schemeClr>
              </a:solidFill>
              <a:latin typeface="Arial" panose="020B0604020202020204" pitchFamily="34" charset="0"/>
              <a:cs typeface="Arial" panose="020B0604020202020204" pitchFamily="34" charset="0"/>
            </a:endParaRPr>
          </a:p>
          <a:p>
            <a:pPr>
              <a:spcBef>
                <a:spcPts val="120"/>
              </a:spcBef>
            </a:pPr>
            <a:endParaRPr sz="2400" kern="0" dirty="0">
              <a:solidFill>
                <a:schemeClr val="tx1">
                  <a:lumMod val="95000"/>
                  <a:lumOff val="5000"/>
                </a:schemeClr>
              </a:solidFill>
              <a:latin typeface="Arial" panose="020B0604020202020204" pitchFamily="34" charset="0"/>
              <a:cs typeface="Arial" panose="020B0604020202020204" pitchFamily="34" charset="0"/>
            </a:endParaRPr>
          </a:p>
          <a:p>
            <a:pPr marL="12700" marR="782955" indent="-3175">
              <a:buSzPct val="95833"/>
              <a:buFontTx/>
              <a:buAutoNum type="arabicPeriod" startAt="8"/>
              <a:tabLst>
                <a:tab pos="241300" algn="l"/>
                <a:tab pos="2449195" algn="l"/>
              </a:tabLst>
            </a:pPr>
            <a:r>
              <a:rPr sz="2400" i="1" u="sng" kern="0" dirty="0">
                <a:solidFill>
                  <a:schemeClr val="tx1">
                    <a:lumMod val="95000"/>
                    <a:lumOff val="5000"/>
                  </a:schemeClr>
                </a:solidFill>
                <a:uFill>
                  <a:solidFill>
                    <a:srgbClr val="FFFFFF"/>
                  </a:solidFill>
                </a:uFill>
                <a:latin typeface="Arial" panose="020B0604020202020204" pitchFamily="34" charset="0"/>
                <a:cs typeface="Arial" panose="020B0604020202020204" pitchFamily="34" charset="0"/>
              </a:rPr>
              <a:t>Certifications</a:t>
            </a:r>
            <a:r>
              <a:rPr sz="2400" i="1" u="sng" kern="0" spc="-50" dirty="0">
                <a:solidFill>
                  <a:schemeClr val="tx1">
                    <a:lumMod val="95000"/>
                    <a:lumOff val="5000"/>
                  </a:schemeClr>
                </a:solidFill>
                <a:uFill>
                  <a:solidFill>
                    <a:srgbClr val="FFFFFF"/>
                  </a:solidFill>
                </a:uFill>
                <a:latin typeface="Arial" panose="020B0604020202020204" pitchFamily="34" charset="0"/>
                <a:cs typeface="Arial" panose="020B0604020202020204" pitchFamily="34" charset="0"/>
              </a:rPr>
              <a:t> </a:t>
            </a:r>
            <a:r>
              <a:rPr sz="2400" i="1" u="sng" kern="0" spc="-10" dirty="0">
                <a:solidFill>
                  <a:schemeClr val="tx1">
                    <a:lumMod val="95000"/>
                    <a:lumOff val="5000"/>
                  </a:schemeClr>
                </a:solidFill>
                <a:uFill>
                  <a:solidFill>
                    <a:srgbClr val="FFFFFF"/>
                  </a:solidFill>
                </a:uFill>
                <a:latin typeface="Arial" panose="020B0604020202020204" pitchFamily="34" charset="0"/>
                <a:cs typeface="Arial" panose="020B0604020202020204" pitchFamily="34" charset="0"/>
              </a:rPr>
              <a:t>-</a:t>
            </a:r>
            <a:r>
              <a:rPr sz="2400" i="1" u="sng" kern="0" spc="-50" dirty="0">
                <a:solidFill>
                  <a:schemeClr val="tx1">
                    <a:lumMod val="95000"/>
                    <a:lumOff val="5000"/>
                  </a:schemeClr>
                </a:solidFill>
                <a:uFill>
                  <a:solidFill>
                    <a:srgbClr val="FFFFFF"/>
                  </a:solidFill>
                </a:uFill>
                <a:latin typeface="Arial" panose="020B0604020202020204" pitchFamily="34" charset="0"/>
                <a:cs typeface="Arial" panose="020B0604020202020204" pitchFamily="34" charset="0"/>
              </a:rPr>
              <a:t>&gt;</a:t>
            </a:r>
            <a:r>
              <a:rPr sz="2400" i="1" u="sng" kern="0" dirty="0">
                <a:solidFill>
                  <a:schemeClr val="tx1">
                    <a:lumMod val="95000"/>
                    <a:lumOff val="5000"/>
                  </a:schemeClr>
                </a:solidFill>
                <a:uFill>
                  <a:solidFill>
                    <a:srgbClr val="FFFFFF"/>
                  </a:solidFill>
                </a:uFill>
                <a:latin typeface="Arial" panose="020B0604020202020204" pitchFamily="34" charset="0"/>
                <a:cs typeface="Arial" panose="020B0604020202020204" pitchFamily="34" charset="0"/>
              </a:rPr>
              <a:t>	</a:t>
            </a:r>
            <a:r>
              <a:rPr sz="2400" i="1" kern="0" dirty="0">
                <a:solidFill>
                  <a:schemeClr val="tx1">
                    <a:lumMod val="95000"/>
                    <a:lumOff val="5000"/>
                  </a:schemeClr>
                </a:solidFill>
                <a:latin typeface="Arial" panose="020B0604020202020204" pitchFamily="34" charset="0"/>
                <a:cs typeface="Arial" panose="020B0604020202020204" pitchFamily="34" charset="0"/>
              </a:rPr>
              <a:t>reviewed</a:t>
            </a:r>
            <a:r>
              <a:rPr sz="2400" i="1" kern="0" spc="-70" dirty="0">
                <a:solidFill>
                  <a:schemeClr val="tx1">
                    <a:lumMod val="95000"/>
                    <a:lumOff val="5000"/>
                  </a:schemeClr>
                </a:solidFill>
                <a:latin typeface="Arial" panose="020B0604020202020204" pitchFamily="34" charset="0"/>
                <a:cs typeface="Arial" panose="020B0604020202020204" pitchFamily="34" charset="0"/>
              </a:rPr>
              <a:t> </a:t>
            </a:r>
            <a:r>
              <a:rPr sz="2400" i="1" kern="0" dirty="0">
                <a:solidFill>
                  <a:schemeClr val="tx1">
                    <a:lumMod val="95000"/>
                    <a:lumOff val="5000"/>
                  </a:schemeClr>
                </a:solidFill>
                <a:latin typeface="Arial" panose="020B0604020202020204" pitchFamily="34" charset="0"/>
                <a:cs typeface="Arial" panose="020B0604020202020204" pitchFamily="34" charset="0"/>
              </a:rPr>
              <a:t>the</a:t>
            </a:r>
            <a:r>
              <a:rPr sz="2400" i="1" kern="0" spc="-35" dirty="0">
                <a:solidFill>
                  <a:schemeClr val="tx1">
                    <a:lumMod val="95000"/>
                    <a:lumOff val="5000"/>
                  </a:schemeClr>
                </a:solidFill>
                <a:latin typeface="Arial" panose="020B0604020202020204" pitchFamily="34" charset="0"/>
                <a:cs typeface="Arial" panose="020B0604020202020204" pitchFamily="34" charset="0"/>
              </a:rPr>
              <a:t> </a:t>
            </a:r>
            <a:r>
              <a:rPr sz="2400" i="1" kern="0" dirty="0">
                <a:solidFill>
                  <a:schemeClr val="tx1">
                    <a:lumMod val="95000"/>
                    <a:lumOff val="5000"/>
                  </a:schemeClr>
                </a:solidFill>
                <a:latin typeface="Arial" panose="020B0604020202020204" pitchFamily="34" charset="0"/>
                <a:cs typeface="Arial" panose="020B0604020202020204" pitchFamily="34" charset="0"/>
              </a:rPr>
              <a:t>necessary</a:t>
            </a:r>
            <a:r>
              <a:rPr sz="2400" i="1" kern="0" spc="-30" dirty="0">
                <a:solidFill>
                  <a:schemeClr val="tx1">
                    <a:lumMod val="95000"/>
                    <a:lumOff val="5000"/>
                  </a:schemeClr>
                </a:solidFill>
                <a:latin typeface="Arial" panose="020B0604020202020204" pitchFamily="34" charset="0"/>
                <a:cs typeface="Arial" panose="020B0604020202020204" pitchFamily="34" charset="0"/>
              </a:rPr>
              <a:t> </a:t>
            </a:r>
            <a:r>
              <a:rPr sz="2400" i="1" kern="0" dirty="0">
                <a:solidFill>
                  <a:schemeClr val="tx1">
                    <a:lumMod val="95000"/>
                    <a:lumOff val="5000"/>
                  </a:schemeClr>
                </a:solidFill>
                <a:latin typeface="Arial" panose="020B0604020202020204" pitchFamily="34" charset="0"/>
                <a:cs typeface="Arial" panose="020B0604020202020204" pitchFamily="34" charset="0"/>
              </a:rPr>
              <a:t>financial</a:t>
            </a:r>
            <a:r>
              <a:rPr sz="2400" i="1" kern="0" spc="-70" dirty="0">
                <a:solidFill>
                  <a:schemeClr val="tx1">
                    <a:lumMod val="95000"/>
                    <a:lumOff val="5000"/>
                  </a:schemeClr>
                </a:solidFill>
                <a:latin typeface="Arial" panose="020B0604020202020204" pitchFamily="34" charset="0"/>
                <a:cs typeface="Arial" panose="020B0604020202020204" pitchFamily="34" charset="0"/>
              </a:rPr>
              <a:t> </a:t>
            </a:r>
            <a:r>
              <a:rPr sz="2400" i="1" kern="0" dirty="0">
                <a:solidFill>
                  <a:schemeClr val="tx1">
                    <a:lumMod val="95000"/>
                    <a:lumOff val="5000"/>
                  </a:schemeClr>
                </a:solidFill>
                <a:latin typeface="Arial" panose="020B0604020202020204" pitchFamily="34" charset="0"/>
                <a:cs typeface="Arial" panose="020B0604020202020204" pitchFamily="34" charset="0"/>
              </a:rPr>
              <a:t>statements</a:t>
            </a:r>
            <a:r>
              <a:rPr sz="2400" i="1" kern="0" spc="-50" dirty="0">
                <a:solidFill>
                  <a:schemeClr val="tx1">
                    <a:lumMod val="95000"/>
                    <a:lumOff val="5000"/>
                  </a:schemeClr>
                </a:solidFill>
                <a:latin typeface="Arial" panose="020B0604020202020204" pitchFamily="34" charset="0"/>
                <a:cs typeface="Arial" panose="020B0604020202020204" pitchFamily="34" charset="0"/>
              </a:rPr>
              <a:t> </a:t>
            </a:r>
            <a:r>
              <a:rPr sz="2400" i="1" kern="0" spc="-25" dirty="0">
                <a:solidFill>
                  <a:schemeClr val="tx1">
                    <a:lumMod val="95000"/>
                    <a:lumOff val="5000"/>
                  </a:schemeClr>
                </a:solidFill>
                <a:latin typeface="Arial" panose="020B0604020202020204" pitchFamily="34" charset="0"/>
                <a:cs typeface="Arial" panose="020B0604020202020204" pitchFamily="34" charset="0"/>
              </a:rPr>
              <a:t>and </a:t>
            </a:r>
            <a:r>
              <a:rPr sz="2400" i="1" kern="0" spc="-10" dirty="0">
                <a:solidFill>
                  <a:schemeClr val="tx1">
                    <a:lumMod val="95000"/>
                    <a:lumOff val="5000"/>
                  </a:schemeClr>
                </a:solidFill>
                <a:latin typeface="Arial" panose="020B0604020202020204" pitchFamily="34" charset="0"/>
                <a:cs typeface="Arial" panose="020B0604020202020204" pitchFamily="34" charset="0"/>
              </a:rPr>
              <a:t>directors’report;</a:t>
            </a:r>
            <a:r>
              <a:rPr sz="2400" i="1" kern="0" spc="-70" dirty="0">
                <a:solidFill>
                  <a:schemeClr val="tx1">
                    <a:lumMod val="95000"/>
                    <a:lumOff val="5000"/>
                  </a:schemeClr>
                </a:solidFill>
                <a:latin typeface="Arial" panose="020B0604020202020204" pitchFamily="34" charset="0"/>
                <a:cs typeface="Arial" panose="020B0604020202020204" pitchFamily="34" charset="0"/>
              </a:rPr>
              <a:t> </a:t>
            </a:r>
            <a:r>
              <a:rPr sz="2400" i="1" kern="0" dirty="0">
                <a:solidFill>
                  <a:schemeClr val="tx1">
                    <a:lumMod val="95000"/>
                    <a:lumOff val="5000"/>
                  </a:schemeClr>
                </a:solidFill>
                <a:latin typeface="Arial" panose="020B0604020202020204" pitchFamily="34" charset="0"/>
                <a:cs typeface="Arial" panose="020B0604020202020204" pitchFamily="34" charset="0"/>
              </a:rPr>
              <a:t>established</a:t>
            </a:r>
            <a:r>
              <a:rPr sz="2400" i="1" kern="0" spc="-50" dirty="0">
                <a:solidFill>
                  <a:schemeClr val="tx1">
                    <a:lumMod val="95000"/>
                    <a:lumOff val="5000"/>
                  </a:schemeClr>
                </a:solidFill>
                <a:latin typeface="Arial" panose="020B0604020202020204" pitchFamily="34" charset="0"/>
                <a:cs typeface="Arial" panose="020B0604020202020204" pitchFamily="34" charset="0"/>
              </a:rPr>
              <a:t> </a:t>
            </a:r>
            <a:r>
              <a:rPr sz="2400" i="1" kern="0" dirty="0">
                <a:solidFill>
                  <a:schemeClr val="tx1">
                    <a:lumMod val="95000"/>
                    <a:lumOff val="5000"/>
                  </a:schemeClr>
                </a:solidFill>
                <a:latin typeface="Arial" panose="020B0604020202020204" pitchFamily="34" charset="0"/>
                <a:cs typeface="Arial" panose="020B0604020202020204" pitchFamily="34" charset="0"/>
              </a:rPr>
              <a:t>and</a:t>
            </a:r>
            <a:r>
              <a:rPr sz="2400" i="1" kern="0" spc="-10" dirty="0">
                <a:solidFill>
                  <a:schemeClr val="tx1">
                    <a:lumMod val="95000"/>
                    <a:lumOff val="5000"/>
                  </a:schemeClr>
                </a:solidFill>
                <a:latin typeface="Arial" panose="020B0604020202020204" pitchFamily="34" charset="0"/>
                <a:cs typeface="Arial" panose="020B0604020202020204" pitchFamily="34" charset="0"/>
              </a:rPr>
              <a:t> </a:t>
            </a:r>
            <a:r>
              <a:rPr sz="2400" i="1" kern="0" dirty="0">
                <a:solidFill>
                  <a:schemeClr val="tx1">
                    <a:lumMod val="95000"/>
                    <a:lumOff val="5000"/>
                  </a:schemeClr>
                </a:solidFill>
                <a:latin typeface="Arial" panose="020B0604020202020204" pitchFamily="34" charset="0"/>
                <a:cs typeface="Arial" panose="020B0604020202020204" pitchFamily="34" charset="0"/>
              </a:rPr>
              <a:t>maintained</a:t>
            </a:r>
            <a:r>
              <a:rPr sz="2400" i="1" kern="0" spc="-45" dirty="0">
                <a:solidFill>
                  <a:schemeClr val="tx1">
                    <a:lumMod val="95000"/>
                    <a:lumOff val="5000"/>
                  </a:schemeClr>
                </a:solidFill>
                <a:latin typeface="Arial" panose="020B0604020202020204" pitchFamily="34" charset="0"/>
                <a:cs typeface="Arial" panose="020B0604020202020204" pitchFamily="34" charset="0"/>
              </a:rPr>
              <a:t> </a:t>
            </a:r>
            <a:r>
              <a:rPr sz="2400" i="1" kern="0" dirty="0">
                <a:solidFill>
                  <a:schemeClr val="tx1">
                    <a:lumMod val="95000"/>
                    <a:lumOff val="5000"/>
                  </a:schemeClr>
                </a:solidFill>
                <a:latin typeface="Arial" panose="020B0604020202020204" pitchFamily="34" charset="0"/>
                <a:cs typeface="Arial" panose="020B0604020202020204" pitchFamily="34" charset="0"/>
              </a:rPr>
              <a:t>internal</a:t>
            </a:r>
            <a:r>
              <a:rPr sz="2400" i="1" kern="0" spc="-35" dirty="0">
                <a:solidFill>
                  <a:schemeClr val="tx1">
                    <a:lumMod val="95000"/>
                    <a:lumOff val="5000"/>
                  </a:schemeClr>
                </a:solidFill>
                <a:latin typeface="Arial" panose="020B0604020202020204" pitchFamily="34" charset="0"/>
                <a:cs typeface="Arial" panose="020B0604020202020204" pitchFamily="34" charset="0"/>
              </a:rPr>
              <a:t> </a:t>
            </a:r>
            <a:r>
              <a:rPr sz="2400" i="1" kern="0" spc="-10" dirty="0">
                <a:solidFill>
                  <a:schemeClr val="tx1">
                    <a:lumMod val="95000"/>
                    <a:lumOff val="5000"/>
                  </a:schemeClr>
                </a:solidFill>
                <a:latin typeface="Arial" panose="020B0604020202020204" pitchFamily="34" charset="0"/>
                <a:cs typeface="Arial" panose="020B0604020202020204" pitchFamily="34" charset="0"/>
              </a:rPr>
              <a:t>controls, </a:t>
            </a:r>
            <a:r>
              <a:rPr sz="2400" i="1" kern="0" dirty="0">
                <a:solidFill>
                  <a:schemeClr val="tx1">
                    <a:lumMod val="95000"/>
                    <a:lumOff val="5000"/>
                  </a:schemeClr>
                </a:solidFill>
                <a:latin typeface="Arial" panose="020B0604020202020204" pitchFamily="34" charset="0"/>
                <a:cs typeface="Arial" panose="020B0604020202020204" pitchFamily="34" charset="0"/>
              </a:rPr>
              <a:t>disclosed</a:t>
            </a:r>
            <a:r>
              <a:rPr sz="2400" i="1" kern="0" spc="-55" dirty="0">
                <a:solidFill>
                  <a:schemeClr val="tx1">
                    <a:lumMod val="95000"/>
                    <a:lumOff val="5000"/>
                  </a:schemeClr>
                </a:solidFill>
                <a:latin typeface="Arial" panose="020B0604020202020204" pitchFamily="34" charset="0"/>
                <a:cs typeface="Arial" panose="020B0604020202020204" pitchFamily="34" charset="0"/>
              </a:rPr>
              <a:t> </a:t>
            </a:r>
            <a:r>
              <a:rPr sz="2400" i="1" kern="0" dirty="0">
                <a:solidFill>
                  <a:schemeClr val="tx1">
                    <a:lumMod val="95000"/>
                    <a:lumOff val="5000"/>
                  </a:schemeClr>
                </a:solidFill>
                <a:latin typeface="Arial" panose="020B0604020202020204" pitchFamily="34" charset="0"/>
                <a:cs typeface="Arial" panose="020B0604020202020204" pitchFamily="34" charset="0"/>
              </a:rPr>
              <a:t>to</a:t>
            </a:r>
            <a:r>
              <a:rPr sz="2400" i="1" kern="0" spc="-20" dirty="0">
                <a:solidFill>
                  <a:schemeClr val="tx1">
                    <a:lumMod val="95000"/>
                    <a:lumOff val="5000"/>
                  </a:schemeClr>
                </a:solidFill>
                <a:latin typeface="Arial" panose="020B0604020202020204" pitchFamily="34" charset="0"/>
                <a:cs typeface="Arial" panose="020B0604020202020204" pitchFamily="34" charset="0"/>
              </a:rPr>
              <a:t> </a:t>
            </a:r>
            <a:r>
              <a:rPr sz="2400" i="1" kern="0" dirty="0">
                <a:solidFill>
                  <a:schemeClr val="tx1">
                    <a:lumMod val="95000"/>
                    <a:lumOff val="5000"/>
                  </a:schemeClr>
                </a:solidFill>
                <a:latin typeface="Arial" panose="020B0604020202020204" pitchFamily="34" charset="0"/>
                <a:cs typeface="Arial" panose="020B0604020202020204" pitchFamily="34" charset="0"/>
              </a:rPr>
              <a:t>the</a:t>
            </a:r>
            <a:r>
              <a:rPr sz="2400" i="1" kern="0" spc="-20" dirty="0">
                <a:solidFill>
                  <a:schemeClr val="tx1">
                    <a:lumMod val="95000"/>
                    <a:lumOff val="5000"/>
                  </a:schemeClr>
                </a:solidFill>
                <a:latin typeface="Arial" panose="020B0604020202020204" pitchFamily="34" charset="0"/>
                <a:cs typeface="Arial" panose="020B0604020202020204" pitchFamily="34" charset="0"/>
              </a:rPr>
              <a:t> </a:t>
            </a:r>
            <a:r>
              <a:rPr sz="2400" i="1" kern="0" dirty="0">
                <a:solidFill>
                  <a:schemeClr val="tx1">
                    <a:lumMod val="95000"/>
                    <a:lumOff val="5000"/>
                  </a:schemeClr>
                </a:solidFill>
                <a:latin typeface="Arial" panose="020B0604020202020204" pitchFamily="34" charset="0"/>
                <a:cs typeface="Arial" panose="020B0604020202020204" pitchFamily="34" charset="0"/>
              </a:rPr>
              <a:t>auditors</a:t>
            </a:r>
            <a:r>
              <a:rPr sz="2400" i="1" kern="0" spc="-30" dirty="0">
                <a:solidFill>
                  <a:schemeClr val="tx1">
                    <a:lumMod val="95000"/>
                    <a:lumOff val="5000"/>
                  </a:schemeClr>
                </a:solidFill>
                <a:latin typeface="Arial" panose="020B0604020202020204" pitchFamily="34" charset="0"/>
                <a:cs typeface="Arial" panose="020B0604020202020204" pitchFamily="34" charset="0"/>
              </a:rPr>
              <a:t> </a:t>
            </a:r>
            <a:r>
              <a:rPr sz="2400" i="1" kern="0" dirty="0">
                <a:solidFill>
                  <a:schemeClr val="tx1">
                    <a:lumMod val="95000"/>
                    <a:lumOff val="5000"/>
                  </a:schemeClr>
                </a:solidFill>
                <a:latin typeface="Arial" panose="020B0604020202020204" pitchFamily="34" charset="0"/>
                <a:cs typeface="Arial" panose="020B0604020202020204" pitchFamily="34" charset="0"/>
              </a:rPr>
              <a:t>and</a:t>
            </a:r>
            <a:r>
              <a:rPr sz="2400" i="1" kern="0" spc="-10" dirty="0">
                <a:solidFill>
                  <a:schemeClr val="tx1">
                    <a:lumMod val="95000"/>
                    <a:lumOff val="5000"/>
                  </a:schemeClr>
                </a:solidFill>
                <a:latin typeface="Arial" panose="020B0604020202020204" pitchFamily="34" charset="0"/>
                <a:cs typeface="Arial" panose="020B0604020202020204" pitchFamily="34" charset="0"/>
              </a:rPr>
              <a:t> </a:t>
            </a:r>
            <a:r>
              <a:rPr sz="2400" i="1" kern="0" dirty="0">
                <a:solidFill>
                  <a:schemeClr val="tx1">
                    <a:lumMod val="95000"/>
                    <a:lumOff val="5000"/>
                  </a:schemeClr>
                </a:solidFill>
                <a:latin typeface="Arial" panose="020B0604020202020204" pitchFamily="34" charset="0"/>
                <a:cs typeface="Arial" panose="020B0604020202020204" pitchFamily="34" charset="0"/>
              </a:rPr>
              <a:t>informed</a:t>
            </a:r>
            <a:r>
              <a:rPr sz="2400" i="1" kern="0" spc="-25" dirty="0">
                <a:solidFill>
                  <a:schemeClr val="tx1">
                    <a:lumMod val="95000"/>
                    <a:lumOff val="5000"/>
                  </a:schemeClr>
                </a:solidFill>
                <a:latin typeface="Arial" panose="020B0604020202020204" pitchFamily="34" charset="0"/>
                <a:cs typeface="Arial" panose="020B0604020202020204" pitchFamily="34" charset="0"/>
              </a:rPr>
              <a:t> </a:t>
            </a:r>
            <a:r>
              <a:rPr sz="2400" i="1" kern="0" dirty="0">
                <a:solidFill>
                  <a:schemeClr val="tx1">
                    <a:lumMod val="95000"/>
                    <a:lumOff val="5000"/>
                  </a:schemeClr>
                </a:solidFill>
                <a:latin typeface="Arial" panose="020B0604020202020204" pitchFamily="34" charset="0"/>
                <a:cs typeface="Arial" panose="020B0604020202020204" pitchFamily="34" charset="0"/>
              </a:rPr>
              <a:t>the</a:t>
            </a:r>
            <a:r>
              <a:rPr sz="2400" i="1" kern="0" spc="-25" dirty="0">
                <a:solidFill>
                  <a:schemeClr val="tx1">
                    <a:lumMod val="95000"/>
                    <a:lumOff val="5000"/>
                  </a:schemeClr>
                </a:solidFill>
                <a:latin typeface="Arial" panose="020B0604020202020204" pitchFamily="34" charset="0"/>
                <a:cs typeface="Arial" panose="020B0604020202020204" pitchFamily="34" charset="0"/>
              </a:rPr>
              <a:t> </a:t>
            </a:r>
            <a:r>
              <a:rPr sz="2400" i="1" kern="0" dirty="0">
                <a:solidFill>
                  <a:schemeClr val="tx1">
                    <a:lumMod val="95000"/>
                    <a:lumOff val="5000"/>
                  </a:schemeClr>
                </a:solidFill>
                <a:latin typeface="Arial" panose="020B0604020202020204" pitchFamily="34" charset="0"/>
                <a:cs typeface="Arial" panose="020B0604020202020204" pitchFamily="34" charset="0"/>
              </a:rPr>
              <a:t>auditors</a:t>
            </a:r>
            <a:r>
              <a:rPr sz="2400" i="1" kern="0" spc="-20" dirty="0">
                <a:solidFill>
                  <a:schemeClr val="tx1">
                    <a:lumMod val="95000"/>
                    <a:lumOff val="5000"/>
                  </a:schemeClr>
                </a:solidFill>
                <a:latin typeface="Arial" panose="020B0604020202020204" pitchFamily="34" charset="0"/>
                <a:cs typeface="Arial" panose="020B0604020202020204" pitchFamily="34" charset="0"/>
              </a:rPr>
              <a:t> </a:t>
            </a:r>
            <a:r>
              <a:rPr sz="2400" i="1" kern="0" dirty="0">
                <a:solidFill>
                  <a:schemeClr val="tx1">
                    <a:lumMod val="95000"/>
                    <a:lumOff val="5000"/>
                  </a:schemeClr>
                </a:solidFill>
                <a:latin typeface="Arial" panose="020B0604020202020204" pitchFamily="34" charset="0"/>
                <a:cs typeface="Arial" panose="020B0604020202020204" pitchFamily="34" charset="0"/>
              </a:rPr>
              <a:t>and</a:t>
            </a:r>
            <a:r>
              <a:rPr sz="2400" i="1" kern="0" spc="-10" dirty="0">
                <a:solidFill>
                  <a:schemeClr val="tx1">
                    <a:lumMod val="95000"/>
                    <a:lumOff val="5000"/>
                  </a:schemeClr>
                </a:solidFill>
                <a:latin typeface="Arial" panose="020B0604020202020204" pitchFamily="34" charset="0"/>
                <a:cs typeface="Arial" panose="020B0604020202020204" pitchFamily="34" charset="0"/>
              </a:rPr>
              <a:t> audit </a:t>
            </a:r>
            <a:r>
              <a:rPr sz="2400" i="1" kern="0" dirty="0">
                <a:solidFill>
                  <a:schemeClr val="tx1">
                    <a:lumMod val="95000"/>
                    <a:lumOff val="5000"/>
                  </a:schemeClr>
                </a:solidFill>
                <a:latin typeface="Arial" panose="020B0604020202020204" pitchFamily="34" charset="0"/>
                <a:cs typeface="Arial" panose="020B0604020202020204" pitchFamily="34" charset="0"/>
              </a:rPr>
              <a:t>committee</a:t>
            </a:r>
            <a:r>
              <a:rPr sz="2400" i="1" kern="0" spc="-20" dirty="0">
                <a:solidFill>
                  <a:schemeClr val="tx1">
                    <a:lumMod val="95000"/>
                    <a:lumOff val="5000"/>
                  </a:schemeClr>
                </a:solidFill>
                <a:latin typeface="Arial" panose="020B0604020202020204" pitchFamily="34" charset="0"/>
                <a:cs typeface="Arial" panose="020B0604020202020204" pitchFamily="34" charset="0"/>
              </a:rPr>
              <a:t> </a:t>
            </a:r>
            <a:r>
              <a:rPr sz="2400" i="1" kern="0" dirty="0">
                <a:solidFill>
                  <a:schemeClr val="tx1">
                    <a:lumMod val="95000"/>
                    <a:lumOff val="5000"/>
                  </a:schemeClr>
                </a:solidFill>
                <a:latin typeface="Arial" panose="020B0604020202020204" pitchFamily="34" charset="0"/>
                <a:cs typeface="Arial" panose="020B0604020202020204" pitchFamily="34" charset="0"/>
              </a:rPr>
              <a:t>of</a:t>
            </a:r>
            <a:r>
              <a:rPr sz="2400" i="1" kern="0" spc="-10" dirty="0">
                <a:solidFill>
                  <a:schemeClr val="tx1">
                    <a:lumMod val="95000"/>
                    <a:lumOff val="5000"/>
                  </a:schemeClr>
                </a:solidFill>
                <a:latin typeface="Arial" panose="020B0604020202020204" pitchFamily="34" charset="0"/>
                <a:cs typeface="Arial" panose="020B0604020202020204" pitchFamily="34" charset="0"/>
              </a:rPr>
              <a:t> </a:t>
            </a:r>
            <a:r>
              <a:rPr sz="2400" i="1" kern="0" dirty="0">
                <a:solidFill>
                  <a:schemeClr val="tx1">
                    <a:lumMod val="95000"/>
                    <a:lumOff val="5000"/>
                  </a:schemeClr>
                </a:solidFill>
                <a:latin typeface="Arial" panose="020B0604020202020204" pitchFamily="34" charset="0"/>
                <a:cs typeface="Arial" panose="020B0604020202020204" pitchFamily="34" charset="0"/>
              </a:rPr>
              <a:t>any</a:t>
            </a:r>
            <a:r>
              <a:rPr sz="2400" i="1" kern="0" spc="5" dirty="0">
                <a:solidFill>
                  <a:schemeClr val="tx1">
                    <a:lumMod val="95000"/>
                    <a:lumOff val="5000"/>
                  </a:schemeClr>
                </a:solidFill>
                <a:latin typeface="Arial" panose="020B0604020202020204" pitchFamily="34" charset="0"/>
                <a:cs typeface="Arial" panose="020B0604020202020204" pitchFamily="34" charset="0"/>
              </a:rPr>
              <a:t> </a:t>
            </a:r>
            <a:r>
              <a:rPr sz="2400" i="1" kern="0" dirty="0">
                <a:solidFill>
                  <a:schemeClr val="tx1">
                    <a:lumMod val="95000"/>
                    <a:lumOff val="5000"/>
                  </a:schemeClr>
                </a:solidFill>
                <a:latin typeface="Arial" panose="020B0604020202020204" pitchFamily="34" charset="0"/>
                <a:cs typeface="Arial" panose="020B0604020202020204" pitchFamily="34" charset="0"/>
              </a:rPr>
              <a:t>significant</a:t>
            </a:r>
            <a:r>
              <a:rPr sz="2400" i="1" kern="0" spc="-60" dirty="0">
                <a:solidFill>
                  <a:schemeClr val="tx1">
                    <a:lumMod val="95000"/>
                    <a:lumOff val="5000"/>
                  </a:schemeClr>
                </a:solidFill>
                <a:latin typeface="Arial" panose="020B0604020202020204" pitchFamily="34" charset="0"/>
                <a:cs typeface="Arial" panose="020B0604020202020204" pitchFamily="34" charset="0"/>
              </a:rPr>
              <a:t> </a:t>
            </a:r>
            <a:r>
              <a:rPr sz="2400" i="1" kern="0" dirty="0">
                <a:solidFill>
                  <a:schemeClr val="tx1">
                    <a:lumMod val="95000"/>
                    <a:lumOff val="5000"/>
                  </a:schemeClr>
                </a:solidFill>
                <a:latin typeface="Arial" panose="020B0604020202020204" pitchFamily="34" charset="0"/>
                <a:cs typeface="Arial" panose="020B0604020202020204" pitchFamily="34" charset="0"/>
              </a:rPr>
              <a:t>changes</a:t>
            </a:r>
            <a:r>
              <a:rPr sz="2400" i="1" kern="0" spc="5" dirty="0">
                <a:solidFill>
                  <a:schemeClr val="tx1">
                    <a:lumMod val="95000"/>
                    <a:lumOff val="5000"/>
                  </a:schemeClr>
                </a:solidFill>
                <a:latin typeface="Arial" panose="020B0604020202020204" pitchFamily="34" charset="0"/>
                <a:cs typeface="Arial" panose="020B0604020202020204" pitchFamily="34" charset="0"/>
              </a:rPr>
              <a:t> </a:t>
            </a:r>
            <a:r>
              <a:rPr sz="2400" i="1" kern="0" dirty="0">
                <a:solidFill>
                  <a:schemeClr val="tx1">
                    <a:lumMod val="95000"/>
                    <a:lumOff val="5000"/>
                  </a:schemeClr>
                </a:solidFill>
                <a:latin typeface="Arial" panose="020B0604020202020204" pitchFamily="34" charset="0"/>
                <a:cs typeface="Arial" panose="020B0604020202020204" pitchFamily="34" charset="0"/>
              </a:rPr>
              <a:t>in</a:t>
            </a:r>
            <a:r>
              <a:rPr sz="2400" i="1" kern="0" spc="-10" dirty="0">
                <a:solidFill>
                  <a:schemeClr val="tx1">
                    <a:lumMod val="95000"/>
                    <a:lumOff val="5000"/>
                  </a:schemeClr>
                </a:solidFill>
                <a:latin typeface="Arial" panose="020B0604020202020204" pitchFamily="34" charset="0"/>
                <a:cs typeface="Arial" panose="020B0604020202020204" pitchFamily="34" charset="0"/>
              </a:rPr>
              <a:t> </a:t>
            </a:r>
            <a:r>
              <a:rPr sz="2400" i="1" kern="0" dirty="0">
                <a:solidFill>
                  <a:schemeClr val="tx1">
                    <a:lumMod val="95000"/>
                    <a:lumOff val="5000"/>
                  </a:schemeClr>
                </a:solidFill>
                <a:latin typeface="Arial" panose="020B0604020202020204" pitchFamily="34" charset="0"/>
                <a:cs typeface="Arial" panose="020B0604020202020204" pitchFamily="34" charset="0"/>
              </a:rPr>
              <a:t>internal</a:t>
            </a:r>
            <a:r>
              <a:rPr sz="2400" i="1" kern="0" spc="-25" dirty="0">
                <a:solidFill>
                  <a:schemeClr val="tx1">
                    <a:lumMod val="95000"/>
                    <a:lumOff val="5000"/>
                  </a:schemeClr>
                </a:solidFill>
                <a:latin typeface="Arial" panose="020B0604020202020204" pitchFamily="34" charset="0"/>
                <a:cs typeface="Arial" panose="020B0604020202020204" pitchFamily="34" charset="0"/>
              </a:rPr>
              <a:t> </a:t>
            </a:r>
            <a:r>
              <a:rPr sz="2400" i="1" kern="0" spc="-10" dirty="0">
                <a:solidFill>
                  <a:schemeClr val="tx1">
                    <a:lumMod val="95000"/>
                    <a:lumOff val="5000"/>
                  </a:schemeClr>
                </a:solidFill>
                <a:latin typeface="Arial" panose="020B0604020202020204" pitchFamily="34" charset="0"/>
                <a:cs typeface="Arial" panose="020B0604020202020204" pitchFamily="34" charset="0"/>
              </a:rPr>
              <a:t>control</a:t>
            </a:r>
            <a:endParaRPr sz="2400" kern="0" dirty="0">
              <a:solidFill>
                <a:schemeClr val="tx1">
                  <a:lumMod val="95000"/>
                  <a:lumOff val="5000"/>
                </a:schemeClr>
              </a:solidFill>
              <a:latin typeface="Arial" panose="020B0604020202020204" pitchFamily="34" charset="0"/>
              <a:cs typeface="Arial" panose="020B0604020202020204" pitchFamily="34" charset="0"/>
            </a:endParaRPr>
          </a:p>
          <a:p>
            <a:pPr marL="12700">
              <a:spcBef>
                <a:spcPts val="5"/>
              </a:spcBef>
            </a:pPr>
            <a:r>
              <a:rPr sz="2400" i="1" kern="0" dirty="0">
                <a:solidFill>
                  <a:schemeClr val="tx1">
                    <a:lumMod val="95000"/>
                    <a:lumOff val="5000"/>
                  </a:schemeClr>
                </a:solidFill>
                <a:latin typeface="Arial" panose="020B0604020202020204" pitchFamily="34" charset="0"/>
                <a:cs typeface="Arial" panose="020B0604020202020204" pitchFamily="34" charset="0"/>
              </a:rPr>
              <a:t>and/or</a:t>
            </a:r>
            <a:r>
              <a:rPr sz="2400" i="1" kern="0" spc="-35" dirty="0">
                <a:solidFill>
                  <a:schemeClr val="tx1">
                    <a:lumMod val="95000"/>
                    <a:lumOff val="5000"/>
                  </a:schemeClr>
                </a:solidFill>
                <a:latin typeface="Arial" panose="020B0604020202020204" pitchFamily="34" charset="0"/>
                <a:cs typeface="Arial" panose="020B0604020202020204" pitchFamily="34" charset="0"/>
              </a:rPr>
              <a:t> </a:t>
            </a:r>
            <a:r>
              <a:rPr sz="2400" i="1" kern="0" dirty="0">
                <a:solidFill>
                  <a:schemeClr val="tx1">
                    <a:lumMod val="95000"/>
                    <a:lumOff val="5000"/>
                  </a:schemeClr>
                </a:solidFill>
                <a:latin typeface="Arial" panose="020B0604020202020204" pitchFamily="34" charset="0"/>
                <a:cs typeface="Arial" panose="020B0604020202020204" pitchFamily="34" charset="0"/>
              </a:rPr>
              <a:t>of</a:t>
            </a:r>
            <a:r>
              <a:rPr sz="2400" i="1" kern="0" spc="-5" dirty="0">
                <a:solidFill>
                  <a:schemeClr val="tx1">
                    <a:lumMod val="95000"/>
                    <a:lumOff val="5000"/>
                  </a:schemeClr>
                </a:solidFill>
                <a:latin typeface="Arial" panose="020B0604020202020204" pitchFamily="34" charset="0"/>
                <a:cs typeface="Arial" panose="020B0604020202020204" pitchFamily="34" charset="0"/>
              </a:rPr>
              <a:t> </a:t>
            </a:r>
            <a:r>
              <a:rPr sz="2400" i="1" kern="0" dirty="0">
                <a:solidFill>
                  <a:schemeClr val="tx1">
                    <a:lumMod val="95000"/>
                    <a:lumOff val="5000"/>
                  </a:schemeClr>
                </a:solidFill>
                <a:latin typeface="Arial" panose="020B0604020202020204" pitchFamily="34" charset="0"/>
                <a:cs typeface="Arial" panose="020B0604020202020204" pitchFamily="34" charset="0"/>
              </a:rPr>
              <a:t>accounting</a:t>
            </a:r>
            <a:r>
              <a:rPr sz="2400" i="1" kern="0" spc="-35" dirty="0">
                <a:solidFill>
                  <a:schemeClr val="tx1">
                    <a:lumMod val="95000"/>
                    <a:lumOff val="5000"/>
                  </a:schemeClr>
                </a:solidFill>
                <a:latin typeface="Arial" panose="020B0604020202020204" pitchFamily="34" charset="0"/>
                <a:cs typeface="Arial" panose="020B0604020202020204" pitchFamily="34" charset="0"/>
              </a:rPr>
              <a:t> </a:t>
            </a:r>
            <a:r>
              <a:rPr sz="2400" i="1" kern="0" dirty="0">
                <a:solidFill>
                  <a:schemeClr val="tx1">
                    <a:lumMod val="95000"/>
                    <a:lumOff val="5000"/>
                  </a:schemeClr>
                </a:solidFill>
                <a:latin typeface="Arial" panose="020B0604020202020204" pitchFamily="34" charset="0"/>
                <a:cs typeface="Arial" panose="020B0604020202020204" pitchFamily="34" charset="0"/>
              </a:rPr>
              <a:t>policies</a:t>
            </a:r>
            <a:r>
              <a:rPr sz="2400" i="1" kern="0" spc="-35" dirty="0">
                <a:solidFill>
                  <a:schemeClr val="tx1">
                    <a:lumMod val="95000"/>
                    <a:lumOff val="5000"/>
                  </a:schemeClr>
                </a:solidFill>
                <a:latin typeface="Arial" panose="020B0604020202020204" pitchFamily="34" charset="0"/>
                <a:cs typeface="Arial" panose="020B0604020202020204" pitchFamily="34" charset="0"/>
              </a:rPr>
              <a:t> </a:t>
            </a:r>
            <a:r>
              <a:rPr sz="2400" i="1" kern="0" dirty="0">
                <a:solidFill>
                  <a:schemeClr val="tx1">
                    <a:lumMod val="95000"/>
                    <a:lumOff val="5000"/>
                  </a:schemeClr>
                </a:solidFill>
                <a:latin typeface="Arial" panose="020B0604020202020204" pitchFamily="34" charset="0"/>
                <a:cs typeface="Arial" panose="020B0604020202020204" pitchFamily="34" charset="0"/>
              </a:rPr>
              <a:t>during</a:t>
            </a:r>
            <a:r>
              <a:rPr sz="2400" i="1" kern="0" spc="-20" dirty="0">
                <a:solidFill>
                  <a:schemeClr val="tx1">
                    <a:lumMod val="95000"/>
                    <a:lumOff val="5000"/>
                  </a:schemeClr>
                </a:solidFill>
                <a:latin typeface="Arial" panose="020B0604020202020204" pitchFamily="34" charset="0"/>
                <a:cs typeface="Arial" panose="020B0604020202020204" pitchFamily="34" charset="0"/>
              </a:rPr>
              <a:t> </a:t>
            </a:r>
            <a:r>
              <a:rPr sz="2400" i="1" kern="0" dirty="0">
                <a:solidFill>
                  <a:schemeClr val="tx1">
                    <a:lumMod val="95000"/>
                    <a:lumOff val="5000"/>
                  </a:schemeClr>
                </a:solidFill>
                <a:latin typeface="Arial" panose="020B0604020202020204" pitchFamily="34" charset="0"/>
                <a:cs typeface="Arial" panose="020B0604020202020204" pitchFamily="34" charset="0"/>
              </a:rPr>
              <a:t>the</a:t>
            </a:r>
            <a:r>
              <a:rPr sz="2400" i="1" kern="0" spc="-10" dirty="0">
                <a:solidFill>
                  <a:schemeClr val="tx1">
                    <a:lumMod val="95000"/>
                    <a:lumOff val="5000"/>
                  </a:schemeClr>
                </a:solidFill>
                <a:latin typeface="Arial" panose="020B0604020202020204" pitchFamily="34" charset="0"/>
                <a:cs typeface="Arial" panose="020B0604020202020204" pitchFamily="34" charset="0"/>
              </a:rPr>
              <a:t> year.</a:t>
            </a:r>
            <a:endParaRPr sz="2400" kern="0" dirty="0">
              <a:solidFill>
                <a:schemeClr val="tx1">
                  <a:lumMod val="95000"/>
                  <a:lumOff val="5000"/>
                </a:schemeClr>
              </a:solidFill>
              <a:latin typeface="Arial" panose="020B0604020202020204" pitchFamily="34" charset="0"/>
              <a:cs typeface="Arial" panose="020B0604020202020204" pitchFamily="34" charset="0"/>
            </a:endParaRPr>
          </a:p>
        </p:txBody>
      </p:sp>
      <p:sp>
        <p:nvSpPr>
          <p:cNvPr id="3" name="object 3">
            <a:extLst>
              <a:ext uri="{FF2B5EF4-FFF2-40B4-BE49-F238E27FC236}">
                <a16:creationId xmlns:a16="http://schemas.microsoft.com/office/drawing/2014/main" id="{AB9CFD1C-4546-A74F-7C40-8BC7CD341DC5}"/>
              </a:ext>
            </a:extLst>
          </p:cNvPr>
          <p:cNvSpPr txBox="1">
            <a:spLocks noGrp="1"/>
          </p:cNvSpPr>
          <p:nvPr>
            <p:ph type="sldNum" sz="quarter" idx="12"/>
          </p:nvPr>
        </p:nvSpPr>
        <p:spPr>
          <a:prstGeom prst="rect">
            <a:avLst/>
          </a:prstGeom>
        </p:spPr>
        <p:txBody>
          <a:bodyPr vert="horz" wrap="square" lIns="0" tIns="0" rIns="0" bIns="0" rtlCol="0">
            <a:spAutoFit/>
          </a:bodyPr>
          <a:lstStyle/>
          <a:p>
            <a:pPr marL="38100">
              <a:lnSpc>
                <a:spcPts val="1230"/>
              </a:lnSpc>
            </a:pPr>
            <a:fld id="{81D60167-4931-47E6-BA6A-407CBD079E47}" type="slidenum">
              <a:rPr kern="0" spc="-25" dirty="0"/>
              <a:pPr marL="38100">
                <a:lnSpc>
                  <a:spcPts val="1230"/>
                </a:lnSpc>
              </a:pPr>
              <a:t>60</a:t>
            </a:fld>
            <a:endParaRPr kern="0" spc="-25" dirty="0"/>
          </a:p>
        </p:txBody>
      </p:sp>
    </p:spTree>
    <p:extLst>
      <p:ext uri="{BB962C8B-B14F-4D97-AF65-F5344CB8AC3E}">
        <p14:creationId xmlns:p14="http://schemas.microsoft.com/office/powerpoint/2010/main" val="283767718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A2EF13-785A-0783-F6A6-B2C77F4FD711}"/>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8F4A597F-C2FF-DF33-0CB8-FB0657567AA9}"/>
              </a:ext>
            </a:extLst>
          </p:cNvPr>
          <p:cNvSpPr txBox="1">
            <a:spLocks noGrp="1"/>
          </p:cNvSpPr>
          <p:nvPr>
            <p:ph type="title"/>
          </p:nvPr>
        </p:nvSpPr>
        <p:spPr>
          <a:xfrm>
            <a:off x="1203579" y="1185778"/>
            <a:ext cx="2958846" cy="624145"/>
          </a:xfrm>
          <a:prstGeom prst="rect">
            <a:avLst/>
          </a:prstGeom>
        </p:spPr>
        <p:txBody>
          <a:bodyPr vert="horz" wrap="square" lIns="0" tIns="14605" rIns="0" bIns="0" rtlCol="0">
            <a:spAutoFit/>
          </a:bodyPr>
          <a:lstStyle/>
          <a:p>
            <a:pPr marL="12700">
              <a:spcBef>
                <a:spcPts val="115"/>
              </a:spcBef>
            </a:pPr>
            <a:r>
              <a:rPr sz="4400" b="1" u="sng" spc="-100" dirty="0">
                <a:solidFill>
                  <a:schemeClr val="tx1">
                    <a:lumMod val="95000"/>
                    <a:lumOff val="5000"/>
                  </a:schemeClr>
                </a:solidFill>
                <a:latin typeface="Times New Roman" panose="02020603050405020304" pitchFamily="18" charset="0"/>
                <a:cs typeface="Times New Roman" panose="02020603050405020304" pitchFamily="18" charset="0"/>
              </a:rPr>
              <a:t>Conclusion</a:t>
            </a:r>
            <a:endParaRPr sz="4400" b="1" u="sng"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
        <p:nvSpPr>
          <p:cNvPr id="4" name="object 4">
            <a:extLst>
              <a:ext uri="{FF2B5EF4-FFF2-40B4-BE49-F238E27FC236}">
                <a16:creationId xmlns:a16="http://schemas.microsoft.com/office/drawing/2014/main" id="{3AFD19CC-BA09-D49B-7F0E-C8D38B8D2E5A}"/>
              </a:ext>
            </a:extLst>
          </p:cNvPr>
          <p:cNvSpPr txBox="1">
            <a:spLocks noGrp="1"/>
          </p:cNvSpPr>
          <p:nvPr>
            <p:ph type="sldNum" sz="quarter" idx="12"/>
          </p:nvPr>
        </p:nvSpPr>
        <p:spPr>
          <a:prstGeom prst="rect">
            <a:avLst/>
          </a:prstGeom>
        </p:spPr>
        <p:txBody>
          <a:bodyPr vert="horz" wrap="square" lIns="0" tIns="0" rIns="0" bIns="0" rtlCol="0">
            <a:spAutoFit/>
          </a:bodyPr>
          <a:lstStyle/>
          <a:p>
            <a:pPr marL="38100">
              <a:lnSpc>
                <a:spcPts val="1230"/>
              </a:lnSpc>
            </a:pPr>
            <a:fld id="{81D60167-4931-47E6-BA6A-407CBD079E47}" type="slidenum">
              <a:rPr kern="0" spc="-25" dirty="0"/>
              <a:pPr marL="38100">
                <a:lnSpc>
                  <a:spcPts val="1230"/>
                </a:lnSpc>
              </a:pPr>
              <a:t>61</a:t>
            </a:fld>
            <a:endParaRPr kern="0" spc="-25" dirty="0"/>
          </a:p>
        </p:txBody>
      </p:sp>
      <p:sp>
        <p:nvSpPr>
          <p:cNvPr id="3" name="object 3">
            <a:extLst>
              <a:ext uri="{FF2B5EF4-FFF2-40B4-BE49-F238E27FC236}">
                <a16:creationId xmlns:a16="http://schemas.microsoft.com/office/drawing/2014/main" id="{93674087-140A-27F5-1EDD-796E1B8151B4}"/>
              </a:ext>
            </a:extLst>
          </p:cNvPr>
          <p:cNvSpPr txBox="1"/>
          <p:nvPr/>
        </p:nvSpPr>
        <p:spPr>
          <a:xfrm>
            <a:off x="971550" y="2114931"/>
            <a:ext cx="9729622" cy="3731791"/>
          </a:xfrm>
          <a:prstGeom prst="rect">
            <a:avLst/>
          </a:prstGeom>
        </p:spPr>
        <p:txBody>
          <a:bodyPr vert="horz" wrap="square" lIns="0" tIns="12700" rIns="0" bIns="0" rtlCol="0">
            <a:spAutoFit/>
          </a:bodyPr>
          <a:lstStyle/>
          <a:p>
            <a:pPr marL="12700">
              <a:spcBef>
                <a:spcPts val="100"/>
              </a:spcBef>
            </a:pPr>
            <a:r>
              <a:rPr sz="2400" i="1" kern="0" dirty="0">
                <a:solidFill>
                  <a:schemeClr val="tx1">
                    <a:lumMod val="95000"/>
                    <a:lumOff val="5000"/>
                  </a:schemeClr>
                </a:solidFill>
                <a:latin typeface="Arial" panose="020B0604020202020204" pitchFamily="34" charset="0"/>
                <a:cs typeface="Arial" panose="020B0604020202020204" pitchFamily="34" charset="0"/>
              </a:rPr>
              <a:t>As</a:t>
            </a:r>
            <a:r>
              <a:rPr sz="2400" i="1" kern="0" spc="-20" dirty="0">
                <a:solidFill>
                  <a:schemeClr val="tx1">
                    <a:lumMod val="95000"/>
                    <a:lumOff val="5000"/>
                  </a:schemeClr>
                </a:solidFill>
                <a:latin typeface="Arial" panose="020B0604020202020204" pitchFamily="34" charset="0"/>
                <a:cs typeface="Arial" panose="020B0604020202020204" pitchFamily="34" charset="0"/>
              </a:rPr>
              <a:t> </a:t>
            </a:r>
            <a:r>
              <a:rPr sz="2400" i="1" kern="0" dirty="0">
                <a:solidFill>
                  <a:schemeClr val="tx1">
                    <a:lumMod val="95000"/>
                    <a:lumOff val="5000"/>
                  </a:schemeClr>
                </a:solidFill>
                <a:latin typeface="Arial" panose="020B0604020202020204" pitchFamily="34" charset="0"/>
                <a:cs typeface="Arial" panose="020B0604020202020204" pitchFamily="34" charset="0"/>
              </a:rPr>
              <a:t>Indian</a:t>
            </a:r>
            <a:r>
              <a:rPr sz="2400" i="1" kern="0" spc="-20" dirty="0">
                <a:solidFill>
                  <a:schemeClr val="tx1">
                    <a:lumMod val="95000"/>
                    <a:lumOff val="5000"/>
                  </a:schemeClr>
                </a:solidFill>
                <a:latin typeface="Arial" panose="020B0604020202020204" pitchFamily="34" charset="0"/>
                <a:cs typeface="Arial" panose="020B0604020202020204" pitchFamily="34" charset="0"/>
              </a:rPr>
              <a:t> </a:t>
            </a:r>
            <a:r>
              <a:rPr sz="2400" i="1" kern="0" dirty="0">
                <a:solidFill>
                  <a:schemeClr val="tx1">
                    <a:lumMod val="95000"/>
                    <a:lumOff val="5000"/>
                  </a:schemeClr>
                </a:solidFill>
                <a:latin typeface="Arial" panose="020B0604020202020204" pitchFamily="34" charset="0"/>
                <a:cs typeface="Arial" panose="020B0604020202020204" pitchFamily="34" charset="0"/>
              </a:rPr>
              <a:t>companies</a:t>
            </a:r>
            <a:r>
              <a:rPr sz="2400" i="1" kern="0" spc="-5" dirty="0">
                <a:solidFill>
                  <a:schemeClr val="tx1">
                    <a:lumMod val="95000"/>
                    <a:lumOff val="5000"/>
                  </a:schemeClr>
                </a:solidFill>
                <a:latin typeface="Arial" panose="020B0604020202020204" pitchFamily="34" charset="0"/>
                <a:cs typeface="Arial" panose="020B0604020202020204" pitchFamily="34" charset="0"/>
              </a:rPr>
              <a:t> </a:t>
            </a:r>
            <a:r>
              <a:rPr sz="2400" i="1" kern="0" dirty="0">
                <a:solidFill>
                  <a:schemeClr val="tx1">
                    <a:lumMod val="95000"/>
                    <a:lumOff val="5000"/>
                  </a:schemeClr>
                </a:solidFill>
                <a:latin typeface="Arial" panose="020B0604020202020204" pitchFamily="34" charset="0"/>
                <a:cs typeface="Arial" panose="020B0604020202020204" pitchFamily="34" charset="0"/>
              </a:rPr>
              <a:t>compete</a:t>
            </a:r>
            <a:r>
              <a:rPr sz="2400" i="1" kern="0" spc="-15" dirty="0">
                <a:solidFill>
                  <a:schemeClr val="tx1">
                    <a:lumMod val="95000"/>
                    <a:lumOff val="5000"/>
                  </a:schemeClr>
                </a:solidFill>
                <a:latin typeface="Arial" panose="020B0604020202020204" pitchFamily="34" charset="0"/>
                <a:cs typeface="Arial" panose="020B0604020202020204" pitchFamily="34" charset="0"/>
              </a:rPr>
              <a:t> </a:t>
            </a:r>
            <a:r>
              <a:rPr sz="2400" i="1" kern="0" dirty="0">
                <a:solidFill>
                  <a:schemeClr val="tx1">
                    <a:lumMod val="95000"/>
                    <a:lumOff val="5000"/>
                  </a:schemeClr>
                </a:solidFill>
                <a:latin typeface="Arial" panose="020B0604020202020204" pitchFamily="34" charset="0"/>
                <a:cs typeface="Arial" panose="020B0604020202020204" pitchFamily="34" charset="0"/>
              </a:rPr>
              <a:t>globally</a:t>
            </a:r>
            <a:r>
              <a:rPr sz="2400" i="1" kern="0" spc="-40" dirty="0">
                <a:solidFill>
                  <a:schemeClr val="tx1">
                    <a:lumMod val="95000"/>
                    <a:lumOff val="5000"/>
                  </a:schemeClr>
                </a:solidFill>
                <a:latin typeface="Arial" panose="020B0604020202020204" pitchFamily="34" charset="0"/>
                <a:cs typeface="Arial" panose="020B0604020202020204" pitchFamily="34" charset="0"/>
              </a:rPr>
              <a:t> </a:t>
            </a:r>
            <a:r>
              <a:rPr sz="2400" i="1" kern="0" dirty="0">
                <a:solidFill>
                  <a:schemeClr val="tx1">
                    <a:lumMod val="95000"/>
                    <a:lumOff val="5000"/>
                  </a:schemeClr>
                </a:solidFill>
                <a:latin typeface="Arial" panose="020B0604020202020204" pitchFamily="34" charset="0"/>
                <a:cs typeface="Arial" panose="020B0604020202020204" pitchFamily="34" charset="0"/>
              </a:rPr>
              <a:t>for</a:t>
            </a:r>
            <a:r>
              <a:rPr sz="2400" i="1" kern="0" spc="-5" dirty="0">
                <a:solidFill>
                  <a:schemeClr val="tx1">
                    <a:lumMod val="95000"/>
                    <a:lumOff val="5000"/>
                  </a:schemeClr>
                </a:solidFill>
                <a:latin typeface="Arial" panose="020B0604020202020204" pitchFamily="34" charset="0"/>
                <a:cs typeface="Arial" panose="020B0604020202020204" pitchFamily="34" charset="0"/>
              </a:rPr>
              <a:t> </a:t>
            </a:r>
            <a:r>
              <a:rPr sz="2400" i="1" kern="0" dirty="0">
                <a:solidFill>
                  <a:schemeClr val="tx1">
                    <a:lumMod val="95000"/>
                    <a:lumOff val="5000"/>
                  </a:schemeClr>
                </a:solidFill>
                <a:latin typeface="Arial" panose="020B0604020202020204" pitchFamily="34" charset="0"/>
                <a:cs typeface="Arial" panose="020B0604020202020204" pitchFamily="34" charset="0"/>
              </a:rPr>
              <a:t>access</a:t>
            </a:r>
            <a:r>
              <a:rPr sz="2400" i="1" kern="0" spc="-5" dirty="0">
                <a:solidFill>
                  <a:schemeClr val="tx1">
                    <a:lumMod val="95000"/>
                    <a:lumOff val="5000"/>
                  </a:schemeClr>
                </a:solidFill>
                <a:latin typeface="Arial" panose="020B0604020202020204" pitchFamily="34" charset="0"/>
                <a:cs typeface="Arial" panose="020B0604020202020204" pitchFamily="34" charset="0"/>
              </a:rPr>
              <a:t> </a:t>
            </a:r>
            <a:r>
              <a:rPr sz="2400" i="1" kern="0" dirty="0">
                <a:solidFill>
                  <a:schemeClr val="tx1">
                    <a:lumMod val="95000"/>
                    <a:lumOff val="5000"/>
                  </a:schemeClr>
                </a:solidFill>
                <a:latin typeface="Arial" panose="020B0604020202020204" pitchFamily="34" charset="0"/>
                <a:cs typeface="Arial" panose="020B0604020202020204" pitchFamily="34" charset="0"/>
              </a:rPr>
              <a:t>to</a:t>
            </a:r>
            <a:r>
              <a:rPr sz="2400" i="1" kern="0" spc="-20" dirty="0">
                <a:solidFill>
                  <a:schemeClr val="tx1">
                    <a:lumMod val="95000"/>
                    <a:lumOff val="5000"/>
                  </a:schemeClr>
                </a:solidFill>
                <a:latin typeface="Arial" panose="020B0604020202020204" pitchFamily="34" charset="0"/>
                <a:cs typeface="Arial" panose="020B0604020202020204" pitchFamily="34" charset="0"/>
              </a:rPr>
              <a:t> </a:t>
            </a:r>
            <a:r>
              <a:rPr sz="2400" i="1" kern="0" spc="-10" dirty="0">
                <a:solidFill>
                  <a:schemeClr val="tx1">
                    <a:lumMod val="95000"/>
                    <a:lumOff val="5000"/>
                  </a:schemeClr>
                </a:solidFill>
                <a:latin typeface="Arial" panose="020B0604020202020204" pitchFamily="34" charset="0"/>
                <a:cs typeface="Arial" panose="020B0604020202020204" pitchFamily="34" charset="0"/>
              </a:rPr>
              <a:t>capital</a:t>
            </a:r>
            <a:endParaRPr sz="2400" kern="0" dirty="0">
              <a:solidFill>
                <a:schemeClr val="tx1">
                  <a:lumMod val="95000"/>
                  <a:lumOff val="5000"/>
                </a:schemeClr>
              </a:solidFill>
              <a:latin typeface="Arial" panose="020B0604020202020204" pitchFamily="34" charset="0"/>
              <a:cs typeface="Arial" panose="020B0604020202020204" pitchFamily="34" charset="0"/>
            </a:endParaRPr>
          </a:p>
          <a:p>
            <a:pPr marL="12700"/>
            <a:r>
              <a:rPr sz="2400" i="1" kern="0" dirty="0">
                <a:solidFill>
                  <a:schemeClr val="tx1">
                    <a:lumMod val="95000"/>
                    <a:lumOff val="5000"/>
                  </a:schemeClr>
                </a:solidFill>
                <a:latin typeface="Arial" panose="020B0604020202020204" pitchFamily="34" charset="0"/>
                <a:cs typeface="Arial" panose="020B0604020202020204" pitchFamily="34" charset="0"/>
              </a:rPr>
              <a:t>markets,</a:t>
            </a:r>
            <a:r>
              <a:rPr sz="2400" i="1" kern="0" spc="-50" dirty="0">
                <a:solidFill>
                  <a:schemeClr val="tx1">
                    <a:lumMod val="95000"/>
                    <a:lumOff val="5000"/>
                  </a:schemeClr>
                </a:solidFill>
                <a:latin typeface="Arial" panose="020B0604020202020204" pitchFamily="34" charset="0"/>
                <a:cs typeface="Arial" panose="020B0604020202020204" pitchFamily="34" charset="0"/>
              </a:rPr>
              <a:t> </a:t>
            </a:r>
            <a:r>
              <a:rPr sz="2400" i="1" kern="0" dirty="0">
                <a:solidFill>
                  <a:schemeClr val="tx1">
                    <a:lumMod val="95000"/>
                    <a:lumOff val="5000"/>
                  </a:schemeClr>
                </a:solidFill>
                <a:latin typeface="Arial" panose="020B0604020202020204" pitchFamily="34" charset="0"/>
                <a:cs typeface="Arial" panose="020B0604020202020204" pitchFamily="34" charset="0"/>
              </a:rPr>
              <a:t>many</a:t>
            </a:r>
            <a:r>
              <a:rPr sz="2400" i="1" kern="0" spc="-10" dirty="0">
                <a:solidFill>
                  <a:schemeClr val="tx1">
                    <a:lumMod val="95000"/>
                    <a:lumOff val="5000"/>
                  </a:schemeClr>
                </a:solidFill>
                <a:latin typeface="Arial" panose="020B0604020202020204" pitchFamily="34" charset="0"/>
                <a:cs typeface="Arial" panose="020B0604020202020204" pitchFamily="34" charset="0"/>
              </a:rPr>
              <a:t> </a:t>
            </a:r>
            <a:r>
              <a:rPr sz="2400" i="1" kern="0" dirty="0">
                <a:solidFill>
                  <a:schemeClr val="tx1">
                    <a:lumMod val="95000"/>
                    <a:lumOff val="5000"/>
                  </a:schemeClr>
                </a:solidFill>
                <a:latin typeface="Arial" panose="020B0604020202020204" pitchFamily="34" charset="0"/>
                <a:cs typeface="Arial" panose="020B0604020202020204" pitchFamily="34" charset="0"/>
              </a:rPr>
              <a:t>are</a:t>
            </a:r>
            <a:r>
              <a:rPr sz="2400" i="1" kern="0" spc="-35" dirty="0">
                <a:solidFill>
                  <a:schemeClr val="tx1">
                    <a:lumMod val="95000"/>
                    <a:lumOff val="5000"/>
                  </a:schemeClr>
                </a:solidFill>
                <a:latin typeface="Arial" panose="020B0604020202020204" pitchFamily="34" charset="0"/>
                <a:cs typeface="Arial" panose="020B0604020202020204" pitchFamily="34" charset="0"/>
              </a:rPr>
              <a:t> </a:t>
            </a:r>
            <a:r>
              <a:rPr sz="2400" i="1" kern="0" dirty="0">
                <a:solidFill>
                  <a:schemeClr val="tx1">
                    <a:lumMod val="95000"/>
                    <a:lumOff val="5000"/>
                  </a:schemeClr>
                </a:solidFill>
                <a:latin typeface="Arial" panose="020B0604020202020204" pitchFamily="34" charset="0"/>
                <a:cs typeface="Arial" panose="020B0604020202020204" pitchFamily="34" charset="0"/>
              </a:rPr>
              <a:t>finding</a:t>
            </a:r>
            <a:r>
              <a:rPr sz="2400" i="1" kern="0" spc="-50" dirty="0">
                <a:solidFill>
                  <a:schemeClr val="tx1">
                    <a:lumMod val="95000"/>
                    <a:lumOff val="5000"/>
                  </a:schemeClr>
                </a:solidFill>
                <a:latin typeface="Arial" panose="020B0604020202020204" pitchFamily="34" charset="0"/>
                <a:cs typeface="Arial" panose="020B0604020202020204" pitchFamily="34" charset="0"/>
              </a:rPr>
              <a:t> </a:t>
            </a:r>
            <a:r>
              <a:rPr sz="2400" i="1" kern="0" dirty="0">
                <a:solidFill>
                  <a:schemeClr val="tx1">
                    <a:lumMod val="95000"/>
                    <a:lumOff val="5000"/>
                  </a:schemeClr>
                </a:solidFill>
                <a:latin typeface="Arial" panose="020B0604020202020204" pitchFamily="34" charset="0"/>
                <a:cs typeface="Arial" panose="020B0604020202020204" pitchFamily="34" charset="0"/>
              </a:rPr>
              <a:t>that</a:t>
            </a:r>
            <a:r>
              <a:rPr sz="2400" i="1" kern="0" spc="-40" dirty="0">
                <a:solidFill>
                  <a:schemeClr val="tx1">
                    <a:lumMod val="95000"/>
                    <a:lumOff val="5000"/>
                  </a:schemeClr>
                </a:solidFill>
                <a:latin typeface="Arial" panose="020B0604020202020204" pitchFamily="34" charset="0"/>
                <a:cs typeface="Arial" panose="020B0604020202020204" pitchFamily="34" charset="0"/>
              </a:rPr>
              <a:t> </a:t>
            </a:r>
            <a:r>
              <a:rPr sz="2400" i="1" kern="0" dirty="0">
                <a:solidFill>
                  <a:schemeClr val="tx1">
                    <a:lumMod val="95000"/>
                    <a:lumOff val="5000"/>
                  </a:schemeClr>
                </a:solidFill>
                <a:latin typeface="Arial" panose="020B0604020202020204" pitchFamily="34" charset="0"/>
                <a:cs typeface="Arial" panose="020B0604020202020204" pitchFamily="34" charset="0"/>
              </a:rPr>
              <a:t>the</a:t>
            </a:r>
            <a:r>
              <a:rPr sz="2400" i="1" kern="0" spc="-30" dirty="0">
                <a:solidFill>
                  <a:schemeClr val="tx1">
                    <a:lumMod val="95000"/>
                    <a:lumOff val="5000"/>
                  </a:schemeClr>
                </a:solidFill>
                <a:latin typeface="Arial" panose="020B0604020202020204" pitchFamily="34" charset="0"/>
                <a:cs typeface="Arial" panose="020B0604020202020204" pitchFamily="34" charset="0"/>
              </a:rPr>
              <a:t> </a:t>
            </a:r>
            <a:r>
              <a:rPr sz="2400" i="1" kern="0" dirty="0">
                <a:solidFill>
                  <a:schemeClr val="tx1">
                    <a:lumMod val="95000"/>
                    <a:lumOff val="5000"/>
                  </a:schemeClr>
                </a:solidFill>
                <a:latin typeface="Arial" panose="020B0604020202020204" pitchFamily="34" charset="0"/>
                <a:cs typeface="Arial" panose="020B0604020202020204" pitchFamily="34" charset="0"/>
              </a:rPr>
              <a:t>ability</a:t>
            </a:r>
            <a:r>
              <a:rPr sz="2400" i="1" kern="0" spc="-65" dirty="0">
                <a:solidFill>
                  <a:schemeClr val="tx1">
                    <a:lumMod val="95000"/>
                    <a:lumOff val="5000"/>
                  </a:schemeClr>
                </a:solidFill>
                <a:latin typeface="Arial" panose="020B0604020202020204" pitchFamily="34" charset="0"/>
                <a:cs typeface="Arial" panose="020B0604020202020204" pitchFamily="34" charset="0"/>
              </a:rPr>
              <a:t> </a:t>
            </a:r>
            <a:r>
              <a:rPr sz="2400" i="1" kern="0" dirty="0">
                <a:solidFill>
                  <a:schemeClr val="tx1">
                    <a:lumMod val="95000"/>
                    <a:lumOff val="5000"/>
                  </a:schemeClr>
                </a:solidFill>
                <a:latin typeface="Arial" panose="020B0604020202020204" pitchFamily="34" charset="0"/>
                <a:cs typeface="Arial" panose="020B0604020202020204" pitchFamily="34" charset="0"/>
              </a:rPr>
              <a:t>to</a:t>
            </a:r>
            <a:r>
              <a:rPr sz="2400" i="1" kern="0" spc="-30" dirty="0">
                <a:solidFill>
                  <a:schemeClr val="tx1">
                    <a:lumMod val="95000"/>
                    <a:lumOff val="5000"/>
                  </a:schemeClr>
                </a:solidFill>
                <a:latin typeface="Arial" panose="020B0604020202020204" pitchFamily="34" charset="0"/>
                <a:cs typeface="Arial" panose="020B0604020202020204" pitchFamily="34" charset="0"/>
              </a:rPr>
              <a:t> </a:t>
            </a:r>
            <a:r>
              <a:rPr sz="2400" i="1" kern="0" dirty="0">
                <a:solidFill>
                  <a:schemeClr val="tx1">
                    <a:lumMod val="95000"/>
                    <a:lumOff val="5000"/>
                  </a:schemeClr>
                </a:solidFill>
                <a:latin typeface="Arial" panose="020B0604020202020204" pitchFamily="34" charset="0"/>
                <a:cs typeface="Arial" panose="020B0604020202020204" pitchFamily="34" charset="0"/>
              </a:rPr>
              <a:t>benchmark</a:t>
            </a:r>
            <a:r>
              <a:rPr sz="2400" i="1" kern="0" spc="-25" dirty="0">
                <a:solidFill>
                  <a:schemeClr val="tx1">
                    <a:lumMod val="95000"/>
                    <a:lumOff val="5000"/>
                  </a:schemeClr>
                </a:solidFill>
                <a:latin typeface="Arial" panose="020B0604020202020204" pitchFamily="34" charset="0"/>
                <a:cs typeface="Arial" panose="020B0604020202020204" pitchFamily="34" charset="0"/>
              </a:rPr>
              <a:t> </a:t>
            </a:r>
            <a:r>
              <a:rPr sz="2400" i="1" kern="0" dirty="0">
                <a:solidFill>
                  <a:schemeClr val="tx1">
                    <a:lumMod val="95000"/>
                    <a:lumOff val="5000"/>
                  </a:schemeClr>
                </a:solidFill>
                <a:latin typeface="Arial" panose="020B0604020202020204" pitchFamily="34" charset="0"/>
                <a:cs typeface="Arial" panose="020B0604020202020204" pitchFamily="34" charset="0"/>
              </a:rPr>
              <a:t>against</a:t>
            </a:r>
            <a:r>
              <a:rPr sz="2400" i="1" kern="0" spc="-40" dirty="0">
                <a:solidFill>
                  <a:schemeClr val="tx1">
                    <a:lumMod val="95000"/>
                    <a:lumOff val="5000"/>
                  </a:schemeClr>
                </a:solidFill>
                <a:latin typeface="Arial" panose="020B0604020202020204" pitchFamily="34" charset="0"/>
                <a:cs typeface="Arial" panose="020B0604020202020204" pitchFamily="34" charset="0"/>
              </a:rPr>
              <a:t> </a:t>
            </a:r>
            <a:r>
              <a:rPr sz="2400" i="1" kern="0" spc="-10" dirty="0">
                <a:solidFill>
                  <a:schemeClr val="tx1">
                    <a:lumMod val="95000"/>
                    <a:lumOff val="5000"/>
                  </a:schemeClr>
                </a:solidFill>
                <a:latin typeface="Arial" panose="020B0604020202020204" pitchFamily="34" charset="0"/>
                <a:cs typeface="Arial" panose="020B0604020202020204" pitchFamily="34" charset="0"/>
              </a:rPr>
              <a:t>world-</a:t>
            </a:r>
            <a:endParaRPr sz="2400" kern="0" dirty="0">
              <a:solidFill>
                <a:schemeClr val="tx1">
                  <a:lumMod val="95000"/>
                  <a:lumOff val="5000"/>
                </a:schemeClr>
              </a:solidFill>
              <a:latin typeface="Arial" panose="020B0604020202020204" pitchFamily="34" charset="0"/>
              <a:cs typeface="Arial" panose="020B0604020202020204" pitchFamily="34" charset="0"/>
            </a:endParaRPr>
          </a:p>
          <a:p>
            <a:pPr marL="12700"/>
            <a:r>
              <a:rPr sz="2400" i="1" kern="0" dirty="0">
                <a:solidFill>
                  <a:schemeClr val="tx1">
                    <a:lumMod val="95000"/>
                    <a:lumOff val="5000"/>
                  </a:schemeClr>
                </a:solidFill>
                <a:latin typeface="Arial" panose="020B0604020202020204" pitchFamily="34" charset="0"/>
                <a:cs typeface="Arial" panose="020B0604020202020204" pitchFamily="34" charset="0"/>
              </a:rPr>
              <a:t>class</a:t>
            </a:r>
            <a:r>
              <a:rPr sz="2400" i="1" kern="0" spc="-35" dirty="0">
                <a:solidFill>
                  <a:schemeClr val="tx1">
                    <a:lumMod val="95000"/>
                    <a:lumOff val="5000"/>
                  </a:schemeClr>
                </a:solidFill>
                <a:latin typeface="Arial" panose="020B0604020202020204" pitchFamily="34" charset="0"/>
                <a:cs typeface="Arial" panose="020B0604020202020204" pitchFamily="34" charset="0"/>
              </a:rPr>
              <a:t> </a:t>
            </a:r>
            <a:r>
              <a:rPr sz="2400" i="1" kern="0" spc="-10" dirty="0">
                <a:solidFill>
                  <a:schemeClr val="tx1">
                    <a:lumMod val="95000"/>
                    <a:lumOff val="5000"/>
                  </a:schemeClr>
                </a:solidFill>
                <a:latin typeface="Arial" panose="020B0604020202020204" pitchFamily="34" charset="0"/>
                <a:cs typeface="Arial" panose="020B0604020202020204" pitchFamily="34" charset="0"/>
              </a:rPr>
              <a:t>organizations</a:t>
            </a:r>
            <a:r>
              <a:rPr sz="2400" i="1" kern="0" spc="-35" dirty="0">
                <a:solidFill>
                  <a:schemeClr val="tx1">
                    <a:lumMod val="95000"/>
                    <a:lumOff val="5000"/>
                  </a:schemeClr>
                </a:solidFill>
                <a:latin typeface="Arial" panose="020B0604020202020204" pitchFamily="34" charset="0"/>
                <a:cs typeface="Arial" panose="020B0604020202020204" pitchFamily="34" charset="0"/>
              </a:rPr>
              <a:t> </a:t>
            </a:r>
            <a:r>
              <a:rPr sz="2400" i="1" kern="0" dirty="0">
                <a:solidFill>
                  <a:schemeClr val="tx1">
                    <a:lumMod val="95000"/>
                    <a:lumOff val="5000"/>
                  </a:schemeClr>
                </a:solidFill>
                <a:latin typeface="Arial" panose="020B0604020202020204" pitchFamily="34" charset="0"/>
                <a:cs typeface="Arial" panose="020B0604020202020204" pitchFamily="34" charset="0"/>
              </a:rPr>
              <a:t>is</a:t>
            </a:r>
            <a:r>
              <a:rPr sz="2400" i="1" kern="0" spc="-15" dirty="0">
                <a:solidFill>
                  <a:schemeClr val="tx1">
                    <a:lumMod val="95000"/>
                    <a:lumOff val="5000"/>
                  </a:schemeClr>
                </a:solidFill>
                <a:latin typeface="Arial" panose="020B0604020202020204" pitchFamily="34" charset="0"/>
                <a:cs typeface="Arial" panose="020B0604020202020204" pitchFamily="34" charset="0"/>
              </a:rPr>
              <a:t> </a:t>
            </a:r>
            <a:r>
              <a:rPr sz="2400" i="1" kern="0" spc="-10" dirty="0">
                <a:solidFill>
                  <a:schemeClr val="tx1">
                    <a:lumMod val="95000"/>
                    <a:lumOff val="5000"/>
                  </a:schemeClr>
                </a:solidFill>
                <a:latin typeface="Arial" panose="020B0604020202020204" pitchFamily="34" charset="0"/>
                <a:cs typeface="Arial" panose="020B0604020202020204" pitchFamily="34" charset="0"/>
              </a:rPr>
              <a:t>essential.</a:t>
            </a:r>
            <a:endParaRPr sz="2400" kern="0" dirty="0">
              <a:solidFill>
                <a:schemeClr val="tx1">
                  <a:lumMod val="95000"/>
                  <a:lumOff val="5000"/>
                </a:schemeClr>
              </a:solidFill>
              <a:latin typeface="Arial" panose="020B0604020202020204" pitchFamily="34" charset="0"/>
              <a:cs typeface="Arial" panose="020B0604020202020204" pitchFamily="34" charset="0"/>
            </a:endParaRPr>
          </a:p>
          <a:p>
            <a:pPr>
              <a:spcBef>
                <a:spcPts val="120"/>
              </a:spcBef>
            </a:pPr>
            <a:endParaRPr sz="2400" kern="0" dirty="0">
              <a:solidFill>
                <a:schemeClr val="tx1">
                  <a:lumMod val="95000"/>
                  <a:lumOff val="5000"/>
                </a:schemeClr>
              </a:solidFill>
              <a:latin typeface="Arial" panose="020B0604020202020204" pitchFamily="34" charset="0"/>
              <a:cs typeface="Arial" panose="020B0604020202020204" pitchFamily="34" charset="0"/>
            </a:endParaRPr>
          </a:p>
          <a:p>
            <a:pPr marL="12700" marR="594360" indent="74295"/>
            <a:r>
              <a:rPr sz="2400" i="1" kern="0" dirty="0">
                <a:solidFill>
                  <a:schemeClr val="tx1">
                    <a:lumMod val="95000"/>
                    <a:lumOff val="5000"/>
                  </a:schemeClr>
                </a:solidFill>
                <a:latin typeface="Arial" panose="020B0604020202020204" pitchFamily="34" charset="0"/>
                <a:cs typeface="Arial" panose="020B0604020202020204" pitchFamily="34" charset="0"/>
              </a:rPr>
              <a:t>For</a:t>
            </a:r>
            <a:r>
              <a:rPr sz="2400" i="1" kern="0" spc="-10" dirty="0">
                <a:solidFill>
                  <a:schemeClr val="tx1">
                    <a:lumMod val="95000"/>
                    <a:lumOff val="5000"/>
                  </a:schemeClr>
                </a:solidFill>
                <a:latin typeface="Arial" panose="020B0604020202020204" pitchFamily="34" charset="0"/>
                <a:cs typeface="Arial" panose="020B0604020202020204" pitchFamily="34" charset="0"/>
              </a:rPr>
              <a:t> </a:t>
            </a:r>
            <a:r>
              <a:rPr sz="2400" i="1" kern="0" dirty="0">
                <a:solidFill>
                  <a:schemeClr val="tx1">
                    <a:lumMod val="95000"/>
                    <a:lumOff val="5000"/>
                  </a:schemeClr>
                </a:solidFill>
                <a:latin typeface="Arial" panose="020B0604020202020204" pitchFamily="34" charset="0"/>
                <a:cs typeface="Arial" panose="020B0604020202020204" pitchFamily="34" charset="0"/>
              </a:rPr>
              <a:t>a</a:t>
            </a:r>
            <a:r>
              <a:rPr sz="2400" i="1" kern="0" spc="-10" dirty="0">
                <a:solidFill>
                  <a:schemeClr val="tx1">
                    <a:lumMod val="95000"/>
                    <a:lumOff val="5000"/>
                  </a:schemeClr>
                </a:solidFill>
                <a:latin typeface="Arial" panose="020B0604020202020204" pitchFamily="34" charset="0"/>
                <a:cs typeface="Arial" panose="020B0604020202020204" pitchFamily="34" charset="0"/>
              </a:rPr>
              <a:t> </a:t>
            </a:r>
            <a:r>
              <a:rPr sz="2400" i="1" kern="0" dirty="0">
                <a:solidFill>
                  <a:schemeClr val="tx1">
                    <a:lumMod val="95000"/>
                    <a:lumOff val="5000"/>
                  </a:schemeClr>
                </a:solidFill>
                <a:latin typeface="Arial" panose="020B0604020202020204" pitchFamily="34" charset="0"/>
                <a:cs typeface="Arial" panose="020B0604020202020204" pitchFamily="34" charset="0"/>
              </a:rPr>
              <a:t>long</a:t>
            </a:r>
            <a:r>
              <a:rPr sz="2400" i="1" kern="0" spc="-20" dirty="0">
                <a:solidFill>
                  <a:schemeClr val="tx1">
                    <a:lumMod val="95000"/>
                    <a:lumOff val="5000"/>
                  </a:schemeClr>
                </a:solidFill>
                <a:latin typeface="Arial" panose="020B0604020202020204" pitchFamily="34" charset="0"/>
                <a:cs typeface="Arial" panose="020B0604020202020204" pitchFamily="34" charset="0"/>
              </a:rPr>
              <a:t> </a:t>
            </a:r>
            <a:r>
              <a:rPr sz="2400" i="1" kern="0" dirty="0">
                <a:solidFill>
                  <a:schemeClr val="tx1">
                    <a:lumMod val="95000"/>
                    <a:lumOff val="5000"/>
                  </a:schemeClr>
                </a:solidFill>
                <a:latin typeface="Arial" panose="020B0604020202020204" pitchFamily="34" charset="0"/>
                <a:cs typeface="Arial" panose="020B0604020202020204" pitchFamily="34" charset="0"/>
              </a:rPr>
              <a:t>time,</a:t>
            </a:r>
            <a:r>
              <a:rPr sz="2400" i="1" kern="0" spc="-25" dirty="0">
                <a:solidFill>
                  <a:schemeClr val="tx1">
                    <a:lumMod val="95000"/>
                    <a:lumOff val="5000"/>
                  </a:schemeClr>
                </a:solidFill>
                <a:latin typeface="Arial" panose="020B0604020202020204" pitchFamily="34" charset="0"/>
                <a:cs typeface="Arial" panose="020B0604020202020204" pitchFamily="34" charset="0"/>
              </a:rPr>
              <a:t> </a:t>
            </a:r>
            <a:r>
              <a:rPr sz="2400" i="1" kern="0" dirty="0">
                <a:solidFill>
                  <a:schemeClr val="tx1">
                    <a:lumMod val="95000"/>
                    <a:lumOff val="5000"/>
                  </a:schemeClr>
                </a:solidFill>
                <a:latin typeface="Arial" panose="020B0604020202020204" pitchFamily="34" charset="0"/>
                <a:cs typeface="Arial" panose="020B0604020202020204" pitchFamily="34" charset="0"/>
              </a:rPr>
              <a:t>India</a:t>
            </a:r>
            <a:r>
              <a:rPr sz="2400" i="1" kern="0" spc="-25" dirty="0">
                <a:solidFill>
                  <a:schemeClr val="tx1">
                    <a:lumMod val="95000"/>
                    <a:lumOff val="5000"/>
                  </a:schemeClr>
                </a:solidFill>
                <a:latin typeface="Arial" panose="020B0604020202020204" pitchFamily="34" charset="0"/>
                <a:cs typeface="Arial" panose="020B0604020202020204" pitchFamily="34" charset="0"/>
              </a:rPr>
              <a:t> </a:t>
            </a:r>
            <a:r>
              <a:rPr sz="2400" i="1" kern="0" dirty="0">
                <a:solidFill>
                  <a:schemeClr val="tx1">
                    <a:lumMod val="95000"/>
                    <a:lumOff val="5000"/>
                  </a:schemeClr>
                </a:solidFill>
                <a:latin typeface="Arial" panose="020B0604020202020204" pitchFamily="34" charset="0"/>
                <a:cs typeface="Arial" panose="020B0604020202020204" pitchFamily="34" charset="0"/>
              </a:rPr>
              <a:t>was</a:t>
            </a:r>
            <a:r>
              <a:rPr sz="2400" i="1" kern="0" spc="-10" dirty="0">
                <a:solidFill>
                  <a:schemeClr val="tx1">
                    <a:lumMod val="95000"/>
                    <a:lumOff val="5000"/>
                  </a:schemeClr>
                </a:solidFill>
                <a:latin typeface="Arial" panose="020B0604020202020204" pitchFamily="34" charset="0"/>
                <a:cs typeface="Arial" panose="020B0604020202020204" pitchFamily="34" charset="0"/>
              </a:rPr>
              <a:t> </a:t>
            </a:r>
            <a:r>
              <a:rPr sz="2400" i="1" kern="0" dirty="0">
                <a:solidFill>
                  <a:schemeClr val="tx1">
                    <a:lumMod val="95000"/>
                    <a:lumOff val="5000"/>
                  </a:schemeClr>
                </a:solidFill>
                <a:latin typeface="Arial" panose="020B0604020202020204" pitchFamily="34" charset="0"/>
                <a:cs typeface="Arial" panose="020B0604020202020204" pitchFamily="34" charset="0"/>
              </a:rPr>
              <a:t>a</a:t>
            </a:r>
            <a:r>
              <a:rPr sz="2400" i="1" kern="0" spc="-10" dirty="0">
                <a:solidFill>
                  <a:schemeClr val="tx1">
                    <a:lumMod val="95000"/>
                    <a:lumOff val="5000"/>
                  </a:schemeClr>
                </a:solidFill>
                <a:latin typeface="Arial" panose="020B0604020202020204" pitchFamily="34" charset="0"/>
                <a:cs typeface="Arial" panose="020B0604020202020204" pitchFamily="34" charset="0"/>
              </a:rPr>
              <a:t> </a:t>
            </a:r>
            <a:r>
              <a:rPr sz="2400" i="1" kern="0" dirty="0">
                <a:solidFill>
                  <a:schemeClr val="tx1">
                    <a:lumMod val="95000"/>
                    <a:lumOff val="5000"/>
                  </a:schemeClr>
                </a:solidFill>
                <a:latin typeface="Arial" panose="020B0604020202020204" pitchFamily="34" charset="0"/>
                <a:cs typeface="Arial" panose="020B0604020202020204" pitchFamily="34" charset="0"/>
              </a:rPr>
              <a:t>managed, </a:t>
            </a:r>
            <a:r>
              <a:rPr sz="2400" i="1" kern="0" spc="-10" dirty="0">
                <a:solidFill>
                  <a:schemeClr val="tx1">
                    <a:lumMod val="95000"/>
                    <a:lumOff val="5000"/>
                  </a:schemeClr>
                </a:solidFill>
                <a:latin typeface="Arial" panose="020B0604020202020204" pitchFamily="34" charset="0"/>
                <a:cs typeface="Arial" panose="020B0604020202020204" pitchFamily="34" charset="0"/>
              </a:rPr>
              <a:t>protected</a:t>
            </a:r>
            <a:r>
              <a:rPr sz="2400" i="1" kern="0" spc="-60" dirty="0">
                <a:solidFill>
                  <a:schemeClr val="tx1">
                    <a:lumMod val="95000"/>
                    <a:lumOff val="5000"/>
                  </a:schemeClr>
                </a:solidFill>
                <a:latin typeface="Arial" panose="020B0604020202020204" pitchFamily="34" charset="0"/>
                <a:cs typeface="Arial" panose="020B0604020202020204" pitchFamily="34" charset="0"/>
              </a:rPr>
              <a:t> </a:t>
            </a:r>
            <a:r>
              <a:rPr sz="2400" i="1" kern="0" dirty="0">
                <a:solidFill>
                  <a:schemeClr val="tx1">
                    <a:lumMod val="95000"/>
                    <a:lumOff val="5000"/>
                  </a:schemeClr>
                </a:solidFill>
                <a:latin typeface="Arial" panose="020B0604020202020204" pitchFamily="34" charset="0"/>
                <a:cs typeface="Arial" panose="020B0604020202020204" pitchFamily="34" charset="0"/>
              </a:rPr>
              <a:t>economy</a:t>
            </a:r>
            <a:r>
              <a:rPr sz="2400" i="1" kern="0" spc="-10" dirty="0">
                <a:solidFill>
                  <a:schemeClr val="tx1">
                    <a:lumMod val="95000"/>
                    <a:lumOff val="5000"/>
                  </a:schemeClr>
                </a:solidFill>
                <a:latin typeface="Arial" panose="020B0604020202020204" pitchFamily="34" charset="0"/>
                <a:cs typeface="Arial" panose="020B0604020202020204" pitchFamily="34" charset="0"/>
              </a:rPr>
              <a:t> </a:t>
            </a:r>
            <a:r>
              <a:rPr sz="2400" i="1" kern="0" dirty="0">
                <a:solidFill>
                  <a:schemeClr val="tx1">
                    <a:lumMod val="95000"/>
                    <a:lumOff val="5000"/>
                  </a:schemeClr>
                </a:solidFill>
                <a:latin typeface="Arial" panose="020B0604020202020204" pitchFamily="34" charset="0"/>
                <a:cs typeface="Arial" panose="020B0604020202020204" pitchFamily="34" charset="0"/>
              </a:rPr>
              <a:t>with</a:t>
            </a:r>
            <a:r>
              <a:rPr sz="2400" i="1" kern="0" spc="-25" dirty="0">
                <a:solidFill>
                  <a:schemeClr val="tx1">
                    <a:lumMod val="95000"/>
                    <a:lumOff val="5000"/>
                  </a:schemeClr>
                </a:solidFill>
                <a:latin typeface="Arial" panose="020B0604020202020204" pitchFamily="34" charset="0"/>
                <a:cs typeface="Arial" panose="020B0604020202020204" pitchFamily="34" charset="0"/>
              </a:rPr>
              <a:t> the </a:t>
            </a:r>
            <a:r>
              <a:rPr sz="2400" i="1" kern="0" dirty="0">
                <a:solidFill>
                  <a:schemeClr val="tx1">
                    <a:lumMod val="95000"/>
                    <a:lumOff val="5000"/>
                  </a:schemeClr>
                </a:solidFill>
                <a:latin typeface="Arial" panose="020B0604020202020204" pitchFamily="34" charset="0"/>
                <a:cs typeface="Arial" panose="020B0604020202020204" pitchFamily="34" charset="0"/>
              </a:rPr>
              <a:t>corporate</a:t>
            </a:r>
            <a:r>
              <a:rPr sz="2400" i="1" kern="0" spc="-25" dirty="0">
                <a:solidFill>
                  <a:schemeClr val="tx1">
                    <a:lumMod val="95000"/>
                    <a:lumOff val="5000"/>
                  </a:schemeClr>
                </a:solidFill>
                <a:latin typeface="Arial" panose="020B0604020202020204" pitchFamily="34" charset="0"/>
                <a:cs typeface="Arial" panose="020B0604020202020204" pitchFamily="34" charset="0"/>
              </a:rPr>
              <a:t> </a:t>
            </a:r>
            <a:r>
              <a:rPr sz="2400" i="1" kern="0" dirty="0">
                <a:solidFill>
                  <a:schemeClr val="tx1">
                    <a:lumMod val="95000"/>
                    <a:lumOff val="5000"/>
                  </a:schemeClr>
                </a:solidFill>
                <a:latin typeface="Arial" panose="020B0604020202020204" pitchFamily="34" charset="0"/>
                <a:cs typeface="Arial" panose="020B0604020202020204" pitchFamily="34" charset="0"/>
              </a:rPr>
              <a:t>sector</a:t>
            </a:r>
            <a:r>
              <a:rPr sz="2400" i="1" kern="0" spc="-30" dirty="0">
                <a:solidFill>
                  <a:schemeClr val="tx1">
                    <a:lumMod val="95000"/>
                    <a:lumOff val="5000"/>
                  </a:schemeClr>
                </a:solidFill>
                <a:latin typeface="Arial" panose="020B0604020202020204" pitchFamily="34" charset="0"/>
                <a:cs typeface="Arial" panose="020B0604020202020204" pitchFamily="34" charset="0"/>
              </a:rPr>
              <a:t> </a:t>
            </a:r>
            <a:r>
              <a:rPr sz="2400" i="1" kern="0" dirty="0">
                <a:solidFill>
                  <a:schemeClr val="tx1">
                    <a:lumMod val="95000"/>
                    <a:lumOff val="5000"/>
                  </a:schemeClr>
                </a:solidFill>
                <a:latin typeface="Arial" panose="020B0604020202020204" pitchFamily="34" charset="0"/>
                <a:cs typeface="Arial" panose="020B0604020202020204" pitchFamily="34" charset="0"/>
              </a:rPr>
              <a:t>operating</a:t>
            </a:r>
            <a:r>
              <a:rPr sz="2400" i="1" kern="0" spc="-35" dirty="0">
                <a:solidFill>
                  <a:schemeClr val="tx1">
                    <a:lumMod val="95000"/>
                    <a:lumOff val="5000"/>
                  </a:schemeClr>
                </a:solidFill>
                <a:latin typeface="Arial" panose="020B0604020202020204" pitchFamily="34" charset="0"/>
                <a:cs typeface="Arial" panose="020B0604020202020204" pitchFamily="34" charset="0"/>
              </a:rPr>
              <a:t> </a:t>
            </a:r>
            <a:r>
              <a:rPr sz="2400" i="1" kern="0" dirty="0">
                <a:solidFill>
                  <a:schemeClr val="tx1">
                    <a:lumMod val="95000"/>
                    <a:lumOff val="5000"/>
                  </a:schemeClr>
                </a:solidFill>
                <a:latin typeface="Arial" panose="020B0604020202020204" pitchFamily="34" charset="0"/>
                <a:cs typeface="Arial" panose="020B0604020202020204" pitchFamily="34" charset="0"/>
              </a:rPr>
              <a:t>in</a:t>
            </a:r>
            <a:r>
              <a:rPr sz="2400" i="1" kern="0" spc="-10" dirty="0">
                <a:solidFill>
                  <a:schemeClr val="tx1">
                    <a:lumMod val="95000"/>
                    <a:lumOff val="5000"/>
                  </a:schemeClr>
                </a:solidFill>
                <a:latin typeface="Arial" panose="020B0604020202020204" pitchFamily="34" charset="0"/>
                <a:cs typeface="Arial" panose="020B0604020202020204" pitchFamily="34" charset="0"/>
              </a:rPr>
              <a:t> </a:t>
            </a:r>
            <a:r>
              <a:rPr sz="2400" i="1" kern="0" dirty="0">
                <a:solidFill>
                  <a:schemeClr val="tx1">
                    <a:lumMod val="95000"/>
                    <a:lumOff val="5000"/>
                  </a:schemeClr>
                </a:solidFill>
                <a:latin typeface="Arial" panose="020B0604020202020204" pitchFamily="34" charset="0"/>
                <a:cs typeface="Arial" panose="020B0604020202020204" pitchFamily="34" charset="0"/>
              </a:rPr>
              <a:t>an</a:t>
            </a:r>
            <a:r>
              <a:rPr sz="2400" i="1" kern="0" spc="-5" dirty="0">
                <a:solidFill>
                  <a:schemeClr val="tx1">
                    <a:lumMod val="95000"/>
                    <a:lumOff val="5000"/>
                  </a:schemeClr>
                </a:solidFill>
                <a:latin typeface="Arial" panose="020B0604020202020204" pitchFamily="34" charset="0"/>
                <a:cs typeface="Arial" panose="020B0604020202020204" pitchFamily="34" charset="0"/>
              </a:rPr>
              <a:t> </a:t>
            </a:r>
            <a:r>
              <a:rPr sz="2400" i="1" kern="0" dirty="0">
                <a:solidFill>
                  <a:schemeClr val="tx1">
                    <a:lumMod val="95000"/>
                    <a:lumOff val="5000"/>
                  </a:schemeClr>
                </a:solidFill>
                <a:latin typeface="Arial" panose="020B0604020202020204" pitchFamily="34" charset="0"/>
                <a:cs typeface="Arial" panose="020B0604020202020204" pitchFamily="34" charset="0"/>
              </a:rPr>
              <a:t>insular</a:t>
            </a:r>
            <a:r>
              <a:rPr sz="2400" i="1" kern="0" spc="-15" dirty="0">
                <a:solidFill>
                  <a:schemeClr val="tx1">
                    <a:lumMod val="95000"/>
                    <a:lumOff val="5000"/>
                  </a:schemeClr>
                </a:solidFill>
                <a:latin typeface="Arial" panose="020B0604020202020204" pitchFamily="34" charset="0"/>
                <a:cs typeface="Arial" panose="020B0604020202020204" pitchFamily="34" charset="0"/>
              </a:rPr>
              <a:t> </a:t>
            </a:r>
            <a:r>
              <a:rPr sz="2400" i="1" kern="0" spc="-10" dirty="0">
                <a:solidFill>
                  <a:schemeClr val="tx1">
                    <a:lumMod val="95000"/>
                    <a:lumOff val="5000"/>
                  </a:schemeClr>
                </a:solidFill>
                <a:latin typeface="Arial" panose="020B0604020202020204" pitchFamily="34" charset="0"/>
                <a:cs typeface="Arial" panose="020B0604020202020204" pitchFamily="34" charset="0"/>
              </a:rPr>
              <a:t>fashion.</a:t>
            </a:r>
            <a:endParaRPr sz="2400" kern="0" dirty="0">
              <a:solidFill>
                <a:schemeClr val="tx1">
                  <a:lumMod val="95000"/>
                  <a:lumOff val="5000"/>
                </a:schemeClr>
              </a:solidFill>
              <a:latin typeface="Arial" panose="020B0604020202020204" pitchFamily="34" charset="0"/>
              <a:cs typeface="Arial" panose="020B0604020202020204" pitchFamily="34" charset="0"/>
            </a:endParaRPr>
          </a:p>
          <a:p>
            <a:pPr>
              <a:spcBef>
                <a:spcPts val="120"/>
              </a:spcBef>
            </a:pPr>
            <a:endParaRPr sz="2400" kern="0" dirty="0">
              <a:solidFill>
                <a:schemeClr val="tx1">
                  <a:lumMod val="95000"/>
                  <a:lumOff val="5000"/>
                </a:schemeClr>
              </a:solidFill>
              <a:latin typeface="Arial" panose="020B0604020202020204" pitchFamily="34" charset="0"/>
              <a:cs typeface="Arial" panose="020B0604020202020204" pitchFamily="34" charset="0"/>
            </a:endParaRPr>
          </a:p>
          <a:p>
            <a:pPr marL="12700" marR="5080" indent="74295">
              <a:spcBef>
                <a:spcPts val="5"/>
              </a:spcBef>
            </a:pPr>
            <a:r>
              <a:rPr sz="2400" i="1" kern="0" dirty="0">
                <a:solidFill>
                  <a:schemeClr val="tx1">
                    <a:lumMod val="95000"/>
                    <a:lumOff val="5000"/>
                  </a:schemeClr>
                </a:solidFill>
                <a:latin typeface="Arial" panose="020B0604020202020204" pitchFamily="34" charset="0"/>
                <a:cs typeface="Arial" panose="020B0604020202020204" pitchFamily="34" charset="0"/>
              </a:rPr>
              <a:t>But</a:t>
            </a:r>
            <a:r>
              <a:rPr sz="2400" i="1" kern="0" spc="-45" dirty="0">
                <a:solidFill>
                  <a:schemeClr val="tx1">
                    <a:lumMod val="95000"/>
                    <a:lumOff val="5000"/>
                  </a:schemeClr>
                </a:solidFill>
                <a:latin typeface="Arial" panose="020B0604020202020204" pitchFamily="34" charset="0"/>
                <a:cs typeface="Arial" panose="020B0604020202020204" pitchFamily="34" charset="0"/>
              </a:rPr>
              <a:t> </a:t>
            </a:r>
            <a:r>
              <a:rPr sz="2400" i="1" kern="0" dirty="0">
                <a:solidFill>
                  <a:schemeClr val="tx1">
                    <a:lumMod val="95000"/>
                    <a:lumOff val="5000"/>
                  </a:schemeClr>
                </a:solidFill>
                <a:latin typeface="Arial" panose="020B0604020202020204" pitchFamily="34" charset="0"/>
                <a:cs typeface="Arial" panose="020B0604020202020204" pitchFamily="34" charset="0"/>
              </a:rPr>
              <a:t>as</a:t>
            </a:r>
            <a:r>
              <a:rPr sz="2400" i="1" kern="0" spc="-35" dirty="0">
                <a:solidFill>
                  <a:schemeClr val="tx1">
                    <a:lumMod val="95000"/>
                    <a:lumOff val="5000"/>
                  </a:schemeClr>
                </a:solidFill>
                <a:latin typeface="Arial" panose="020B0604020202020204" pitchFamily="34" charset="0"/>
                <a:cs typeface="Arial" panose="020B0604020202020204" pitchFamily="34" charset="0"/>
              </a:rPr>
              <a:t> </a:t>
            </a:r>
            <a:r>
              <a:rPr sz="2400" i="1" kern="0" spc="-10" dirty="0">
                <a:solidFill>
                  <a:schemeClr val="tx1">
                    <a:lumMod val="95000"/>
                    <a:lumOff val="5000"/>
                  </a:schemeClr>
                </a:solidFill>
                <a:latin typeface="Arial" panose="020B0604020202020204" pitchFamily="34" charset="0"/>
                <a:cs typeface="Arial" panose="020B0604020202020204" pitchFamily="34" charset="0"/>
              </a:rPr>
              <a:t>restrictions</a:t>
            </a:r>
            <a:r>
              <a:rPr sz="2400" i="1" kern="0" spc="-80" dirty="0">
                <a:solidFill>
                  <a:schemeClr val="tx1">
                    <a:lumMod val="95000"/>
                    <a:lumOff val="5000"/>
                  </a:schemeClr>
                </a:solidFill>
                <a:latin typeface="Arial" panose="020B0604020202020204" pitchFamily="34" charset="0"/>
                <a:cs typeface="Arial" panose="020B0604020202020204" pitchFamily="34" charset="0"/>
              </a:rPr>
              <a:t> </a:t>
            </a:r>
            <a:r>
              <a:rPr sz="2400" i="1" kern="0" dirty="0">
                <a:solidFill>
                  <a:schemeClr val="tx1">
                    <a:lumMod val="95000"/>
                    <a:lumOff val="5000"/>
                  </a:schemeClr>
                </a:solidFill>
                <a:latin typeface="Arial" panose="020B0604020202020204" pitchFamily="34" charset="0"/>
                <a:cs typeface="Arial" panose="020B0604020202020204" pitchFamily="34" charset="0"/>
              </a:rPr>
              <a:t>have</a:t>
            </a:r>
            <a:r>
              <a:rPr sz="2400" i="1" kern="0" spc="-35" dirty="0">
                <a:solidFill>
                  <a:schemeClr val="tx1">
                    <a:lumMod val="95000"/>
                    <a:lumOff val="5000"/>
                  </a:schemeClr>
                </a:solidFill>
                <a:latin typeface="Arial" panose="020B0604020202020204" pitchFamily="34" charset="0"/>
                <a:cs typeface="Arial" panose="020B0604020202020204" pitchFamily="34" charset="0"/>
              </a:rPr>
              <a:t> </a:t>
            </a:r>
            <a:r>
              <a:rPr sz="2400" i="1" kern="0" dirty="0">
                <a:solidFill>
                  <a:schemeClr val="tx1">
                    <a:lumMod val="95000"/>
                    <a:lumOff val="5000"/>
                  </a:schemeClr>
                </a:solidFill>
                <a:latin typeface="Arial" panose="020B0604020202020204" pitchFamily="34" charset="0"/>
                <a:cs typeface="Arial" panose="020B0604020202020204" pitchFamily="34" charset="0"/>
              </a:rPr>
              <a:t>eased,</a:t>
            </a:r>
            <a:r>
              <a:rPr sz="2400" i="1" kern="0" spc="-35" dirty="0">
                <a:solidFill>
                  <a:schemeClr val="tx1">
                    <a:lumMod val="95000"/>
                    <a:lumOff val="5000"/>
                  </a:schemeClr>
                </a:solidFill>
                <a:latin typeface="Arial" panose="020B0604020202020204" pitchFamily="34" charset="0"/>
                <a:cs typeface="Arial" panose="020B0604020202020204" pitchFamily="34" charset="0"/>
              </a:rPr>
              <a:t> </a:t>
            </a:r>
            <a:r>
              <a:rPr sz="2400" i="1" kern="0" dirty="0">
                <a:solidFill>
                  <a:schemeClr val="tx1">
                    <a:lumMod val="95000"/>
                    <a:lumOff val="5000"/>
                  </a:schemeClr>
                </a:solidFill>
                <a:latin typeface="Arial" panose="020B0604020202020204" pitchFamily="34" charset="0"/>
                <a:cs typeface="Arial" panose="020B0604020202020204" pitchFamily="34" charset="0"/>
              </a:rPr>
              <a:t>Indian</a:t>
            </a:r>
            <a:r>
              <a:rPr sz="2400" i="1" kern="0" spc="-60" dirty="0">
                <a:solidFill>
                  <a:schemeClr val="tx1">
                    <a:lumMod val="95000"/>
                    <a:lumOff val="5000"/>
                  </a:schemeClr>
                </a:solidFill>
                <a:latin typeface="Arial" panose="020B0604020202020204" pitchFamily="34" charset="0"/>
                <a:cs typeface="Arial" panose="020B0604020202020204" pitchFamily="34" charset="0"/>
              </a:rPr>
              <a:t> </a:t>
            </a:r>
            <a:r>
              <a:rPr sz="2400" i="1" kern="0" dirty="0">
                <a:solidFill>
                  <a:schemeClr val="tx1">
                    <a:lumMod val="95000"/>
                    <a:lumOff val="5000"/>
                  </a:schemeClr>
                </a:solidFill>
                <a:latin typeface="Arial" panose="020B0604020202020204" pitchFamily="34" charset="0"/>
                <a:cs typeface="Arial" panose="020B0604020202020204" pitchFamily="34" charset="0"/>
              </a:rPr>
              <a:t>corporations</a:t>
            </a:r>
            <a:r>
              <a:rPr sz="2400" i="1" kern="0" spc="-40" dirty="0">
                <a:solidFill>
                  <a:schemeClr val="tx1">
                    <a:lumMod val="95000"/>
                    <a:lumOff val="5000"/>
                  </a:schemeClr>
                </a:solidFill>
                <a:latin typeface="Arial" panose="020B0604020202020204" pitchFamily="34" charset="0"/>
                <a:cs typeface="Arial" panose="020B0604020202020204" pitchFamily="34" charset="0"/>
              </a:rPr>
              <a:t> </a:t>
            </a:r>
            <a:r>
              <a:rPr sz="2400" i="1" kern="0" dirty="0">
                <a:solidFill>
                  <a:schemeClr val="tx1">
                    <a:lumMod val="95000"/>
                    <a:lumOff val="5000"/>
                  </a:schemeClr>
                </a:solidFill>
                <a:latin typeface="Arial" panose="020B0604020202020204" pitchFamily="34" charset="0"/>
                <a:cs typeface="Arial" panose="020B0604020202020204" pitchFamily="34" charset="0"/>
              </a:rPr>
              <a:t>are</a:t>
            </a:r>
            <a:r>
              <a:rPr sz="2400" i="1" kern="0" spc="-45" dirty="0">
                <a:solidFill>
                  <a:schemeClr val="tx1">
                    <a:lumMod val="95000"/>
                    <a:lumOff val="5000"/>
                  </a:schemeClr>
                </a:solidFill>
                <a:latin typeface="Arial" panose="020B0604020202020204" pitchFamily="34" charset="0"/>
                <a:cs typeface="Arial" panose="020B0604020202020204" pitchFamily="34" charset="0"/>
              </a:rPr>
              <a:t> </a:t>
            </a:r>
            <a:r>
              <a:rPr sz="2400" i="1" kern="0" dirty="0">
                <a:solidFill>
                  <a:schemeClr val="tx1">
                    <a:lumMod val="95000"/>
                    <a:lumOff val="5000"/>
                  </a:schemeClr>
                </a:solidFill>
                <a:latin typeface="Arial" panose="020B0604020202020204" pitchFamily="34" charset="0"/>
                <a:cs typeface="Arial" panose="020B0604020202020204" pitchFamily="34" charset="0"/>
              </a:rPr>
              <a:t>emerging</a:t>
            </a:r>
            <a:r>
              <a:rPr sz="2400" i="1" kern="0" spc="-35" dirty="0">
                <a:solidFill>
                  <a:schemeClr val="tx1">
                    <a:lumMod val="95000"/>
                    <a:lumOff val="5000"/>
                  </a:schemeClr>
                </a:solidFill>
                <a:latin typeface="Arial" panose="020B0604020202020204" pitchFamily="34" charset="0"/>
                <a:cs typeface="Arial" panose="020B0604020202020204" pitchFamily="34" charset="0"/>
              </a:rPr>
              <a:t> </a:t>
            </a:r>
            <a:r>
              <a:rPr sz="2400" i="1" kern="0" dirty="0">
                <a:solidFill>
                  <a:schemeClr val="tx1">
                    <a:lumMod val="95000"/>
                    <a:lumOff val="5000"/>
                  </a:schemeClr>
                </a:solidFill>
                <a:latin typeface="Arial" panose="020B0604020202020204" pitchFamily="34" charset="0"/>
                <a:cs typeface="Arial" panose="020B0604020202020204" pitchFamily="34" charset="0"/>
              </a:rPr>
              <a:t>on</a:t>
            </a:r>
            <a:r>
              <a:rPr sz="2400" i="1" kern="0" spc="-35" dirty="0">
                <a:solidFill>
                  <a:schemeClr val="tx1">
                    <a:lumMod val="95000"/>
                    <a:lumOff val="5000"/>
                  </a:schemeClr>
                </a:solidFill>
                <a:latin typeface="Arial" panose="020B0604020202020204" pitchFamily="34" charset="0"/>
                <a:cs typeface="Arial" panose="020B0604020202020204" pitchFamily="34" charset="0"/>
              </a:rPr>
              <a:t> </a:t>
            </a:r>
            <a:r>
              <a:rPr sz="2400" i="1" kern="0" spc="-25" dirty="0">
                <a:solidFill>
                  <a:schemeClr val="tx1">
                    <a:lumMod val="95000"/>
                    <a:lumOff val="5000"/>
                  </a:schemeClr>
                </a:solidFill>
                <a:latin typeface="Arial" panose="020B0604020202020204" pitchFamily="34" charset="0"/>
                <a:cs typeface="Arial" panose="020B0604020202020204" pitchFamily="34" charset="0"/>
              </a:rPr>
              <a:t>the </a:t>
            </a:r>
            <a:r>
              <a:rPr sz="2400" i="1" kern="0" dirty="0">
                <a:solidFill>
                  <a:schemeClr val="tx1">
                    <a:lumMod val="95000"/>
                    <a:lumOff val="5000"/>
                  </a:schemeClr>
                </a:solidFill>
                <a:latin typeface="Arial" panose="020B0604020202020204" pitchFamily="34" charset="0"/>
                <a:cs typeface="Arial" panose="020B0604020202020204" pitchFamily="34" charset="0"/>
              </a:rPr>
              <a:t>world</a:t>
            </a:r>
            <a:r>
              <a:rPr sz="2400" i="1" kern="0" spc="-25" dirty="0">
                <a:solidFill>
                  <a:schemeClr val="tx1">
                    <a:lumMod val="95000"/>
                    <a:lumOff val="5000"/>
                  </a:schemeClr>
                </a:solidFill>
                <a:latin typeface="Arial" panose="020B0604020202020204" pitchFamily="34" charset="0"/>
                <a:cs typeface="Arial" panose="020B0604020202020204" pitchFamily="34" charset="0"/>
              </a:rPr>
              <a:t> </a:t>
            </a:r>
            <a:r>
              <a:rPr sz="2400" i="1" kern="0" dirty="0">
                <a:solidFill>
                  <a:schemeClr val="tx1">
                    <a:lumMod val="95000"/>
                    <a:lumOff val="5000"/>
                  </a:schemeClr>
                </a:solidFill>
                <a:latin typeface="Arial" panose="020B0604020202020204" pitchFamily="34" charset="0"/>
                <a:cs typeface="Arial" panose="020B0604020202020204" pitchFamily="34" charset="0"/>
              </a:rPr>
              <a:t>stage</a:t>
            </a:r>
            <a:r>
              <a:rPr sz="2400" i="1" kern="0" spc="-15" dirty="0">
                <a:solidFill>
                  <a:schemeClr val="tx1">
                    <a:lumMod val="95000"/>
                    <a:lumOff val="5000"/>
                  </a:schemeClr>
                </a:solidFill>
                <a:latin typeface="Arial" panose="020B0604020202020204" pitchFamily="34" charset="0"/>
                <a:cs typeface="Arial" panose="020B0604020202020204" pitchFamily="34" charset="0"/>
              </a:rPr>
              <a:t> </a:t>
            </a:r>
            <a:r>
              <a:rPr sz="2400" i="1" kern="0" dirty="0">
                <a:solidFill>
                  <a:schemeClr val="tx1">
                    <a:lumMod val="95000"/>
                    <a:lumOff val="5000"/>
                  </a:schemeClr>
                </a:solidFill>
                <a:latin typeface="Arial" panose="020B0604020202020204" pitchFamily="34" charset="0"/>
                <a:cs typeface="Arial" panose="020B0604020202020204" pitchFamily="34" charset="0"/>
              </a:rPr>
              <a:t>and</a:t>
            </a:r>
            <a:r>
              <a:rPr sz="2400" i="1" kern="0" spc="-10" dirty="0">
                <a:solidFill>
                  <a:schemeClr val="tx1">
                    <a:lumMod val="95000"/>
                    <a:lumOff val="5000"/>
                  </a:schemeClr>
                </a:solidFill>
                <a:latin typeface="Arial" panose="020B0604020202020204" pitchFamily="34" charset="0"/>
                <a:cs typeface="Arial" panose="020B0604020202020204" pitchFamily="34" charset="0"/>
              </a:rPr>
              <a:t> </a:t>
            </a:r>
            <a:r>
              <a:rPr sz="2400" i="1" kern="0" dirty="0">
                <a:solidFill>
                  <a:schemeClr val="tx1">
                    <a:lumMod val="95000"/>
                    <a:lumOff val="5000"/>
                  </a:schemeClr>
                </a:solidFill>
                <a:latin typeface="Arial" panose="020B0604020202020204" pitchFamily="34" charset="0"/>
                <a:cs typeface="Arial" panose="020B0604020202020204" pitchFamily="34" charset="0"/>
              </a:rPr>
              <a:t>discovering</a:t>
            </a:r>
            <a:r>
              <a:rPr sz="2400" i="1" kern="0" spc="-40" dirty="0">
                <a:solidFill>
                  <a:schemeClr val="tx1">
                    <a:lumMod val="95000"/>
                    <a:lumOff val="5000"/>
                  </a:schemeClr>
                </a:solidFill>
                <a:latin typeface="Arial" panose="020B0604020202020204" pitchFamily="34" charset="0"/>
                <a:cs typeface="Arial" panose="020B0604020202020204" pitchFamily="34" charset="0"/>
              </a:rPr>
              <a:t> </a:t>
            </a:r>
            <a:r>
              <a:rPr sz="2400" i="1" kern="0" dirty="0">
                <a:solidFill>
                  <a:schemeClr val="tx1">
                    <a:lumMod val="95000"/>
                    <a:lumOff val="5000"/>
                  </a:schemeClr>
                </a:solidFill>
                <a:latin typeface="Arial" panose="020B0604020202020204" pitchFamily="34" charset="0"/>
                <a:cs typeface="Arial" panose="020B0604020202020204" pitchFamily="34" charset="0"/>
              </a:rPr>
              <a:t>that</a:t>
            </a:r>
            <a:r>
              <a:rPr sz="2400" i="1" kern="0" spc="-30" dirty="0">
                <a:solidFill>
                  <a:schemeClr val="tx1">
                    <a:lumMod val="95000"/>
                    <a:lumOff val="5000"/>
                  </a:schemeClr>
                </a:solidFill>
                <a:latin typeface="Arial" panose="020B0604020202020204" pitchFamily="34" charset="0"/>
                <a:cs typeface="Arial" panose="020B0604020202020204" pitchFamily="34" charset="0"/>
              </a:rPr>
              <a:t> </a:t>
            </a:r>
            <a:r>
              <a:rPr sz="2400" i="1" kern="0" dirty="0">
                <a:solidFill>
                  <a:schemeClr val="tx1">
                    <a:lumMod val="95000"/>
                    <a:lumOff val="5000"/>
                  </a:schemeClr>
                </a:solidFill>
                <a:latin typeface="Arial" panose="020B0604020202020204" pitchFamily="34" charset="0"/>
                <a:cs typeface="Arial" panose="020B0604020202020204" pitchFamily="34" charset="0"/>
              </a:rPr>
              <a:t>the</a:t>
            </a:r>
            <a:r>
              <a:rPr sz="2400" i="1" kern="0" spc="-20" dirty="0">
                <a:solidFill>
                  <a:schemeClr val="tx1">
                    <a:lumMod val="95000"/>
                    <a:lumOff val="5000"/>
                  </a:schemeClr>
                </a:solidFill>
                <a:latin typeface="Arial" panose="020B0604020202020204" pitchFamily="34" charset="0"/>
                <a:cs typeface="Arial" panose="020B0604020202020204" pitchFamily="34" charset="0"/>
              </a:rPr>
              <a:t> </a:t>
            </a:r>
            <a:r>
              <a:rPr sz="2400" i="1" kern="0" dirty="0">
                <a:solidFill>
                  <a:schemeClr val="tx1">
                    <a:lumMod val="95000"/>
                    <a:lumOff val="5000"/>
                  </a:schemeClr>
                </a:solidFill>
                <a:latin typeface="Arial" panose="020B0604020202020204" pitchFamily="34" charset="0"/>
                <a:cs typeface="Arial" panose="020B0604020202020204" pitchFamily="34" charset="0"/>
              </a:rPr>
              <a:t>old</a:t>
            </a:r>
            <a:r>
              <a:rPr sz="2400" i="1" kern="0" spc="-20" dirty="0">
                <a:solidFill>
                  <a:schemeClr val="tx1">
                    <a:lumMod val="95000"/>
                    <a:lumOff val="5000"/>
                  </a:schemeClr>
                </a:solidFill>
                <a:latin typeface="Arial" panose="020B0604020202020204" pitchFamily="34" charset="0"/>
                <a:cs typeface="Arial" panose="020B0604020202020204" pitchFamily="34" charset="0"/>
              </a:rPr>
              <a:t> </a:t>
            </a:r>
            <a:r>
              <a:rPr sz="2400" i="1" kern="0" dirty="0">
                <a:solidFill>
                  <a:schemeClr val="tx1">
                    <a:lumMod val="95000"/>
                    <a:lumOff val="5000"/>
                  </a:schemeClr>
                </a:solidFill>
                <a:latin typeface="Arial" panose="020B0604020202020204" pitchFamily="34" charset="0"/>
                <a:cs typeface="Arial" panose="020B0604020202020204" pitchFamily="34" charset="0"/>
              </a:rPr>
              <a:t>ways</a:t>
            </a:r>
            <a:r>
              <a:rPr sz="2400" i="1" kern="0" spc="-10" dirty="0">
                <a:solidFill>
                  <a:schemeClr val="tx1">
                    <a:lumMod val="95000"/>
                    <a:lumOff val="5000"/>
                  </a:schemeClr>
                </a:solidFill>
                <a:latin typeface="Arial" panose="020B0604020202020204" pitchFamily="34" charset="0"/>
                <a:cs typeface="Arial" panose="020B0604020202020204" pitchFamily="34" charset="0"/>
              </a:rPr>
              <a:t> </a:t>
            </a:r>
            <a:r>
              <a:rPr sz="2400" i="1" kern="0" dirty="0">
                <a:solidFill>
                  <a:schemeClr val="tx1">
                    <a:lumMod val="95000"/>
                    <a:lumOff val="5000"/>
                  </a:schemeClr>
                </a:solidFill>
                <a:latin typeface="Arial" panose="020B0604020202020204" pitchFamily="34" charset="0"/>
                <a:cs typeface="Arial" panose="020B0604020202020204" pitchFamily="34" charset="0"/>
              </a:rPr>
              <a:t>of</a:t>
            </a:r>
            <a:r>
              <a:rPr sz="2400" i="1" kern="0" spc="-10" dirty="0">
                <a:solidFill>
                  <a:schemeClr val="tx1">
                    <a:lumMod val="95000"/>
                    <a:lumOff val="5000"/>
                  </a:schemeClr>
                </a:solidFill>
                <a:latin typeface="Arial" panose="020B0604020202020204" pitchFamily="34" charset="0"/>
                <a:cs typeface="Arial" panose="020B0604020202020204" pitchFamily="34" charset="0"/>
              </a:rPr>
              <a:t> </a:t>
            </a:r>
            <a:r>
              <a:rPr sz="2400" i="1" kern="0" dirty="0">
                <a:solidFill>
                  <a:schemeClr val="tx1">
                    <a:lumMod val="95000"/>
                    <a:lumOff val="5000"/>
                  </a:schemeClr>
                </a:solidFill>
                <a:latin typeface="Arial" panose="020B0604020202020204" pitchFamily="34" charset="0"/>
                <a:cs typeface="Arial" panose="020B0604020202020204" pitchFamily="34" charset="0"/>
              </a:rPr>
              <a:t>doing</a:t>
            </a:r>
            <a:r>
              <a:rPr sz="2400" i="1" kern="0" spc="-10" dirty="0">
                <a:solidFill>
                  <a:schemeClr val="tx1">
                    <a:lumMod val="95000"/>
                    <a:lumOff val="5000"/>
                  </a:schemeClr>
                </a:solidFill>
                <a:latin typeface="Arial" panose="020B0604020202020204" pitchFamily="34" charset="0"/>
                <a:cs typeface="Arial" panose="020B0604020202020204" pitchFamily="34" charset="0"/>
              </a:rPr>
              <a:t> </a:t>
            </a:r>
            <a:r>
              <a:rPr sz="2400" i="1" kern="0" dirty="0">
                <a:solidFill>
                  <a:schemeClr val="tx1">
                    <a:lumMod val="95000"/>
                    <a:lumOff val="5000"/>
                  </a:schemeClr>
                </a:solidFill>
                <a:latin typeface="Arial" panose="020B0604020202020204" pitchFamily="34" charset="0"/>
                <a:cs typeface="Arial" panose="020B0604020202020204" pitchFamily="34" charset="0"/>
              </a:rPr>
              <a:t>business</a:t>
            </a:r>
            <a:r>
              <a:rPr sz="2400" i="1" kern="0" spc="-20" dirty="0">
                <a:solidFill>
                  <a:schemeClr val="tx1">
                    <a:lumMod val="95000"/>
                    <a:lumOff val="5000"/>
                  </a:schemeClr>
                </a:solidFill>
                <a:latin typeface="Arial" panose="020B0604020202020204" pitchFamily="34" charset="0"/>
                <a:cs typeface="Arial" panose="020B0604020202020204" pitchFamily="34" charset="0"/>
              </a:rPr>
              <a:t> </a:t>
            </a:r>
            <a:r>
              <a:rPr sz="2400" i="1" kern="0" dirty="0">
                <a:solidFill>
                  <a:schemeClr val="tx1">
                    <a:lumMod val="95000"/>
                    <a:lumOff val="5000"/>
                  </a:schemeClr>
                </a:solidFill>
                <a:latin typeface="Arial" panose="020B0604020202020204" pitchFamily="34" charset="0"/>
                <a:cs typeface="Arial" panose="020B0604020202020204" pitchFamily="34" charset="0"/>
              </a:rPr>
              <a:t>are</a:t>
            </a:r>
            <a:r>
              <a:rPr sz="2400" i="1" kern="0" spc="-25" dirty="0">
                <a:solidFill>
                  <a:schemeClr val="tx1">
                    <a:lumMod val="95000"/>
                    <a:lumOff val="5000"/>
                  </a:schemeClr>
                </a:solidFill>
                <a:latin typeface="Arial" panose="020B0604020202020204" pitchFamily="34" charset="0"/>
                <a:cs typeface="Arial" panose="020B0604020202020204" pitchFamily="34" charset="0"/>
              </a:rPr>
              <a:t> no </a:t>
            </a:r>
            <a:r>
              <a:rPr sz="2400" i="1" kern="0" dirty="0">
                <a:solidFill>
                  <a:schemeClr val="tx1">
                    <a:lumMod val="95000"/>
                    <a:lumOff val="5000"/>
                  </a:schemeClr>
                </a:solidFill>
                <a:latin typeface="Arial" panose="020B0604020202020204" pitchFamily="34" charset="0"/>
                <a:cs typeface="Arial" panose="020B0604020202020204" pitchFamily="34" charset="0"/>
              </a:rPr>
              <a:t>longer</a:t>
            </a:r>
            <a:r>
              <a:rPr sz="2400" i="1" kern="0" spc="-25" dirty="0">
                <a:solidFill>
                  <a:schemeClr val="tx1">
                    <a:lumMod val="95000"/>
                    <a:lumOff val="5000"/>
                  </a:schemeClr>
                </a:solidFill>
                <a:latin typeface="Arial" panose="020B0604020202020204" pitchFamily="34" charset="0"/>
                <a:cs typeface="Arial" panose="020B0604020202020204" pitchFamily="34" charset="0"/>
              </a:rPr>
              <a:t> </a:t>
            </a:r>
            <a:r>
              <a:rPr sz="2400" i="1" kern="0" dirty="0">
                <a:solidFill>
                  <a:schemeClr val="tx1">
                    <a:lumMod val="95000"/>
                    <a:lumOff val="5000"/>
                  </a:schemeClr>
                </a:solidFill>
                <a:latin typeface="Arial" panose="020B0604020202020204" pitchFamily="34" charset="0"/>
                <a:cs typeface="Arial" panose="020B0604020202020204" pitchFamily="34" charset="0"/>
              </a:rPr>
              <a:t>sufficient</a:t>
            </a:r>
            <a:r>
              <a:rPr sz="2400" i="1" kern="0" spc="-50" dirty="0">
                <a:solidFill>
                  <a:schemeClr val="tx1">
                    <a:lumMod val="95000"/>
                    <a:lumOff val="5000"/>
                  </a:schemeClr>
                </a:solidFill>
                <a:latin typeface="Arial" panose="020B0604020202020204" pitchFamily="34" charset="0"/>
                <a:cs typeface="Arial" panose="020B0604020202020204" pitchFamily="34" charset="0"/>
              </a:rPr>
              <a:t> </a:t>
            </a:r>
            <a:r>
              <a:rPr sz="2400" i="1" kern="0" dirty="0">
                <a:solidFill>
                  <a:schemeClr val="tx1">
                    <a:lumMod val="95000"/>
                    <a:lumOff val="5000"/>
                  </a:schemeClr>
                </a:solidFill>
                <a:latin typeface="Arial" panose="020B0604020202020204" pitchFamily="34" charset="0"/>
                <a:cs typeface="Arial" panose="020B0604020202020204" pitchFamily="34" charset="0"/>
              </a:rPr>
              <a:t>in</a:t>
            </a:r>
            <a:r>
              <a:rPr sz="2400" i="1" kern="0" spc="-5" dirty="0">
                <a:solidFill>
                  <a:schemeClr val="tx1">
                    <a:lumMod val="95000"/>
                    <a:lumOff val="5000"/>
                  </a:schemeClr>
                </a:solidFill>
                <a:latin typeface="Arial" panose="020B0604020202020204" pitchFamily="34" charset="0"/>
                <a:cs typeface="Arial" panose="020B0604020202020204" pitchFamily="34" charset="0"/>
              </a:rPr>
              <a:t> </a:t>
            </a:r>
            <a:r>
              <a:rPr sz="2400" i="1" kern="0" dirty="0">
                <a:solidFill>
                  <a:schemeClr val="tx1">
                    <a:lumMod val="95000"/>
                    <a:lumOff val="5000"/>
                  </a:schemeClr>
                </a:solidFill>
                <a:latin typeface="Arial" panose="020B0604020202020204" pitchFamily="34" charset="0"/>
                <a:cs typeface="Arial" panose="020B0604020202020204" pitchFamily="34" charset="0"/>
              </a:rPr>
              <a:t>such a</a:t>
            </a:r>
            <a:r>
              <a:rPr sz="2400" i="1" kern="0" spc="5" dirty="0">
                <a:solidFill>
                  <a:schemeClr val="tx1">
                    <a:lumMod val="95000"/>
                    <a:lumOff val="5000"/>
                  </a:schemeClr>
                </a:solidFill>
                <a:latin typeface="Arial" panose="020B0604020202020204" pitchFamily="34" charset="0"/>
                <a:cs typeface="Arial" panose="020B0604020202020204" pitchFamily="34" charset="0"/>
              </a:rPr>
              <a:t> </a:t>
            </a:r>
            <a:r>
              <a:rPr sz="2400" i="1" kern="0" dirty="0">
                <a:solidFill>
                  <a:schemeClr val="tx1">
                    <a:lumMod val="95000"/>
                    <a:lumOff val="5000"/>
                  </a:schemeClr>
                </a:solidFill>
                <a:latin typeface="Arial" panose="020B0604020202020204" pitchFamily="34" charset="0"/>
                <a:cs typeface="Arial" panose="020B0604020202020204" pitchFamily="34" charset="0"/>
              </a:rPr>
              <a:t>fast-paced</a:t>
            </a:r>
            <a:r>
              <a:rPr sz="2400" i="1" kern="0" spc="-35" dirty="0">
                <a:solidFill>
                  <a:schemeClr val="tx1">
                    <a:lumMod val="95000"/>
                    <a:lumOff val="5000"/>
                  </a:schemeClr>
                </a:solidFill>
                <a:latin typeface="Arial" panose="020B0604020202020204" pitchFamily="34" charset="0"/>
                <a:cs typeface="Arial" panose="020B0604020202020204" pitchFamily="34" charset="0"/>
              </a:rPr>
              <a:t> </a:t>
            </a:r>
            <a:r>
              <a:rPr sz="2400" i="1" kern="0" dirty="0">
                <a:solidFill>
                  <a:schemeClr val="tx1">
                    <a:lumMod val="95000"/>
                    <a:lumOff val="5000"/>
                  </a:schemeClr>
                </a:solidFill>
                <a:latin typeface="Arial" panose="020B0604020202020204" pitchFamily="34" charset="0"/>
                <a:cs typeface="Arial" panose="020B0604020202020204" pitchFamily="34" charset="0"/>
              </a:rPr>
              <a:t>global</a:t>
            </a:r>
            <a:r>
              <a:rPr sz="2400" i="1" kern="0" spc="-5" dirty="0">
                <a:solidFill>
                  <a:schemeClr val="tx1">
                    <a:lumMod val="95000"/>
                    <a:lumOff val="5000"/>
                  </a:schemeClr>
                </a:solidFill>
                <a:latin typeface="Arial" panose="020B0604020202020204" pitchFamily="34" charset="0"/>
                <a:cs typeface="Arial" panose="020B0604020202020204" pitchFamily="34" charset="0"/>
              </a:rPr>
              <a:t> </a:t>
            </a:r>
            <a:r>
              <a:rPr sz="2400" i="1" kern="0" spc="-10" dirty="0">
                <a:solidFill>
                  <a:schemeClr val="tx1">
                    <a:lumMod val="95000"/>
                    <a:lumOff val="5000"/>
                  </a:schemeClr>
                </a:solidFill>
                <a:latin typeface="Arial" panose="020B0604020202020204" pitchFamily="34" charset="0"/>
                <a:cs typeface="Arial" panose="020B0604020202020204" pitchFamily="34" charset="0"/>
              </a:rPr>
              <a:t>environment.</a:t>
            </a:r>
            <a:endParaRPr sz="2400" kern="0" dirty="0">
              <a:solidFill>
                <a:schemeClr val="tx1">
                  <a:lumMod val="95000"/>
                  <a:lumOff val="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1407113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520274-EFE8-0E8C-AF5C-3A69ED06313F}"/>
            </a:ext>
          </a:extLst>
        </p:cNvPr>
        <p:cNvGrpSpPr/>
        <p:nvPr/>
      </p:nvGrpSpPr>
      <p:grpSpPr>
        <a:xfrm>
          <a:off x="0" y="0"/>
          <a:ext cx="0" cy="0"/>
          <a:chOff x="0" y="0"/>
          <a:chExt cx="0" cy="0"/>
        </a:xfrm>
      </p:grpSpPr>
      <p:grpSp>
        <p:nvGrpSpPr>
          <p:cNvPr id="2" name="object 2">
            <a:extLst>
              <a:ext uri="{FF2B5EF4-FFF2-40B4-BE49-F238E27FC236}">
                <a16:creationId xmlns:a16="http://schemas.microsoft.com/office/drawing/2014/main" id="{58F72DB1-2F31-8F8C-52CF-4084FF4CAC26}"/>
              </a:ext>
            </a:extLst>
          </p:cNvPr>
          <p:cNvGrpSpPr/>
          <p:nvPr/>
        </p:nvGrpSpPr>
        <p:grpSpPr>
          <a:xfrm>
            <a:off x="0" y="0"/>
            <a:ext cx="12192000" cy="6858000"/>
            <a:chOff x="0" y="0"/>
            <a:chExt cx="12192000" cy="6858000"/>
          </a:xfrm>
        </p:grpSpPr>
        <p:sp>
          <p:nvSpPr>
            <p:cNvPr id="3" name="object 3">
              <a:extLst>
                <a:ext uri="{FF2B5EF4-FFF2-40B4-BE49-F238E27FC236}">
                  <a16:creationId xmlns:a16="http://schemas.microsoft.com/office/drawing/2014/main" id="{100DC4C2-2B09-9056-1357-CCE052A59E91}"/>
                </a:ext>
              </a:extLst>
            </p:cNvPr>
            <p:cNvSpPr/>
            <p:nvPr/>
          </p:nvSpPr>
          <p:spPr>
            <a:xfrm>
              <a:off x="8502142" y="1519047"/>
              <a:ext cx="3288029" cy="768350"/>
            </a:xfrm>
            <a:custGeom>
              <a:avLst/>
              <a:gdLst/>
              <a:ahLst/>
              <a:cxnLst/>
              <a:rect l="l" t="t" r="r" b="b"/>
              <a:pathLst>
                <a:path w="3288029" h="768350">
                  <a:moveTo>
                    <a:pt x="3226307" y="0"/>
                  </a:moveTo>
                  <a:lnTo>
                    <a:pt x="2909951" y="104775"/>
                  </a:lnTo>
                  <a:lnTo>
                    <a:pt x="2591054" y="200660"/>
                  </a:lnTo>
                  <a:lnTo>
                    <a:pt x="2485643" y="229997"/>
                  </a:lnTo>
                  <a:lnTo>
                    <a:pt x="2271522" y="287274"/>
                  </a:lnTo>
                  <a:lnTo>
                    <a:pt x="2059812" y="340487"/>
                  </a:lnTo>
                  <a:lnTo>
                    <a:pt x="1954656" y="365760"/>
                  </a:lnTo>
                  <a:lnTo>
                    <a:pt x="1639697" y="436244"/>
                  </a:lnTo>
                  <a:lnTo>
                    <a:pt x="1330071" y="498855"/>
                  </a:lnTo>
                  <a:lnTo>
                    <a:pt x="1127378" y="536828"/>
                  </a:lnTo>
                  <a:lnTo>
                    <a:pt x="829309" y="588517"/>
                  </a:lnTo>
                  <a:lnTo>
                    <a:pt x="447928" y="646811"/>
                  </a:lnTo>
                  <a:lnTo>
                    <a:pt x="174751" y="683894"/>
                  </a:lnTo>
                  <a:lnTo>
                    <a:pt x="0" y="705103"/>
                  </a:lnTo>
                  <a:lnTo>
                    <a:pt x="9701" y="720494"/>
                  </a:lnTo>
                  <a:lnTo>
                    <a:pt x="29342" y="751181"/>
                  </a:lnTo>
                  <a:lnTo>
                    <a:pt x="39115" y="766572"/>
                  </a:lnTo>
                  <a:lnTo>
                    <a:pt x="66166" y="767349"/>
                  </a:lnTo>
                  <a:lnTo>
                    <a:pt x="95131" y="767793"/>
                  </a:lnTo>
                  <a:lnTo>
                    <a:pt x="125954" y="767911"/>
                  </a:lnTo>
                  <a:lnTo>
                    <a:pt x="192949" y="767195"/>
                  </a:lnTo>
                  <a:lnTo>
                    <a:pt x="305973" y="763849"/>
                  </a:lnTo>
                  <a:lnTo>
                    <a:pt x="477701" y="755441"/>
                  </a:lnTo>
                  <a:lnTo>
                    <a:pt x="773052" y="735284"/>
                  </a:lnTo>
                  <a:lnTo>
                    <a:pt x="1336019" y="685315"/>
                  </a:lnTo>
                  <a:lnTo>
                    <a:pt x="2059023" y="606988"/>
                  </a:lnTo>
                  <a:lnTo>
                    <a:pt x="2689041" y="527362"/>
                  </a:lnTo>
                  <a:lnTo>
                    <a:pt x="3038251" y="477217"/>
                  </a:lnTo>
                  <a:lnTo>
                    <a:pt x="3250138" y="443265"/>
                  </a:lnTo>
                  <a:lnTo>
                    <a:pt x="3288029" y="436752"/>
                  </a:lnTo>
                  <a:lnTo>
                    <a:pt x="3280235" y="379771"/>
                  </a:lnTo>
                  <a:lnTo>
                    <a:pt x="3273959" y="334487"/>
                  </a:lnTo>
                  <a:lnTo>
                    <a:pt x="3264862" y="270500"/>
                  </a:lnTo>
                  <a:lnTo>
                    <a:pt x="3252759" y="189298"/>
                  </a:lnTo>
                  <a:lnTo>
                    <a:pt x="3249394" y="166333"/>
                  </a:lnTo>
                  <a:lnTo>
                    <a:pt x="3245343" y="138048"/>
                  </a:lnTo>
                  <a:lnTo>
                    <a:pt x="3240328" y="102315"/>
                  </a:lnTo>
                  <a:lnTo>
                    <a:pt x="3234075" y="57008"/>
                  </a:lnTo>
                  <a:lnTo>
                    <a:pt x="3226307" y="0"/>
                  </a:lnTo>
                  <a:close/>
                </a:path>
              </a:pathLst>
            </a:custGeom>
            <a:solidFill>
              <a:srgbClr val="FFFFFF">
                <a:alpha val="19999"/>
              </a:srgbClr>
            </a:solidFill>
          </p:spPr>
          <p:txBody>
            <a:bodyPr wrap="square" lIns="0" tIns="0" rIns="0" bIns="0" rtlCol="0"/>
            <a:lstStyle/>
            <a:p>
              <a:endParaRPr/>
            </a:p>
          </p:txBody>
        </p:sp>
        <p:sp>
          <p:nvSpPr>
            <p:cNvPr id="4" name="object 4">
              <a:extLst>
                <a:ext uri="{FF2B5EF4-FFF2-40B4-BE49-F238E27FC236}">
                  <a16:creationId xmlns:a16="http://schemas.microsoft.com/office/drawing/2014/main" id="{0BE84992-C362-079C-26E3-B3694E2F3DE7}"/>
                </a:ext>
              </a:extLst>
            </p:cNvPr>
            <p:cNvSpPr/>
            <p:nvPr/>
          </p:nvSpPr>
          <p:spPr>
            <a:xfrm>
              <a:off x="0" y="1269"/>
              <a:ext cx="12192000" cy="6856730"/>
            </a:xfrm>
            <a:custGeom>
              <a:avLst/>
              <a:gdLst/>
              <a:ahLst/>
              <a:cxnLst/>
              <a:rect l="l" t="t" r="r" b="b"/>
              <a:pathLst>
                <a:path w="12192000" h="6856730">
                  <a:moveTo>
                    <a:pt x="12192000" y="0"/>
                  </a:moveTo>
                  <a:lnTo>
                    <a:pt x="0" y="0"/>
                  </a:lnTo>
                  <a:lnTo>
                    <a:pt x="0" y="469900"/>
                  </a:lnTo>
                  <a:lnTo>
                    <a:pt x="0" y="6380480"/>
                  </a:lnTo>
                  <a:lnTo>
                    <a:pt x="0" y="6856730"/>
                  </a:lnTo>
                  <a:lnTo>
                    <a:pt x="12192000" y="6856730"/>
                  </a:lnTo>
                  <a:lnTo>
                    <a:pt x="12192000" y="6380480"/>
                  </a:lnTo>
                  <a:lnTo>
                    <a:pt x="12192000" y="470154"/>
                  </a:lnTo>
                  <a:lnTo>
                    <a:pt x="11709273" y="470154"/>
                  </a:lnTo>
                  <a:lnTo>
                    <a:pt x="11709273" y="1871421"/>
                  </a:lnTo>
                  <a:lnTo>
                    <a:pt x="10971022" y="1981454"/>
                  </a:lnTo>
                  <a:lnTo>
                    <a:pt x="10201148" y="2075180"/>
                  </a:lnTo>
                  <a:lnTo>
                    <a:pt x="9947148" y="2100580"/>
                  </a:lnTo>
                  <a:lnTo>
                    <a:pt x="9434322" y="2146554"/>
                  </a:lnTo>
                  <a:lnTo>
                    <a:pt x="8927973" y="2184654"/>
                  </a:lnTo>
                  <a:lnTo>
                    <a:pt x="8675497" y="2200529"/>
                  </a:lnTo>
                  <a:lnTo>
                    <a:pt x="7926197" y="2237105"/>
                  </a:lnTo>
                  <a:lnTo>
                    <a:pt x="7191248" y="2257679"/>
                  </a:lnTo>
                  <a:lnTo>
                    <a:pt x="6473698" y="2265680"/>
                  </a:lnTo>
                  <a:lnTo>
                    <a:pt x="6006973" y="2264029"/>
                  </a:lnTo>
                  <a:lnTo>
                    <a:pt x="5108448" y="2246630"/>
                  </a:lnTo>
                  <a:lnTo>
                    <a:pt x="4467098" y="2222754"/>
                  </a:lnTo>
                  <a:lnTo>
                    <a:pt x="3665347" y="2179955"/>
                  </a:lnTo>
                  <a:lnTo>
                    <a:pt x="2931922" y="2130679"/>
                  </a:lnTo>
                  <a:lnTo>
                    <a:pt x="2592197" y="2103755"/>
                  </a:lnTo>
                  <a:lnTo>
                    <a:pt x="1979422" y="2046605"/>
                  </a:lnTo>
                  <a:lnTo>
                    <a:pt x="1233360" y="1965579"/>
                  </a:lnTo>
                  <a:lnTo>
                    <a:pt x="863473" y="1921129"/>
                  </a:lnTo>
                  <a:lnTo>
                    <a:pt x="476377" y="1867852"/>
                  </a:lnTo>
                  <a:lnTo>
                    <a:pt x="476377" y="469900"/>
                  </a:lnTo>
                  <a:lnTo>
                    <a:pt x="12192000" y="469900"/>
                  </a:lnTo>
                  <a:lnTo>
                    <a:pt x="12192000" y="0"/>
                  </a:lnTo>
                  <a:close/>
                </a:path>
              </a:pathLst>
            </a:custGeom>
            <a:solidFill>
              <a:srgbClr val="FFFFFF"/>
            </a:solidFill>
          </p:spPr>
          <p:txBody>
            <a:bodyPr wrap="square" lIns="0" tIns="0" rIns="0" bIns="0" rtlCol="0"/>
            <a:lstStyle/>
            <a:p>
              <a:endParaRPr/>
            </a:p>
          </p:txBody>
        </p:sp>
        <p:pic>
          <p:nvPicPr>
            <p:cNvPr id="5" name="object 5">
              <a:extLst>
                <a:ext uri="{FF2B5EF4-FFF2-40B4-BE49-F238E27FC236}">
                  <a16:creationId xmlns:a16="http://schemas.microsoft.com/office/drawing/2014/main" id="{A2F8A195-45E1-E5A6-0C61-547431645C97}"/>
                </a:ext>
              </a:extLst>
            </p:cNvPr>
            <p:cNvPicPr/>
            <p:nvPr/>
          </p:nvPicPr>
          <p:blipFill>
            <a:blip r:embed="rId2" cstate="print"/>
            <a:stretch>
              <a:fillRect/>
            </a:stretch>
          </p:blipFill>
          <p:spPr>
            <a:xfrm>
              <a:off x="10398252" y="0"/>
              <a:ext cx="765048" cy="1208532"/>
            </a:xfrm>
            <a:prstGeom prst="rect">
              <a:avLst/>
            </a:prstGeom>
          </p:spPr>
        </p:pic>
        <p:sp>
          <p:nvSpPr>
            <p:cNvPr id="6" name="object 6">
              <a:extLst>
                <a:ext uri="{FF2B5EF4-FFF2-40B4-BE49-F238E27FC236}">
                  <a16:creationId xmlns:a16="http://schemas.microsoft.com/office/drawing/2014/main" id="{565FA0EF-15BE-1FCF-216E-D1CE052CB124}"/>
                </a:ext>
              </a:extLst>
            </p:cNvPr>
            <p:cNvSpPr/>
            <p:nvPr/>
          </p:nvSpPr>
          <p:spPr>
            <a:xfrm>
              <a:off x="10437876" y="0"/>
              <a:ext cx="685800" cy="1143000"/>
            </a:xfrm>
            <a:custGeom>
              <a:avLst/>
              <a:gdLst/>
              <a:ahLst/>
              <a:cxnLst/>
              <a:rect l="l" t="t" r="r" b="b"/>
              <a:pathLst>
                <a:path w="685800" h="1143000">
                  <a:moveTo>
                    <a:pt x="685800" y="0"/>
                  </a:moveTo>
                  <a:lnTo>
                    <a:pt x="0" y="0"/>
                  </a:lnTo>
                  <a:lnTo>
                    <a:pt x="0" y="1143000"/>
                  </a:lnTo>
                  <a:lnTo>
                    <a:pt x="685800" y="1143000"/>
                  </a:lnTo>
                  <a:lnTo>
                    <a:pt x="685800" y="0"/>
                  </a:lnTo>
                  <a:close/>
                </a:path>
              </a:pathLst>
            </a:custGeom>
            <a:solidFill>
              <a:srgbClr val="ACD333"/>
            </a:solidFill>
          </p:spPr>
          <p:txBody>
            <a:bodyPr wrap="square" lIns="0" tIns="0" rIns="0" bIns="0" rtlCol="0"/>
            <a:lstStyle/>
            <a:p>
              <a:endParaRPr/>
            </a:p>
          </p:txBody>
        </p:sp>
      </p:grpSp>
      <p:pic>
        <p:nvPicPr>
          <p:cNvPr id="7" name="object 7">
            <a:extLst>
              <a:ext uri="{FF2B5EF4-FFF2-40B4-BE49-F238E27FC236}">
                <a16:creationId xmlns:a16="http://schemas.microsoft.com/office/drawing/2014/main" id="{B80DE959-B456-A712-69FD-16A37EF07EF4}"/>
              </a:ext>
            </a:extLst>
          </p:cNvPr>
          <p:cNvPicPr/>
          <p:nvPr/>
        </p:nvPicPr>
        <p:blipFill>
          <a:blip r:embed="rId3" cstate="print"/>
          <a:stretch>
            <a:fillRect/>
          </a:stretch>
        </p:blipFill>
        <p:spPr>
          <a:xfrm>
            <a:off x="4194047" y="1280160"/>
            <a:ext cx="3040379" cy="420624"/>
          </a:xfrm>
          <a:prstGeom prst="rect">
            <a:avLst/>
          </a:prstGeom>
        </p:spPr>
      </p:pic>
      <p:sp>
        <p:nvSpPr>
          <p:cNvPr id="8" name="object 8">
            <a:extLst>
              <a:ext uri="{FF2B5EF4-FFF2-40B4-BE49-F238E27FC236}">
                <a16:creationId xmlns:a16="http://schemas.microsoft.com/office/drawing/2014/main" id="{C8504571-E3F9-B8A8-BBEC-77068285BE79}"/>
              </a:ext>
            </a:extLst>
          </p:cNvPr>
          <p:cNvSpPr txBox="1"/>
          <p:nvPr/>
        </p:nvSpPr>
        <p:spPr>
          <a:xfrm>
            <a:off x="4050029" y="2565349"/>
            <a:ext cx="7084695" cy="2586990"/>
          </a:xfrm>
          <a:prstGeom prst="rect">
            <a:avLst/>
          </a:prstGeom>
        </p:spPr>
        <p:txBody>
          <a:bodyPr vert="horz" wrap="square" lIns="0" tIns="12700" rIns="0" bIns="0" rtlCol="0">
            <a:spAutoFit/>
          </a:bodyPr>
          <a:lstStyle/>
          <a:p>
            <a:pPr marL="12700" algn="just">
              <a:lnSpc>
                <a:spcPct val="100000"/>
              </a:lnSpc>
              <a:spcBef>
                <a:spcPts val="100"/>
              </a:spcBef>
            </a:pPr>
            <a:r>
              <a:rPr sz="2400" dirty="0">
                <a:solidFill>
                  <a:srgbClr val="0A405F"/>
                </a:solidFill>
                <a:latin typeface="Times New Roman"/>
                <a:cs typeface="Times New Roman"/>
              </a:rPr>
              <a:t>The</a:t>
            </a:r>
            <a:r>
              <a:rPr sz="2400" spc="685" dirty="0">
                <a:solidFill>
                  <a:srgbClr val="0A405F"/>
                </a:solidFill>
                <a:latin typeface="Times New Roman"/>
                <a:cs typeface="Times New Roman"/>
              </a:rPr>
              <a:t> </a:t>
            </a:r>
            <a:r>
              <a:rPr sz="2400" spc="-5" dirty="0">
                <a:solidFill>
                  <a:srgbClr val="0A405F"/>
                </a:solidFill>
                <a:latin typeface="Times New Roman"/>
                <a:cs typeface="Times New Roman"/>
              </a:rPr>
              <a:t>great</a:t>
            </a:r>
            <a:r>
              <a:rPr sz="2400" spc="685" dirty="0">
                <a:solidFill>
                  <a:srgbClr val="0A405F"/>
                </a:solidFill>
                <a:latin typeface="Times New Roman"/>
                <a:cs typeface="Times New Roman"/>
              </a:rPr>
              <a:t> </a:t>
            </a:r>
            <a:r>
              <a:rPr sz="2400" spc="-5" dirty="0">
                <a:solidFill>
                  <a:srgbClr val="0A405F"/>
                </a:solidFill>
                <a:latin typeface="Times New Roman"/>
                <a:cs typeface="Times New Roman"/>
              </a:rPr>
              <a:t>German</a:t>
            </a:r>
            <a:r>
              <a:rPr sz="2400" spc="690" dirty="0">
                <a:solidFill>
                  <a:srgbClr val="0A405F"/>
                </a:solidFill>
                <a:latin typeface="Times New Roman"/>
                <a:cs typeface="Times New Roman"/>
              </a:rPr>
              <a:t> </a:t>
            </a:r>
            <a:r>
              <a:rPr sz="2400" dirty="0">
                <a:solidFill>
                  <a:srgbClr val="0A405F"/>
                </a:solidFill>
                <a:latin typeface="Times New Roman"/>
                <a:cs typeface="Times New Roman"/>
              </a:rPr>
              <a:t>sociologist</a:t>
            </a:r>
            <a:r>
              <a:rPr sz="2400" spc="700" dirty="0">
                <a:solidFill>
                  <a:srgbClr val="0A405F"/>
                </a:solidFill>
                <a:latin typeface="Times New Roman"/>
                <a:cs typeface="Times New Roman"/>
              </a:rPr>
              <a:t> </a:t>
            </a:r>
            <a:r>
              <a:rPr sz="2400" dirty="0">
                <a:solidFill>
                  <a:srgbClr val="0A405F"/>
                </a:solidFill>
                <a:latin typeface="Times New Roman"/>
                <a:cs typeface="Times New Roman"/>
              </a:rPr>
              <a:t>and</a:t>
            </a:r>
            <a:r>
              <a:rPr sz="2400" spc="675" dirty="0">
                <a:solidFill>
                  <a:srgbClr val="0A405F"/>
                </a:solidFill>
                <a:latin typeface="Times New Roman"/>
                <a:cs typeface="Times New Roman"/>
              </a:rPr>
              <a:t> </a:t>
            </a:r>
            <a:r>
              <a:rPr sz="2400" spc="-5" dirty="0">
                <a:solidFill>
                  <a:srgbClr val="0A405F"/>
                </a:solidFill>
                <a:latin typeface="Times New Roman"/>
                <a:cs typeface="Times New Roman"/>
              </a:rPr>
              <a:t>political</a:t>
            </a:r>
            <a:r>
              <a:rPr sz="2400" spc="705" dirty="0">
                <a:solidFill>
                  <a:srgbClr val="0A405F"/>
                </a:solidFill>
                <a:latin typeface="Times New Roman"/>
                <a:cs typeface="Times New Roman"/>
              </a:rPr>
              <a:t> </a:t>
            </a:r>
            <a:r>
              <a:rPr sz="2400" spc="-5" dirty="0">
                <a:solidFill>
                  <a:srgbClr val="0A405F"/>
                </a:solidFill>
                <a:latin typeface="Times New Roman"/>
                <a:cs typeface="Times New Roman"/>
              </a:rPr>
              <a:t>economist</a:t>
            </a:r>
            <a:endParaRPr sz="2400">
              <a:latin typeface="Times New Roman"/>
              <a:cs typeface="Times New Roman"/>
            </a:endParaRPr>
          </a:p>
          <a:p>
            <a:pPr marL="12700" algn="just">
              <a:lnSpc>
                <a:spcPct val="100000"/>
              </a:lnSpc>
              <a:spcBef>
                <a:spcPts val="5"/>
              </a:spcBef>
            </a:pPr>
            <a:r>
              <a:rPr sz="2400" spc="-5" dirty="0">
                <a:solidFill>
                  <a:srgbClr val="0A405F"/>
                </a:solidFill>
                <a:latin typeface="Times New Roman"/>
                <a:cs typeface="Times New Roman"/>
              </a:rPr>
              <a:t>was</a:t>
            </a:r>
            <a:r>
              <a:rPr sz="2400" spc="-15" dirty="0">
                <a:solidFill>
                  <a:srgbClr val="0A405F"/>
                </a:solidFill>
                <a:latin typeface="Times New Roman"/>
                <a:cs typeface="Times New Roman"/>
              </a:rPr>
              <a:t> </a:t>
            </a:r>
            <a:r>
              <a:rPr sz="2400" dirty="0">
                <a:solidFill>
                  <a:srgbClr val="0A405F"/>
                </a:solidFill>
                <a:latin typeface="Times New Roman"/>
                <a:cs typeface="Times New Roman"/>
              </a:rPr>
              <a:t>born</a:t>
            </a:r>
            <a:r>
              <a:rPr sz="2400" spc="-10" dirty="0">
                <a:solidFill>
                  <a:srgbClr val="0A405F"/>
                </a:solidFill>
                <a:latin typeface="Times New Roman"/>
                <a:cs typeface="Times New Roman"/>
              </a:rPr>
              <a:t> </a:t>
            </a:r>
            <a:r>
              <a:rPr sz="2400" dirty="0">
                <a:solidFill>
                  <a:srgbClr val="0A405F"/>
                </a:solidFill>
                <a:latin typeface="Times New Roman"/>
                <a:cs typeface="Times New Roman"/>
              </a:rPr>
              <a:t>on</a:t>
            </a:r>
            <a:r>
              <a:rPr sz="2400" spc="-10" dirty="0">
                <a:solidFill>
                  <a:srgbClr val="0A405F"/>
                </a:solidFill>
                <a:latin typeface="Times New Roman"/>
                <a:cs typeface="Times New Roman"/>
              </a:rPr>
              <a:t> </a:t>
            </a:r>
            <a:r>
              <a:rPr sz="2400" dirty="0">
                <a:solidFill>
                  <a:srgbClr val="0A405F"/>
                </a:solidFill>
                <a:latin typeface="Times New Roman"/>
                <a:cs typeface="Times New Roman"/>
              </a:rPr>
              <a:t>21</a:t>
            </a:r>
            <a:r>
              <a:rPr sz="2400" spc="-145" dirty="0">
                <a:solidFill>
                  <a:srgbClr val="0A405F"/>
                </a:solidFill>
                <a:latin typeface="Times New Roman"/>
                <a:cs typeface="Times New Roman"/>
              </a:rPr>
              <a:t> </a:t>
            </a:r>
            <a:r>
              <a:rPr sz="2400" dirty="0">
                <a:solidFill>
                  <a:srgbClr val="0A405F"/>
                </a:solidFill>
                <a:latin typeface="Times New Roman"/>
                <a:cs typeface="Times New Roman"/>
              </a:rPr>
              <a:t>April</a:t>
            </a:r>
            <a:r>
              <a:rPr sz="2400" spc="-20" dirty="0">
                <a:solidFill>
                  <a:srgbClr val="0A405F"/>
                </a:solidFill>
                <a:latin typeface="Times New Roman"/>
                <a:cs typeface="Times New Roman"/>
              </a:rPr>
              <a:t> </a:t>
            </a:r>
            <a:r>
              <a:rPr sz="2400" spc="-5" dirty="0">
                <a:solidFill>
                  <a:srgbClr val="0A405F"/>
                </a:solidFill>
                <a:latin typeface="Times New Roman"/>
                <a:cs typeface="Times New Roman"/>
              </a:rPr>
              <a:t>1864.</a:t>
            </a:r>
            <a:endParaRPr sz="2400">
              <a:latin typeface="Times New Roman"/>
              <a:cs typeface="Times New Roman"/>
            </a:endParaRPr>
          </a:p>
          <a:p>
            <a:pPr marL="12700" marR="5080" algn="just">
              <a:lnSpc>
                <a:spcPct val="100000"/>
              </a:lnSpc>
              <a:spcBef>
                <a:spcPts val="1440"/>
              </a:spcBef>
            </a:pPr>
            <a:r>
              <a:rPr sz="2400" spc="-5" dirty="0">
                <a:solidFill>
                  <a:srgbClr val="0A405F"/>
                </a:solidFill>
                <a:latin typeface="Times New Roman"/>
                <a:cs typeface="Times New Roman"/>
              </a:rPr>
              <a:t>He </a:t>
            </a:r>
            <a:r>
              <a:rPr sz="2400" dirty="0">
                <a:solidFill>
                  <a:srgbClr val="0A405F"/>
                </a:solidFill>
                <a:latin typeface="Times New Roman"/>
                <a:cs typeface="Times New Roman"/>
              </a:rPr>
              <a:t>worked in the </a:t>
            </a:r>
            <a:r>
              <a:rPr sz="2400" spc="-5" dirty="0">
                <a:solidFill>
                  <a:srgbClr val="0A405F"/>
                </a:solidFill>
                <a:latin typeface="Times New Roman"/>
                <a:cs typeface="Times New Roman"/>
              </a:rPr>
              <a:t>field </a:t>
            </a:r>
            <a:r>
              <a:rPr sz="2400" dirty="0">
                <a:solidFill>
                  <a:srgbClr val="0A405F"/>
                </a:solidFill>
                <a:latin typeface="Times New Roman"/>
                <a:cs typeface="Times New Roman"/>
              </a:rPr>
              <a:t>of </a:t>
            </a:r>
            <a:r>
              <a:rPr sz="2400" spc="-5" dirty="0">
                <a:solidFill>
                  <a:srgbClr val="0A405F"/>
                </a:solidFill>
                <a:latin typeface="Times New Roman"/>
                <a:cs typeface="Times New Roman"/>
              </a:rPr>
              <a:t>economics </a:t>
            </a:r>
            <a:r>
              <a:rPr sz="2400" spc="-20" dirty="0">
                <a:solidFill>
                  <a:srgbClr val="0A405F"/>
                </a:solidFill>
                <a:latin typeface="Times New Roman"/>
                <a:cs typeface="Times New Roman"/>
              </a:rPr>
              <a:t>sociology, history, </a:t>
            </a:r>
            <a:r>
              <a:rPr sz="2400" spc="-15" dirty="0">
                <a:solidFill>
                  <a:srgbClr val="0A405F"/>
                </a:solidFill>
                <a:latin typeface="Times New Roman"/>
                <a:cs typeface="Times New Roman"/>
              </a:rPr>
              <a:t> </a:t>
            </a:r>
            <a:r>
              <a:rPr sz="2400" spc="-40" dirty="0">
                <a:solidFill>
                  <a:srgbClr val="0A405F"/>
                </a:solidFill>
                <a:latin typeface="Times New Roman"/>
                <a:cs typeface="Times New Roman"/>
              </a:rPr>
              <a:t>law, </a:t>
            </a:r>
            <a:r>
              <a:rPr sz="2400" spc="-5" dirty="0">
                <a:solidFill>
                  <a:srgbClr val="0A405F"/>
                </a:solidFill>
                <a:latin typeface="Times New Roman"/>
                <a:cs typeface="Times New Roman"/>
              </a:rPr>
              <a:t>politics </a:t>
            </a:r>
            <a:r>
              <a:rPr sz="2400" dirty="0">
                <a:solidFill>
                  <a:srgbClr val="0A405F"/>
                </a:solidFill>
                <a:latin typeface="Times New Roman"/>
                <a:cs typeface="Times New Roman"/>
              </a:rPr>
              <a:t>and </a:t>
            </a:r>
            <a:r>
              <a:rPr sz="2400" spc="-5" dirty="0">
                <a:solidFill>
                  <a:srgbClr val="0A405F"/>
                </a:solidFill>
                <a:latin typeface="Times New Roman"/>
                <a:cs typeface="Times New Roman"/>
              </a:rPr>
              <a:t>philosophy </a:t>
            </a:r>
            <a:r>
              <a:rPr sz="2400" spc="-10" dirty="0">
                <a:solidFill>
                  <a:srgbClr val="0A405F"/>
                </a:solidFill>
                <a:latin typeface="Times New Roman"/>
                <a:cs typeface="Times New Roman"/>
              </a:rPr>
              <a:t>at </a:t>
            </a:r>
            <a:r>
              <a:rPr sz="2400" dirty="0">
                <a:solidFill>
                  <a:srgbClr val="0A405F"/>
                </a:solidFill>
                <a:latin typeface="Times New Roman"/>
                <a:cs typeface="Times New Roman"/>
              </a:rPr>
              <a:t>the </a:t>
            </a:r>
            <a:r>
              <a:rPr sz="2400" spc="-5" dirty="0">
                <a:solidFill>
                  <a:srgbClr val="0A405F"/>
                </a:solidFill>
                <a:latin typeface="Times New Roman"/>
                <a:cs typeface="Times New Roman"/>
              </a:rPr>
              <a:t>university of Berlin, </a:t>
            </a:r>
            <a:r>
              <a:rPr sz="2400" dirty="0">
                <a:solidFill>
                  <a:srgbClr val="0A405F"/>
                </a:solidFill>
                <a:latin typeface="Times New Roman"/>
                <a:cs typeface="Times New Roman"/>
              </a:rPr>
              <a:t> </a:t>
            </a:r>
            <a:r>
              <a:rPr sz="2400" spc="-30" dirty="0">
                <a:solidFill>
                  <a:srgbClr val="0A405F"/>
                </a:solidFill>
                <a:latin typeface="Times New Roman"/>
                <a:cs typeface="Times New Roman"/>
              </a:rPr>
              <a:t>Vienna</a:t>
            </a:r>
            <a:r>
              <a:rPr sz="2400" spc="-10" dirty="0">
                <a:solidFill>
                  <a:srgbClr val="0A405F"/>
                </a:solidFill>
                <a:latin typeface="Times New Roman"/>
                <a:cs typeface="Times New Roman"/>
              </a:rPr>
              <a:t> </a:t>
            </a:r>
            <a:r>
              <a:rPr sz="2400" dirty="0">
                <a:solidFill>
                  <a:srgbClr val="0A405F"/>
                </a:solidFill>
                <a:latin typeface="Times New Roman"/>
                <a:cs typeface="Times New Roman"/>
              </a:rPr>
              <a:t>and university</a:t>
            </a:r>
            <a:r>
              <a:rPr sz="2400" spc="-30" dirty="0">
                <a:solidFill>
                  <a:srgbClr val="0A405F"/>
                </a:solidFill>
                <a:latin typeface="Times New Roman"/>
                <a:cs typeface="Times New Roman"/>
              </a:rPr>
              <a:t> </a:t>
            </a:r>
            <a:r>
              <a:rPr sz="2400" dirty="0">
                <a:solidFill>
                  <a:srgbClr val="0A405F"/>
                </a:solidFill>
                <a:latin typeface="Times New Roman"/>
                <a:cs typeface="Times New Roman"/>
              </a:rPr>
              <a:t>of</a:t>
            </a:r>
            <a:r>
              <a:rPr sz="2400" spc="-15" dirty="0">
                <a:solidFill>
                  <a:srgbClr val="0A405F"/>
                </a:solidFill>
                <a:latin typeface="Times New Roman"/>
                <a:cs typeface="Times New Roman"/>
              </a:rPr>
              <a:t> </a:t>
            </a:r>
            <a:r>
              <a:rPr sz="2400" dirty="0">
                <a:solidFill>
                  <a:srgbClr val="0A405F"/>
                </a:solidFill>
                <a:latin typeface="Times New Roman"/>
                <a:cs typeface="Times New Roman"/>
              </a:rPr>
              <a:t>Munich.</a:t>
            </a:r>
            <a:endParaRPr sz="2400">
              <a:latin typeface="Times New Roman"/>
              <a:cs typeface="Times New Roman"/>
            </a:endParaRPr>
          </a:p>
          <a:p>
            <a:pPr marL="12700" algn="just">
              <a:lnSpc>
                <a:spcPct val="100000"/>
              </a:lnSpc>
              <a:spcBef>
                <a:spcPts val="1440"/>
              </a:spcBef>
            </a:pPr>
            <a:r>
              <a:rPr sz="2400" spc="-5" dirty="0">
                <a:solidFill>
                  <a:srgbClr val="0A405F"/>
                </a:solidFill>
                <a:latin typeface="Times New Roman"/>
                <a:cs typeface="Times New Roman"/>
              </a:rPr>
              <a:t>On</a:t>
            </a:r>
            <a:r>
              <a:rPr sz="2400" spc="5" dirty="0">
                <a:solidFill>
                  <a:srgbClr val="0A405F"/>
                </a:solidFill>
                <a:latin typeface="Times New Roman"/>
                <a:cs typeface="Times New Roman"/>
              </a:rPr>
              <a:t> </a:t>
            </a:r>
            <a:r>
              <a:rPr sz="2400" dirty="0">
                <a:solidFill>
                  <a:srgbClr val="0A405F"/>
                </a:solidFill>
                <a:latin typeface="Times New Roman"/>
                <a:cs typeface="Times New Roman"/>
              </a:rPr>
              <a:t>14</a:t>
            </a:r>
            <a:r>
              <a:rPr sz="2400" spc="-10" dirty="0">
                <a:solidFill>
                  <a:srgbClr val="0A405F"/>
                </a:solidFill>
                <a:latin typeface="Times New Roman"/>
                <a:cs typeface="Times New Roman"/>
              </a:rPr>
              <a:t> </a:t>
            </a:r>
            <a:r>
              <a:rPr sz="2400" spc="-5" dirty="0">
                <a:solidFill>
                  <a:srgbClr val="0A405F"/>
                </a:solidFill>
                <a:latin typeface="Times New Roman"/>
                <a:cs typeface="Times New Roman"/>
              </a:rPr>
              <a:t>Jun </a:t>
            </a:r>
            <a:r>
              <a:rPr sz="2400" dirty="0">
                <a:solidFill>
                  <a:srgbClr val="0A405F"/>
                </a:solidFill>
                <a:latin typeface="Times New Roman"/>
                <a:cs typeface="Times New Roman"/>
              </a:rPr>
              <a:t>1920 he</a:t>
            </a:r>
            <a:r>
              <a:rPr sz="2400" spc="-15" dirty="0">
                <a:solidFill>
                  <a:srgbClr val="0A405F"/>
                </a:solidFill>
                <a:latin typeface="Times New Roman"/>
                <a:cs typeface="Times New Roman"/>
              </a:rPr>
              <a:t> </a:t>
            </a:r>
            <a:r>
              <a:rPr sz="2400" dirty="0">
                <a:solidFill>
                  <a:srgbClr val="0A405F"/>
                </a:solidFill>
                <a:latin typeface="Times New Roman"/>
                <a:cs typeface="Times New Roman"/>
              </a:rPr>
              <a:t>left</a:t>
            </a:r>
            <a:r>
              <a:rPr sz="2400" spc="-10" dirty="0">
                <a:solidFill>
                  <a:srgbClr val="0A405F"/>
                </a:solidFill>
                <a:latin typeface="Times New Roman"/>
                <a:cs typeface="Times New Roman"/>
              </a:rPr>
              <a:t> </a:t>
            </a:r>
            <a:r>
              <a:rPr sz="2400" dirty="0">
                <a:solidFill>
                  <a:srgbClr val="0A405F"/>
                </a:solidFill>
                <a:latin typeface="Times New Roman"/>
                <a:cs typeface="Times New Roman"/>
              </a:rPr>
              <a:t>the</a:t>
            </a:r>
            <a:r>
              <a:rPr sz="2400" spc="-10" dirty="0">
                <a:solidFill>
                  <a:srgbClr val="0A405F"/>
                </a:solidFill>
                <a:latin typeface="Times New Roman"/>
                <a:cs typeface="Times New Roman"/>
              </a:rPr>
              <a:t> </a:t>
            </a:r>
            <a:r>
              <a:rPr sz="2400" dirty="0">
                <a:solidFill>
                  <a:srgbClr val="0A405F"/>
                </a:solidFill>
                <a:latin typeface="Times New Roman"/>
                <a:cs typeface="Times New Roman"/>
              </a:rPr>
              <a:t>world</a:t>
            </a:r>
            <a:r>
              <a:rPr sz="2400" spc="5" dirty="0">
                <a:solidFill>
                  <a:srgbClr val="0A405F"/>
                </a:solidFill>
                <a:latin typeface="Times New Roman"/>
                <a:cs typeface="Times New Roman"/>
              </a:rPr>
              <a:t> </a:t>
            </a:r>
            <a:r>
              <a:rPr sz="2400" dirty="0">
                <a:solidFill>
                  <a:srgbClr val="0A405F"/>
                </a:solidFill>
                <a:latin typeface="Times New Roman"/>
                <a:cs typeface="Times New Roman"/>
              </a:rPr>
              <a:t>due</a:t>
            </a:r>
            <a:r>
              <a:rPr sz="2400" spc="-15" dirty="0">
                <a:solidFill>
                  <a:srgbClr val="0A405F"/>
                </a:solidFill>
                <a:latin typeface="Times New Roman"/>
                <a:cs typeface="Times New Roman"/>
              </a:rPr>
              <a:t> </a:t>
            </a:r>
            <a:r>
              <a:rPr sz="2400" dirty="0">
                <a:solidFill>
                  <a:srgbClr val="0A405F"/>
                </a:solidFill>
                <a:latin typeface="Times New Roman"/>
                <a:cs typeface="Times New Roman"/>
              </a:rPr>
              <a:t>to</a:t>
            </a:r>
            <a:r>
              <a:rPr sz="2400" spc="-20" dirty="0">
                <a:solidFill>
                  <a:srgbClr val="0A405F"/>
                </a:solidFill>
                <a:latin typeface="Times New Roman"/>
                <a:cs typeface="Times New Roman"/>
              </a:rPr>
              <a:t> </a:t>
            </a:r>
            <a:r>
              <a:rPr sz="2400" spc="-5" dirty="0">
                <a:solidFill>
                  <a:srgbClr val="0A405F"/>
                </a:solidFill>
                <a:latin typeface="Times New Roman"/>
                <a:cs typeface="Times New Roman"/>
              </a:rPr>
              <a:t>pneumonia.</a:t>
            </a:r>
            <a:endParaRPr sz="2400">
              <a:latin typeface="Times New Roman"/>
              <a:cs typeface="Times New Roman"/>
            </a:endParaRPr>
          </a:p>
        </p:txBody>
      </p:sp>
      <p:grpSp>
        <p:nvGrpSpPr>
          <p:cNvPr id="9" name="object 9">
            <a:extLst>
              <a:ext uri="{FF2B5EF4-FFF2-40B4-BE49-F238E27FC236}">
                <a16:creationId xmlns:a16="http://schemas.microsoft.com/office/drawing/2014/main" id="{AB909A33-05F6-CA91-CECB-857D7EFE7048}"/>
              </a:ext>
            </a:extLst>
          </p:cNvPr>
          <p:cNvGrpSpPr/>
          <p:nvPr/>
        </p:nvGrpSpPr>
        <p:grpSpPr>
          <a:xfrm>
            <a:off x="441959" y="2421635"/>
            <a:ext cx="3118485" cy="4436745"/>
            <a:chOff x="441959" y="2421635"/>
            <a:chExt cx="3118485" cy="4436745"/>
          </a:xfrm>
        </p:grpSpPr>
        <p:pic>
          <p:nvPicPr>
            <p:cNvPr id="10" name="object 10">
              <a:extLst>
                <a:ext uri="{FF2B5EF4-FFF2-40B4-BE49-F238E27FC236}">
                  <a16:creationId xmlns:a16="http://schemas.microsoft.com/office/drawing/2014/main" id="{53C358D2-8670-7B0B-45EE-43B97D1C6CCC}"/>
                </a:ext>
              </a:extLst>
            </p:cNvPr>
            <p:cNvPicPr/>
            <p:nvPr/>
          </p:nvPicPr>
          <p:blipFill>
            <a:blip r:embed="rId4" cstate="print"/>
            <a:stretch>
              <a:fillRect/>
            </a:stretch>
          </p:blipFill>
          <p:spPr>
            <a:xfrm>
              <a:off x="441959" y="5649467"/>
              <a:ext cx="3118104" cy="1208531"/>
            </a:xfrm>
            <a:prstGeom prst="rect">
              <a:avLst/>
            </a:prstGeom>
          </p:spPr>
        </p:pic>
        <p:pic>
          <p:nvPicPr>
            <p:cNvPr id="11" name="object 11">
              <a:extLst>
                <a:ext uri="{FF2B5EF4-FFF2-40B4-BE49-F238E27FC236}">
                  <a16:creationId xmlns:a16="http://schemas.microsoft.com/office/drawing/2014/main" id="{D86933FD-1B5E-5B8F-63E6-C0895EE5913F}"/>
                </a:ext>
              </a:extLst>
            </p:cNvPr>
            <p:cNvPicPr/>
            <p:nvPr/>
          </p:nvPicPr>
          <p:blipFill>
            <a:blip r:embed="rId5" cstate="print"/>
            <a:stretch>
              <a:fillRect/>
            </a:stretch>
          </p:blipFill>
          <p:spPr>
            <a:xfrm>
              <a:off x="457199" y="2421635"/>
              <a:ext cx="3087624" cy="3238500"/>
            </a:xfrm>
            <a:prstGeom prst="rect">
              <a:avLst/>
            </a:prstGeom>
          </p:spPr>
        </p:pic>
      </p:grpSp>
    </p:spTree>
    <p:extLst>
      <p:ext uri="{BB962C8B-B14F-4D97-AF65-F5344CB8AC3E}">
        <p14:creationId xmlns:p14="http://schemas.microsoft.com/office/powerpoint/2010/main" val="109381262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91ED26-7570-DFBD-5368-4717F327EDC7}"/>
            </a:ext>
          </a:extLst>
        </p:cNvPr>
        <p:cNvGrpSpPr/>
        <p:nvPr/>
      </p:nvGrpSpPr>
      <p:grpSpPr>
        <a:xfrm>
          <a:off x="0" y="0"/>
          <a:ext cx="0" cy="0"/>
          <a:chOff x="0" y="0"/>
          <a:chExt cx="0" cy="0"/>
        </a:xfrm>
      </p:grpSpPr>
      <p:grpSp>
        <p:nvGrpSpPr>
          <p:cNvPr id="2" name="object 2">
            <a:extLst>
              <a:ext uri="{FF2B5EF4-FFF2-40B4-BE49-F238E27FC236}">
                <a16:creationId xmlns:a16="http://schemas.microsoft.com/office/drawing/2014/main" id="{F7A25FE2-66C0-8B45-1219-4650CE69C93D}"/>
              </a:ext>
            </a:extLst>
          </p:cNvPr>
          <p:cNvGrpSpPr/>
          <p:nvPr/>
        </p:nvGrpSpPr>
        <p:grpSpPr>
          <a:xfrm>
            <a:off x="8410956" y="2273807"/>
            <a:ext cx="3560445" cy="3560445"/>
            <a:chOff x="8410956" y="2273807"/>
            <a:chExt cx="3560445" cy="3560445"/>
          </a:xfrm>
        </p:grpSpPr>
        <p:pic>
          <p:nvPicPr>
            <p:cNvPr id="3" name="object 3">
              <a:extLst>
                <a:ext uri="{FF2B5EF4-FFF2-40B4-BE49-F238E27FC236}">
                  <a16:creationId xmlns:a16="http://schemas.microsoft.com/office/drawing/2014/main" id="{C5C2C69A-E57B-5F2A-B5D1-7925A2E9F26C}"/>
                </a:ext>
              </a:extLst>
            </p:cNvPr>
            <p:cNvPicPr/>
            <p:nvPr/>
          </p:nvPicPr>
          <p:blipFill>
            <a:blip r:embed="rId2" cstate="print"/>
            <a:stretch>
              <a:fillRect/>
            </a:stretch>
          </p:blipFill>
          <p:spPr>
            <a:xfrm>
              <a:off x="8410956" y="2273807"/>
              <a:ext cx="3560063" cy="3560064"/>
            </a:xfrm>
            <a:prstGeom prst="rect">
              <a:avLst/>
            </a:prstGeom>
          </p:spPr>
        </p:pic>
        <p:pic>
          <p:nvPicPr>
            <p:cNvPr id="4" name="object 4">
              <a:extLst>
                <a:ext uri="{FF2B5EF4-FFF2-40B4-BE49-F238E27FC236}">
                  <a16:creationId xmlns:a16="http://schemas.microsoft.com/office/drawing/2014/main" id="{32AF873C-4A76-FB28-FCA0-3054283C8E69}"/>
                </a:ext>
              </a:extLst>
            </p:cNvPr>
            <p:cNvPicPr/>
            <p:nvPr/>
          </p:nvPicPr>
          <p:blipFill>
            <a:blip r:embed="rId3" cstate="print"/>
            <a:stretch>
              <a:fillRect/>
            </a:stretch>
          </p:blipFill>
          <p:spPr>
            <a:xfrm>
              <a:off x="8606028" y="2468879"/>
              <a:ext cx="2971800" cy="2971800"/>
            </a:xfrm>
            <a:prstGeom prst="rect">
              <a:avLst/>
            </a:prstGeom>
          </p:spPr>
        </p:pic>
      </p:grpSp>
      <p:sp>
        <p:nvSpPr>
          <p:cNvPr id="5" name="object 5">
            <a:extLst>
              <a:ext uri="{FF2B5EF4-FFF2-40B4-BE49-F238E27FC236}">
                <a16:creationId xmlns:a16="http://schemas.microsoft.com/office/drawing/2014/main" id="{CF3A1C18-93B9-690A-972C-99D79994FA66}"/>
              </a:ext>
            </a:extLst>
          </p:cNvPr>
          <p:cNvSpPr txBox="1">
            <a:spLocks noGrp="1"/>
          </p:cNvSpPr>
          <p:nvPr>
            <p:ph type="title"/>
          </p:nvPr>
        </p:nvSpPr>
        <p:spPr>
          <a:xfrm>
            <a:off x="1465325" y="1120521"/>
            <a:ext cx="8352155" cy="574040"/>
          </a:xfrm>
          <a:prstGeom prst="rect">
            <a:avLst/>
          </a:prstGeom>
        </p:spPr>
        <p:txBody>
          <a:bodyPr vert="horz" wrap="square" lIns="0" tIns="12700" rIns="0" bIns="0" rtlCol="0">
            <a:spAutoFit/>
          </a:bodyPr>
          <a:lstStyle/>
          <a:p>
            <a:pPr marL="12700">
              <a:lnSpc>
                <a:spcPct val="100000"/>
              </a:lnSpc>
              <a:spcBef>
                <a:spcPts val="100"/>
              </a:spcBef>
            </a:pPr>
            <a:r>
              <a:rPr sz="3600" b="1" spc="-10" dirty="0">
                <a:latin typeface="Times New Roman"/>
                <a:cs typeface="Times New Roman"/>
              </a:rPr>
              <a:t>Bureaucracy</a:t>
            </a:r>
            <a:r>
              <a:rPr sz="3600" b="1" spc="5" dirty="0">
                <a:latin typeface="Times New Roman"/>
                <a:cs typeface="Times New Roman"/>
              </a:rPr>
              <a:t> </a:t>
            </a:r>
            <a:r>
              <a:rPr sz="3600" b="1" spc="-5" dirty="0">
                <a:latin typeface="Times New Roman"/>
                <a:cs typeface="Times New Roman"/>
              </a:rPr>
              <a:t>/</a:t>
            </a:r>
            <a:r>
              <a:rPr sz="3600" b="1" spc="10" dirty="0">
                <a:latin typeface="Times New Roman"/>
                <a:cs typeface="Times New Roman"/>
              </a:rPr>
              <a:t> </a:t>
            </a:r>
            <a:r>
              <a:rPr sz="3600" b="1" spc="-5" dirty="0">
                <a:latin typeface="Times New Roman"/>
                <a:cs typeface="Times New Roman"/>
              </a:rPr>
              <a:t>Contribution</a:t>
            </a:r>
            <a:r>
              <a:rPr sz="3600" b="1" spc="10" dirty="0">
                <a:latin typeface="Times New Roman"/>
                <a:cs typeface="Times New Roman"/>
              </a:rPr>
              <a:t> </a:t>
            </a:r>
            <a:r>
              <a:rPr sz="3600" b="1" spc="-5" dirty="0">
                <a:latin typeface="Times New Roman"/>
                <a:cs typeface="Times New Roman"/>
              </a:rPr>
              <a:t>of</a:t>
            </a:r>
            <a:r>
              <a:rPr sz="3600" b="1" spc="5" dirty="0">
                <a:latin typeface="Times New Roman"/>
                <a:cs typeface="Times New Roman"/>
              </a:rPr>
              <a:t> </a:t>
            </a:r>
            <a:r>
              <a:rPr sz="3600" b="1" spc="-5" dirty="0">
                <a:latin typeface="Times New Roman"/>
                <a:cs typeface="Times New Roman"/>
              </a:rPr>
              <a:t>Max</a:t>
            </a:r>
            <a:r>
              <a:rPr sz="3600" b="1" spc="-60" dirty="0">
                <a:latin typeface="Times New Roman"/>
                <a:cs typeface="Times New Roman"/>
              </a:rPr>
              <a:t> </a:t>
            </a:r>
            <a:r>
              <a:rPr sz="3600" b="1" spc="-45" dirty="0">
                <a:latin typeface="Times New Roman"/>
                <a:cs typeface="Times New Roman"/>
              </a:rPr>
              <a:t>Weber</a:t>
            </a:r>
            <a:endParaRPr sz="3600">
              <a:latin typeface="Times New Roman"/>
              <a:cs typeface="Times New Roman"/>
            </a:endParaRPr>
          </a:p>
        </p:txBody>
      </p:sp>
      <p:sp>
        <p:nvSpPr>
          <p:cNvPr id="6" name="object 6">
            <a:extLst>
              <a:ext uri="{FF2B5EF4-FFF2-40B4-BE49-F238E27FC236}">
                <a16:creationId xmlns:a16="http://schemas.microsoft.com/office/drawing/2014/main" id="{82C514E9-2B60-D1FA-1BA3-5241D16D6BD2}"/>
              </a:ext>
            </a:extLst>
          </p:cNvPr>
          <p:cNvSpPr txBox="1"/>
          <p:nvPr/>
        </p:nvSpPr>
        <p:spPr>
          <a:xfrm>
            <a:off x="604824" y="2452608"/>
            <a:ext cx="7759700" cy="3133090"/>
          </a:xfrm>
          <a:prstGeom prst="rect">
            <a:avLst/>
          </a:prstGeom>
        </p:spPr>
        <p:txBody>
          <a:bodyPr vert="horz" wrap="square" lIns="0" tIns="42545" rIns="0" bIns="0" rtlCol="0">
            <a:spAutoFit/>
          </a:bodyPr>
          <a:lstStyle/>
          <a:p>
            <a:pPr marL="12700" marR="5080" indent="152400" algn="just">
              <a:lnSpc>
                <a:spcPct val="107000"/>
              </a:lnSpc>
              <a:spcBef>
                <a:spcPts val="335"/>
              </a:spcBef>
            </a:pPr>
            <a:r>
              <a:rPr sz="2800" spc="-5" dirty="0">
                <a:solidFill>
                  <a:srgbClr val="0A405F"/>
                </a:solidFill>
                <a:latin typeface="Times New Roman"/>
                <a:cs typeface="Times New Roman"/>
              </a:rPr>
              <a:t>Max </a:t>
            </a:r>
            <a:r>
              <a:rPr sz="2800" spc="-10" dirty="0">
                <a:solidFill>
                  <a:srgbClr val="0A405F"/>
                </a:solidFill>
                <a:latin typeface="Times New Roman"/>
                <a:cs typeface="Times New Roman"/>
              </a:rPr>
              <a:t>weber’s </a:t>
            </a:r>
            <a:r>
              <a:rPr sz="2800" spc="-5" dirty="0">
                <a:solidFill>
                  <a:srgbClr val="0A405F"/>
                </a:solidFill>
                <a:latin typeface="Times New Roman"/>
                <a:cs typeface="Times New Roman"/>
              </a:rPr>
              <a:t>main contribution to management is his </a:t>
            </a:r>
            <a:r>
              <a:rPr sz="2800" spc="-685" dirty="0">
                <a:solidFill>
                  <a:srgbClr val="0A405F"/>
                </a:solidFill>
                <a:latin typeface="Times New Roman"/>
                <a:cs typeface="Times New Roman"/>
              </a:rPr>
              <a:t> </a:t>
            </a:r>
            <a:r>
              <a:rPr sz="2800" spc="-5" dirty="0">
                <a:solidFill>
                  <a:srgbClr val="0A405F"/>
                </a:solidFill>
                <a:latin typeface="Times New Roman"/>
                <a:cs typeface="Times New Roman"/>
              </a:rPr>
              <a:t>theory</a:t>
            </a:r>
            <a:r>
              <a:rPr sz="2800" dirty="0">
                <a:solidFill>
                  <a:srgbClr val="0A405F"/>
                </a:solidFill>
                <a:latin typeface="Times New Roman"/>
                <a:cs typeface="Times New Roman"/>
              </a:rPr>
              <a:t> of </a:t>
            </a:r>
            <a:r>
              <a:rPr sz="2800" spc="-5" dirty="0">
                <a:solidFill>
                  <a:srgbClr val="0A405F"/>
                </a:solidFill>
                <a:latin typeface="Times New Roman"/>
                <a:cs typeface="Times New Roman"/>
              </a:rPr>
              <a:t>authority</a:t>
            </a:r>
            <a:r>
              <a:rPr sz="2800" dirty="0">
                <a:solidFill>
                  <a:srgbClr val="0A405F"/>
                </a:solidFill>
                <a:latin typeface="Times New Roman"/>
                <a:cs typeface="Times New Roman"/>
              </a:rPr>
              <a:t> </a:t>
            </a:r>
            <a:r>
              <a:rPr sz="2800" spc="-5" dirty="0">
                <a:solidFill>
                  <a:srgbClr val="0A405F"/>
                </a:solidFill>
                <a:latin typeface="Times New Roman"/>
                <a:cs typeface="Times New Roman"/>
              </a:rPr>
              <a:t>structure</a:t>
            </a:r>
            <a:r>
              <a:rPr sz="2800" dirty="0">
                <a:solidFill>
                  <a:srgbClr val="0A405F"/>
                </a:solidFill>
                <a:latin typeface="Times New Roman"/>
                <a:cs typeface="Times New Roman"/>
              </a:rPr>
              <a:t> </a:t>
            </a:r>
            <a:r>
              <a:rPr sz="2800" spc="-5" dirty="0">
                <a:solidFill>
                  <a:srgbClr val="0A405F"/>
                </a:solidFill>
                <a:latin typeface="Times New Roman"/>
                <a:cs typeface="Times New Roman"/>
              </a:rPr>
              <a:t>and</a:t>
            </a:r>
            <a:r>
              <a:rPr sz="2800" dirty="0">
                <a:solidFill>
                  <a:srgbClr val="0A405F"/>
                </a:solidFill>
                <a:latin typeface="Times New Roman"/>
                <a:cs typeface="Times New Roman"/>
              </a:rPr>
              <a:t> his</a:t>
            </a:r>
            <a:r>
              <a:rPr sz="2800" spc="5" dirty="0">
                <a:solidFill>
                  <a:srgbClr val="0A405F"/>
                </a:solidFill>
                <a:latin typeface="Times New Roman"/>
                <a:cs typeface="Times New Roman"/>
              </a:rPr>
              <a:t> </a:t>
            </a:r>
            <a:r>
              <a:rPr sz="2800" spc="-5" dirty="0">
                <a:solidFill>
                  <a:srgbClr val="0A405F"/>
                </a:solidFill>
                <a:latin typeface="Times New Roman"/>
                <a:cs typeface="Times New Roman"/>
              </a:rPr>
              <a:t>description</a:t>
            </a:r>
            <a:r>
              <a:rPr sz="2800" dirty="0">
                <a:solidFill>
                  <a:srgbClr val="0A405F"/>
                </a:solidFill>
                <a:latin typeface="Times New Roman"/>
                <a:cs typeface="Times New Roman"/>
              </a:rPr>
              <a:t> of </a:t>
            </a:r>
            <a:r>
              <a:rPr sz="2800" spc="-685" dirty="0">
                <a:solidFill>
                  <a:srgbClr val="0A405F"/>
                </a:solidFill>
                <a:latin typeface="Times New Roman"/>
                <a:cs typeface="Times New Roman"/>
              </a:rPr>
              <a:t> </a:t>
            </a:r>
            <a:r>
              <a:rPr sz="2800" spc="-10" dirty="0">
                <a:solidFill>
                  <a:srgbClr val="0A405F"/>
                </a:solidFill>
                <a:latin typeface="Times New Roman"/>
                <a:cs typeface="Times New Roman"/>
              </a:rPr>
              <a:t>organizations</a:t>
            </a:r>
            <a:r>
              <a:rPr sz="2800" spc="245" dirty="0">
                <a:solidFill>
                  <a:srgbClr val="0A405F"/>
                </a:solidFill>
                <a:latin typeface="Times New Roman"/>
                <a:cs typeface="Times New Roman"/>
              </a:rPr>
              <a:t> </a:t>
            </a:r>
            <a:r>
              <a:rPr sz="2800" spc="-5" dirty="0">
                <a:solidFill>
                  <a:srgbClr val="0A405F"/>
                </a:solidFill>
                <a:latin typeface="Times New Roman"/>
                <a:cs typeface="Times New Roman"/>
              </a:rPr>
              <a:t>based</a:t>
            </a:r>
            <a:r>
              <a:rPr sz="2800" spc="225" dirty="0">
                <a:solidFill>
                  <a:srgbClr val="0A405F"/>
                </a:solidFill>
                <a:latin typeface="Times New Roman"/>
                <a:cs typeface="Times New Roman"/>
              </a:rPr>
              <a:t> </a:t>
            </a:r>
            <a:r>
              <a:rPr sz="2800" dirty="0">
                <a:solidFill>
                  <a:srgbClr val="0A405F"/>
                </a:solidFill>
                <a:latin typeface="Times New Roman"/>
                <a:cs typeface="Times New Roman"/>
              </a:rPr>
              <a:t>on</a:t>
            </a:r>
            <a:r>
              <a:rPr sz="2800" spc="215" dirty="0">
                <a:solidFill>
                  <a:srgbClr val="0A405F"/>
                </a:solidFill>
                <a:latin typeface="Times New Roman"/>
                <a:cs typeface="Times New Roman"/>
              </a:rPr>
              <a:t> </a:t>
            </a:r>
            <a:r>
              <a:rPr sz="2800" dirty="0">
                <a:solidFill>
                  <a:srgbClr val="0A405F"/>
                </a:solidFill>
                <a:latin typeface="Times New Roman"/>
                <a:cs typeface="Times New Roman"/>
              </a:rPr>
              <a:t>the</a:t>
            </a:r>
            <a:r>
              <a:rPr sz="2800" spc="204" dirty="0">
                <a:solidFill>
                  <a:srgbClr val="0A405F"/>
                </a:solidFill>
                <a:latin typeface="Times New Roman"/>
                <a:cs typeface="Times New Roman"/>
              </a:rPr>
              <a:t> </a:t>
            </a:r>
            <a:r>
              <a:rPr sz="2800" spc="-5" dirty="0">
                <a:solidFill>
                  <a:srgbClr val="0A405F"/>
                </a:solidFill>
                <a:latin typeface="Times New Roman"/>
                <a:cs typeface="Times New Roman"/>
              </a:rPr>
              <a:t>nature</a:t>
            </a:r>
            <a:r>
              <a:rPr sz="2800" spc="235" dirty="0">
                <a:solidFill>
                  <a:srgbClr val="0A405F"/>
                </a:solidFill>
                <a:latin typeface="Times New Roman"/>
                <a:cs typeface="Times New Roman"/>
              </a:rPr>
              <a:t> </a:t>
            </a:r>
            <a:r>
              <a:rPr sz="2800" dirty="0">
                <a:solidFill>
                  <a:srgbClr val="0A405F"/>
                </a:solidFill>
                <a:latin typeface="Times New Roman"/>
                <a:cs typeface="Times New Roman"/>
              </a:rPr>
              <a:t>of</a:t>
            </a:r>
            <a:r>
              <a:rPr sz="2800" spc="210" dirty="0">
                <a:solidFill>
                  <a:srgbClr val="0A405F"/>
                </a:solidFill>
                <a:latin typeface="Times New Roman"/>
                <a:cs typeface="Times New Roman"/>
              </a:rPr>
              <a:t> </a:t>
            </a:r>
            <a:r>
              <a:rPr sz="2800" spc="-5" dirty="0">
                <a:solidFill>
                  <a:srgbClr val="0A405F"/>
                </a:solidFill>
                <a:latin typeface="Times New Roman"/>
                <a:cs typeface="Times New Roman"/>
              </a:rPr>
              <a:t>authority</a:t>
            </a:r>
            <a:endParaRPr sz="2800">
              <a:latin typeface="Times New Roman"/>
              <a:cs typeface="Times New Roman"/>
            </a:endParaRPr>
          </a:p>
          <a:p>
            <a:pPr marL="12700" marR="5715" algn="just">
              <a:lnSpc>
                <a:spcPct val="100000"/>
              </a:lnSpc>
            </a:pPr>
            <a:r>
              <a:rPr sz="2800" spc="-5" dirty="0">
                <a:solidFill>
                  <a:srgbClr val="0A405F"/>
                </a:solidFill>
                <a:latin typeface="Times New Roman"/>
                <a:cs typeface="Times New Roman"/>
              </a:rPr>
              <a:t>relations within </a:t>
            </a:r>
            <a:r>
              <a:rPr sz="2800" spc="-10" dirty="0">
                <a:solidFill>
                  <a:srgbClr val="0A405F"/>
                </a:solidFill>
                <a:latin typeface="Times New Roman"/>
                <a:cs typeface="Times New Roman"/>
              </a:rPr>
              <a:t>them. </a:t>
            </a:r>
            <a:r>
              <a:rPr sz="2800" spc="-35" dirty="0">
                <a:solidFill>
                  <a:srgbClr val="0A405F"/>
                </a:solidFill>
                <a:latin typeface="Times New Roman"/>
                <a:cs typeface="Times New Roman"/>
              </a:rPr>
              <a:t>Weber's</a:t>
            </a:r>
            <a:r>
              <a:rPr sz="2800" spc="630" dirty="0">
                <a:solidFill>
                  <a:srgbClr val="0A405F"/>
                </a:solidFill>
                <a:latin typeface="Times New Roman"/>
                <a:cs typeface="Times New Roman"/>
              </a:rPr>
              <a:t> </a:t>
            </a:r>
            <a:r>
              <a:rPr sz="2800" dirty="0">
                <a:solidFill>
                  <a:srgbClr val="0A405F"/>
                </a:solidFill>
                <a:latin typeface="Times New Roman"/>
                <a:cs typeface="Times New Roman"/>
              </a:rPr>
              <a:t>view </a:t>
            </a:r>
            <a:r>
              <a:rPr sz="2800" spc="-5" dirty="0">
                <a:solidFill>
                  <a:srgbClr val="0A405F"/>
                </a:solidFill>
                <a:latin typeface="Times New Roman"/>
                <a:cs typeface="Times New Roman"/>
              </a:rPr>
              <a:t>of bureaucracy </a:t>
            </a:r>
            <a:r>
              <a:rPr sz="2800" dirty="0">
                <a:solidFill>
                  <a:srgbClr val="0A405F"/>
                </a:solidFill>
                <a:latin typeface="Times New Roman"/>
                <a:cs typeface="Times New Roman"/>
              </a:rPr>
              <a:t> (or </a:t>
            </a:r>
            <a:r>
              <a:rPr sz="2800" spc="-5" dirty="0">
                <a:solidFill>
                  <a:srgbClr val="0A405F"/>
                </a:solidFill>
                <a:latin typeface="Times New Roman"/>
                <a:cs typeface="Times New Roman"/>
              </a:rPr>
              <a:t>bureaucratic management) was a system </a:t>
            </a:r>
            <a:r>
              <a:rPr sz="2800" dirty="0">
                <a:solidFill>
                  <a:srgbClr val="0A405F"/>
                </a:solidFill>
                <a:latin typeface="Times New Roman"/>
                <a:cs typeface="Times New Roman"/>
              </a:rPr>
              <a:t>of </a:t>
            </a:r>
            <a:r>
              <a:rPr sz="2800" spc="-5" dirty="0">
                <a:solidFill>
                  <a:srgbClr val="0A405F"/>
                </a:solidFill>
                <a:latin typeface="Times New Roman"/>
                <a:cs typeface="Times New Roman"/>
              </a:rPr>
              <a:t>power </a:t>
            </a:r>
            <a:r>
              <a:rPr sz="2800" dirty="0">
                <a:solidFill>
                  <a:srgbClr val="0A405F"/>
                </a:solidFill>
                <a:latin typeface="Times New Roman"/>
                <a:cs typeface="Times New Roman"/>
              </a:rPr>
              <a:t> </a:t>
            </a:r>
            <a:r>
              <a:rPr sz="2800" spc="-5" dirty="0">
                <a:solidFill>
                  <a:srgbClr val="0A405F"/>
                </a:solidFill>
                <a:latin typeface="Times New Roman"/>
                <a:cs typeface="Times New Roman"/>
              </a:rPr>
              <a:t>where leaders exercise control over others -- a system </a:t>
            </a:r>
            <a:r>
              <a:rPr sz="2800" dirty="0">
                <a:solidFill>
                  <a:srgbClr val="0A405F"/>
                </a:solidFill>
                <a:latin typeface="Times New Roman"/>
                <a:cs typeface="Times New Roman"/>
              </a:rPr>
              <a:t> </a:t>
            </a:r>
            <a:r>
              <a:rPr sz="2800" spc="-5" dirty="0">
                <a:solidFill>
                  <a:srgbClr val="0A405F"/>
                </a:solidFill>
                <a:latin typeface="Times New Roman"/>
                <a:cs typeface="Times New Roman"/>
              </a:rPr>
              <a:t>based</a:t>
            </a:r>
            <a:r>
              <a:rPr sz="2800" dirty="0">
                <a:solidFill>
                  <a:srgbClr val="0A405F"/>
                </a:solidFill>
                <a:latin typeface="Times New Roman"/>
                <a:cs typeface="Times New Roman"/>
              </a:rPr>
              <a:t> on</a:t>
            </a:r>
            <a:r>
              <a:rPr sz="2800" spc="-10" dirty="0">
                <a:solidFill>
                  <a:srgbClr val="0A405F"/>
                </a:solidFill>
                <a:latin typeface="Times New Roman"/>
                <a:cs typeface="Times New Roman"/>
              </a:rPr>
              <a:t> </a:t>
            </a:r>
            <a:r>
              <a:rPr sz="2800" dirty="0">
                <a:solidFill>
                  <a:srgbClr val="0A405F"/>
                </a:solidFill>
                <a:latin typeface="Times New Roman"/>
                <a:cs typeface="Times New Roman"/>
              </a:rPr>
              <a:t>discipline.</a:t>
            </a:r>
            <a:endParaRPr sz="2800">
              <a:latin typeface="Times New Roman"/>
              <a:cs typeface="Times New Roman"/>
            </a:endParaRPr>
          </a:p>
        </p:txBody>
      </p:sp>
    </p:spTree>
    <p:extLst>
      <p:ext uri="{BB962C8B-B14F-4D97-AF65-F5344CB8AC3E}">
        <p14:creationId xmlns:p14="http://schemas.microsoft.com/office/powerpoint/2010/main" val="48447116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404026-9FF4-EB23-1022-181EB3837FC5}"/>
            </a:ext>
          </a:extLst>
        </p:cNvPr>
        <p:cNvGrpSpPr/>
        <p:nvPr/>
      </p:nvGrpSpPr>
      <p:grpSpPr>
        <a:xfrm>
          <a:off x="0" y="0"/>
          <a:ext cx="0" cy="0"/>
          <a:chOff x="0" y="0"/>
          <a:chExt cx="0" cy="0"/>
        </a:xfrm>
      </p:grpSpPr>
      <p:grpSp>
        <p:nvGrpSpPr>
          <p:cNvPr id="2" name="object 2">
            <a:extLst>
              <a:ext uri="{FF2B5EF4-FFF2-40B4-BE49-F238E27FC236}">
                <a16:creationId xmlns:a16="http://schemas.microsoft.com/office/drawing/2014/main" id="{38DD5924-386F-944B-D6AB-9B4BD941E652}"/>
              </a:ext>
            </a:extLst>
          </p:cNvPr>
          <p:cNvGrpSpPr/>
          <p:nvPr/>
        </p:nvGrpSpPr>
        <p:grpSpPr>
          <a:xfrm>
            <a:off x="874775" y="1543811"/>
            <a:ext cx="6701155" cy="706120"/>
            <a:chOff x="874775" y="1543811"/>
            <a:chExt cx="6701155" cy="706120"/>
          </a:xfrm>
        </p:grpSpPr>
        <p:pic>
          <p:nvPicPr>
            <p:cNvPr id="3" name="object 3">
              <a:extLst>
                <a:ext uri="{FF2B5EF4-FFF2-40B4-BE49-F238E27FC236}">
                  <a16:creationId xmlns:a16="http://schemas.microsoft.com/office/drawing/2014/main" id="{B75CBD6E-CA23-3213-380F-AFC313027083}"/>
                </a:ext>
              </a:extLst>
            </p:cNvPr>
            <p:cNvPicPr/>
            <p:nvPr/>
          </p:nvPicPr>
          <p:blipFill>
            <a:blip r:embed="rId2" cstate="print"/>
            <a:stretch>
              <a:fillRect/>
            </a:stretch>
          </p:blipFill>
          <p:spPr>
            <a:xfrm>
              <a:off x="874775" y="1543811"/>
              <a:ext cx="2810255" cy="705612"/>
            </a:xfrm>
            <a:prstGeom prst="rect">
              <a:avLst/>
            </a:prstGeom>
          </p:spPr>
        </p:pic>
        <p:pic>
          <p:nvPicPr>
            <p:cNvPr id="4" name="object 4">
              <a:extLst>
                <a:ext uri="{FF2B5EF4-FFF2-40B4-BE49-F238E27FC236}">
                  <a16:creationId xmlns:a16="http://schemas.microsoft.com/office/drawing/2014/main" id="{7FCFACC6-1DD4-9A1F-FB7C-010ED945F73D}"/>
                </a:ext>
              </a:extLst>
            </p:cNvPr>
            <p:cNvPicPr/>
            <p:nvPr/>
          </p:nvPicPr>
          <p:blipFill>
            <a:blip r:embed="rId3" cstate="print"/>
            <a:stretch>
              <a:fillRect/>
            </a:stretch>
          </p:blipFill>
          <p:spPr>
            <a:xfrm>
              <a:off x="3090671" y="1543811"/>
              <a:ext cx="1251203" cy="705612"/>
            </a:xfrm>
            <a:prstGeom prst="rect">
              <a:avLst/>
            </a:prstGeom>
          </p:spPr>
        </p:pic>
        <p:pic>
          <p:nvPicPr>
            <p:cNvPr id="5" name="object 5">
              <a:extLst>
                <a:ext uri="{FF2B5EF4-FFF2-40B4-BE49-F238E27FC236}">
                  <a16:creationId xmlns:a16="http://schemas.microsoft.com/office/drawing/2014/main" id="{04FFF46A-3195-0A61-F80F-C818444F97AC}"/>
                </a:ext>
              </a:extLst>
            </p:cNvPr>
            <p:cNvPicPr/>
            <p:nvPr/>
          </p:nvPicPr>
          <p:blipFill>
            <a:blip r:embed="rId4" cstate="print"/>
            <a:stretch>
              <a:fillRect/>
            </a:stretch>
          </p:blipFill>
          <p:spPr>
            <a:xfrm>
              <a:off x="3752087" y="1543811"/>
              <a:ext cx="3823716" cy="705612"/>
            </a:xfrm>
            <a:prstGeom prst="rect">
              <a:avLst/>
            </a:prstGeom>
          </p:spPr>
        </p:pic>
      </p:grpSp>
      <p:sp>
        <p:nvSpPr>
          <p:cNvPr id="6" name="object 6">
            <a:extLst>
              <a:ext uri="{FF2B5EF4-FFF2-40B4-BE49-F238E27FC236}">
                <a16:creationId xmlns:a16="http://schemas.microsoft.com/office/drawing/2014/main" id="{FDDB2072-9C8F-23A3-08CB-C3ADDC6D6CF7}"/>
              </a:ext>
            </a:extLst>
          </p:cNvPr>
          <p:cNvSpPr txBox="1">
            <a:spLocks noGrp="1"/>
          </p:cNvSpPr>
          <p:nvPr>
            <p:ph type="title"/>
          </p:nvPr>
        </p:nvSpPr>
        <p:spPr>
          <a:xfrm>
            <a:off x="1233932" y="927303"/>
            <a:ext cx="5984875" cy="757555"/>
          </a:xfrm>
          <a:prstGeom prst="rect">
            <a:avLst/>
          </a:prstGeom>
        </p:spPr>
        <p:txBody>
          <a:bodyPr vert="horz" wrap="square" lIns="0" tIns="12700" rIns="0" bIns="0" rtlCol="0">
            <a:spAutoFit/>
          </a:bodyPr>
          <a:lstStyle/>
          <a:p>
            <a:pPr marL="12700">
              <a:lnSpc>
                <a:spcPct val="100000"/>
              </a:lnSpc>
              <a:spcBef>
                <a:spcPts val="100"/>
              </a:spcBef>
            </a:pPr>
            <a:r>
              <a:rPr sz="4800" dirty="0">
                <a:latin typeface="Times New Roman"/>
                <a:cs typeface="Times New Roman"/>
              </a:rPr>
              <a:t>Features</a:t>
            </a:r>
            <a:r>
              <a:rPr sz="4800" spc="-60" dirty="0">
                <a:latin typeface="Times New Roman"/>
                <a:cs typeface="Times New Roman"/>
              </a:rPr>
              <a:t> </a:t>
            </a:r>
            <a:r>
              <a:rPr sz="4800" spc="-5" dirty="0">
                <a:latin typeface="Times New Roman"/>
                <a:cs typeface="Times New Roman"/>
              </a:rPr>
              <a:t>of</a:t>
            </a:r>
            <a:r>
              <a:rPr sz="4800" spc="-30" dirty="0">
                <a:latin typeface="Times New Roman"/>
                <a:cs typeface="Times New Roman"/>
              </a:rPr>
              <a:t> </a:t>
            </a:r>
            <a:r>
              <a:rPr sz="4800" dirty="0">
                <a:latin typeface="Times New Roman"/>
                <a:cs typeface="Times New Roman"/>
              </a:rPr>
              <a:t>Bureaucracy</a:t>
            </a:r>
            <a:endParaRPr sz="4800">
              <a:latin typeface="Times New Roman"/>
              <a:cs typeface="Times New Roman"/>
            </a:endParaRPr>
          </a:p>
        </p:txBody>
      </p:sp>
      <p:sp>
        <p:nvSpPr>
          <p:cNvPr id="7" name="object 7">
            <a:extLst>
              <a:ext uri="{FF2B5EF4-FFF2-40B4-BE49-F238E27FC236}">
                <a16:creationId xmlns:a16="http://schemas.microsoft.com/office/drawing/2014/main" id="{A8435092-F24E-164C-B038-8A311B47BFC6}"/>
              </a:ext>
            </a:extLst>
          </p:cNvPr>
          <p:cNvSpPr txBox="1"/>
          <p:nvPr/>
        </p:nvSpPr>
        <p:spPr>
          <a:xfrm>
            <a:off x="329285" y="2210351"/>
            <a:ext cx="11652885" cy="1669414"/>
          </a:xfrm>
          <a:prstGeom prst="rect">
            <a:avLst/>
          </a:prstGeom>
        </p:spPr>
        <p:txBody>
          <a:bodyPr vert="horz" wrap="square" lIns="0" tIns="182245" rIns="0" bIns="0" rtlCol="0">
            <a:spAutoFit/>
          </a:bodyPr>
          <a:lstStyle/>
          <a:p>
            <a:pPr marL="469900" indent="-457200">
              <a:lnSpc>
                <a:spcPct val="100000"/>
              </a:lnSpc>
              <a:spcBef>
                <a:spcPts val="1435"/>
              </a:spcBef>
              <a:buSzPct val="80000"/>
              <a:buAutoNum type="arabicPeriod"/>
              <a:tabLst>
                <a:tab pos="469265" algn="l"/>
                <a:tab pos="469900" algn="l"/>
              </a:tabLst>
            </a:pPr>
            <a:r>
              <a:rPr sz="2000" b="1" dirty="0">
                <a:latin typeface="Times New Roman"/>
                <a:cs typeface="Times New Roman"/>
              </a:rPr>
              <a:t>Administrative</a:t>
            </a:r>
            <a:r>
              <a:rPr sz="2000" b="1" spc="-75" dirty="0">
                <a:latin typeface="Times New Roman"/>
                <a:cs typeface="Times New Roman"/>
              </a:rPr>
              <a:t> </a:t>
            </a:r>
            <a:r>
              <a:rPr sz="2000" b="1" dirty="0">
                <a:latin typeface="Times New Roman"/>
                <a:cs typeface="Times New Roman"/>
              </a:rPr>
              <a:t>Class.</a:t>
            </a:r>
            <a:endParaRPr sz="2000">
              <a:latin typeface="Times New Roman"/>
              <a:cs typeface="Times New Roman"/>
            </a:endParaRPr>
          </a:p>
          <a:p>
            <a:pPr marL="268605">
              <a:lnSpc>
                <a:spcPct val="100000"/>
              </a:lnSpc>
              <a:spcBef>
                <a:spcPts val="1195"/>
              </a:spcBef>
            </a:pPr>
            <a:r>
              <a:rPr sz="1800" spc="-5" dirty="0">
                <a:latin typeface="Times New Roman"/>
                <a:cs typeface="Times New Roman"/>
              </a:rPr>
              <a:t>Bureaucratic</a:t>
            </a:r>
            <a:r>
              <a:rPr sz="1800" spc="295" dirty="0">
                <a:latin typeface="Times New Roman"/>
                <a:cs typeface="Times New Roman"/>
              </a:rPr>
              <a:t> </a:t>
            </a:r>
            <a:r>
              <a:rPr sz="1800" spc="-5" dirty="0">
                <a:latin typeface="Times New Roman"/>
                <a:cs typeface="Times New Roman"/>
              </a:rPr>
              <a:t>organizations</a:t>
            </a:r>
            <a:r>
              <a:rPr sz="1800" spc="300" dirty="0">
                <a:latin typeface="Times New Roman"/>
                <a:cs typeface="Times New Roman"/>
              </a:rPr>
              <a:t> </a:t>
            </a:r>
            <a:r>
              <a:rPr sz="1800" spc="-5" dirty="0">
                <a:latin typeface="Times New Roman"/>
                <a:cs typeface="Times New Roman"/>
              </a:rPr>
              <a:t>generally</a:t>
            </a:r>
            <a:r>
              <a:rPr sz="1800" spc="310" dirty="0">
                <a:latin typeface="Times New Roman"/>
                <a:cs typeface="Times New Roman"/>
              </a:rPr>
              <a:t> </a:t>
            </a:r>
            <a:r>
              <a:rPr sz="1800" spc="-5" dirty="0">
                <a:latin typeface="Times New Roman"/>
                <a:cs typeface="Times New Roman"/>
              </a:rPr>
              <a:t>have</a:t>
            </a:r>
            <a:r>
              <a:rPr sz="1800" spc="290" dirty="0">
                <a:latin typeface="Times New Roman"/>
                <a:cs typeface="Times New Roman"/>
              </a:rPr>
              <a:t> </a:t>
            </a:r>
            <a:r>
              <a:rPr sz="1800" spc="-5" dirty="0">
                <a:latin typeface="Times New Roman"/>
                <a:cs typeface="Times New Roman"/>
              </a:rPr>
              <a:t>administrative</a:t>
            </a:r>
            <a:r>
              <a:rPr sz="1800" spc="305" dirty="0">
                <a:latin typeface="Times New Roman"/>
                <a:cs typeface="Times New Roman"/>
              </a:rPr>
              <a:t> </a:t>
            </a:r>
            <a:r>
              <a:rPr sz="1800" spc="-10" dirty="0">
                <a:latin typeface="Times New Roman"/>
                <a:cs typeface="Times New Roman"/>
              </a:rPr>
              <a:t>class</a:t>
            </a:r>
            <a:r>
              <a:rPr sz="1800" spc="290" dirty="0">
                <a:latin typeface="Times New Roman"/>
                <a:cs typeface="Times New Roman"/>
              </a:rPr>
              <a:t> </a:t>
            </a:r>
            <a:r>
              <a:rPr sz="1800" dirty="0">
                <a:latin typeface="Times New Roman"/>
                <a:cs typeface="Times New Roman"/>
              </a:rPr>
              <a:t>responsible</a:t>
            </a:r>
            <a:r>
              <a:rPr sz="1800" spc="295" dirty="0">
                <a:latin typeface="Times New Roman"/>
                <a:cs typeface="Times New Roman"/>
              </a:rPr>
              <a:t> </a:t>
            </a:r>
            <a:r>
              <a:rPr sz="1800" spc="-5" dirty="0">
                <a:latin typeface="Times New Roman"/>
                <a:cs typeface="Times New Roman"/>
              </a:rPr>
              <a:t>for</a:t>
            </a:r>
            <a:r>
              <a:rPr sz="1800" spc="300" dirty="0">
                <a:latin typeface="Times New Roman"/>
                <a:cs typeface="Times New Roman"/>
              </a:rPr>
              <a:t> </a:t>
            </a:r>
            <a:r>
              <a:rPr sz="1800" spc="-5" dirty="0">
                <a:latin typeface="Times New Roman"/>
                <a:cs typeface="Times New Roman"/>
              </a:rPr>
              <a:t>maintaining</a:t>
            </a:r>
            <a:r>
              <a:rPr sz="1800" spc="290" dirty="0">
                <a:latin typeface="Times New Roman"/>
                <a:cs typeface="Times New Roman"/>
              </a:rPr>
              <a:t> </a:t>
            </a:r>
            <a:r>
              <a:rPr sz="1800" spc="-5" dirty="0">
                <a:latin typeface="Times New Roman"/>
                <a:cs typeface="Times New Roman"/>
              </a:rPr>
              <a:t>coordinative</a:t>
            </a:r>
            <a:r>
              <a:rPr sz="1800" spc="300" dirty="0">
                <a:latin typeface="Times New Roman"/>
                <a:cs typeface="Times New Roman"/>
              </a:rPr>
              <a:t> </a:t>
            </a:r>
            <a:r>
              <a:rPr sz="1800" spc="-5" dirty="0">
                <a:latin typeface="Times New Roman"/>
                <a:cs typeface="Times New Roman"/>
              </a:rPr>
              <a:t>activities</a:t>
            </a:r>
            <a:r>
              <a:rPr sz="1800" spc="285" dirty="0">
                <a:latin typeface="Times New Roman"/>
                <a:cs typeface="Times New Roman"/>
              </a:rPr>
              <a:t> </a:t>
            </a:r>
            <a:r>
              <a:rPr sz="1800" dirty="0">
                <a:latin typeface="Times New Roman"/>
                <a:cs typeface="Times New Roman"/>
              </a:rPr>
              <a:t>of</a:t>
            </a:r>
            <a:r>
              <a:rPr sz="1800" spc="285" dirty="0">
                <a:latin typeface="Times New Roman"/>
                <a:cs typeface="Times New Roman"/>
              </a:rPr>
              <a:t> </a:t>
            </a:r>
            <a:r>
              <a:rPr sz="1800" dirty="0">
                <a:latin typeface="Times New Roman"/>
                <a:cs typeface="Times New Roman"/>
              </a:rPr>
              <a:t>the</a:t>
            </a:r>
            <a:endParaRPr sz="1800">
              <a:latin typeface="Times New Roman"/>
              <a:cs typeface="Times New Roman"/>
            </a:endParaRPr>
          </a:p>
          <a:p>
            <a:pPr marL="12700">
              <a:lnSpc>
                <a:spcPct val="100000"/>
              </a:lnSpc>
              <a:spcBef>
                <a:spcPts val="40"/>
              </a:spcBef>
            </a:pPr>
            <a:r>
              <a:rPr sz="1800" spc="-5" dirty="0">
                <a:latin typeface="Times New Roman"/>
                <a:cs typeface="Times New Roman"/>
              </a:rPr>
              <a:t>members</a:t>
            </a:r>
            <a:r>
              <a:rPr sz="2000" spc="-5" dirty="0">
                <a:latin typeface="Times New Roman"/>
                <a:cs typeface="Times New Roman"/>
              </a:rPr>
              <a:t>.</a:t>
            </a:r>
            <a:endParaRPr sz="2000">
              <a:latin typeface="Times New Roman"/>
              <a:cs typeface="Times New Roman"/>
            </a:endParaRPr>
          </a:p>
          <a:p>
            <a:pPr marL="469900" indent="-457200">
              <a:lnSpc>
                <a:spcPct val="100000"/>
              </a:lnSpc>
              <a:spcBef>
                <a:spcPts val="1010"/>
              </a:spcBef>
              <a:buSzPct val="80000"/>
              <a:buAutoNum type="arabicPeriod" startAt="2"/>
              <a:tabLst>
                <a:tab pos="469265" algn="l"/>
                <a:tab pos="469900" algn="l"/>
              </a:tabLst>
            </a:pPr>
            <a:r>
              <a:rPr sz="2000" b="1" spc="-15" dirty="0">
                <a:latin typeface="Times New Roman"/>
                <a:cs typeface="Times New Roman"/>
              </a:rPr>
              <a:t>Hierarchy.</a:t>
            </a:r>
            <a:endParaRPr sz="2000">
              <a:latin typeface="Times New Roman"/>
              <a:cs typeface="Times New Roman"/>
            </a:endParaRPr>
          </a:p>
        </p:txBody>
      </p:sp>
      <p:sp>
        <p:nvSpPr>
          <p:cNvPr id="8" name="object 8">
            <a:extLst>
              <a:ext uri="{FF2B5EF4-FFF2-40B4-BE49-F238E27FC236}">
                <a16:creationId xmlns:a16="http://schemas.microsoft.com/office/drawing/2014/main" id="{564B0959-054E-C7EF-6FE4-683C840A6F4B}"/>
              </a:ext>
            </a:extLst>
          </p:cNvPr>
          <p:cNvSpPr txBox="1"/>
          <p:nvPr/>
        </p:nvSpPr>
        <p:spPr>
          <a:xfrm>
            <a:off x="10322179" y="4005833"/>
            <a:ext cx="1661160" cy="299720"/>
          </a:xfrm>
          <a:prstGeom prst="rect">
            <a:avLst/>
          </a:prstGeom>
        </p:spPr>
        <p:txBody>
          <a:bodyPr vert="horz" wrap="square" lIns="0" tIns="12700" rIns="0" bIns="0" rtlCol="0">
            <a:spAutoFit/>
          </a:bodyPr>
          <a:lstStyle/>
          <a:p>
            <a:pPr marL="12700">
              <a:lnSpc>
                <a:spcPct val="100000"/>
              </a:lnSpc>
              <a:spcBef>
                <a:spcPts val="100"/>
              </a:spcBef>
            </a:pPr>
            <a:r>
              <a:rPr sz="1800" spc="-5" dirty="0">
                <a:latin typeface="Times New Roman"/>
                <a:cs typeface="Times New Roman"/>
              </a:rPr>
              <a:t>organization.</a:t>
            </a:r>
            <a:r>
              <a:rPr sz="1800" spc="335" dirty="0">
                <a:latin typeface="Times New Roman"/>
                <a:cs typeface="Times New Roman"/>
              </a:rPr>
              <a:t> </a:t>
            </a:r>
            <a:r>
              <a:rPr sz="1800" dirty="0">
                <a:latin typeface="Times New Roman"/>
                <a:cs typeface="Times New Roman"/>
              </a:rPr>
              <a:t>this</a:t>
            </a:r>
            <a:endParaRPr sz="1800">
              <a:latin typeface="Times New Roman"/>
              <a:cs typeface="Times New Roman"/>
            </a:endParaRPr>
          </a:p>
        </p:txBody>
      </p:sp>
      <p:sp>
        <p:nvSpPr>
          <p:cNvPr id="9" name="object 9">
            <a:extLst>
              <a:ext uri="{FF2B5EF4-FFF2-40B4-BE49-F238E27FC236}">
                <a16:creationId xmlns:a16="http://schemas.microsoft.com/office/drawing/2014/main" id="{5091433B-FE12-FB18-E5CC-7D3E28506A54}"/>
              </a:ext>
            </a:extLst>
          </p:cNvPr>
          <p:cNvSpPr txBox="1"/>
          <p:nvPr/>
        </p:nvSpPr>
        <p:spPr>
          <a:xfrm>
            <a:off x="10412094" y="5150611"/>
            <a:ext cx="1570355" cy="299720"/>
          </a:xfrm>
          <a:prstGeom prst="rect">
            <a:avLst/>
          </a:prstGeom>
        </p:spPr>
        <p:txBody>
          <a:bodyPr vert="horz" wrap="square" lIns="0" tIns="12700" rIns="0" bIns="0" rtlCol="0">
            <a:spAutoFit/>
          </a:bodyPr>
          <a:lstStyle/>
          <a:p>
            <a:pPr marL="12700">
              <a:lnSpc>
                <a:spcPct val="100000"/>
              </a:lnSpc>
              <a:spcBef>
                <a:spcPts val="100"/>
              </a:spcBef>
            </a:pPr>
            <a:r>
              <a:rPr sz="1800" spc="-5" dirty="0">
                <a:latin typeface="Times New Roman"/>
                <a:cs typeface="Times New Roman"/>
              </a:rPr>
              <a:t>organization</a:t>
            </a:r>
            <a:r>
              <a:rPr sz="1800" spc="75" dirty="0">
                <a:latin typeface="Times New Roman"/>
                <a:cs typeface="Times New Roman"/>
              </a:rPr>
              <a:t> </a:t>
            </a:r>
            <a:r>
              <a:rPr sz="1800" dirty="0">
                <a:latin typeface="Times New Roman"/>
                <a:cs typeface="Times New Roman"/>
              </a:rPr>
              <a:t>and</a:t>
            </a:r>
            <a:endParaRPr sz="1800">
              <a:latin typeface="Times New Roman"/>
              <a:cs typeface="Times New Roman"/>
            </a:endParaRPr>
          </a:p>
        </p:txBody>
      </p:sp>
      <p:sp>
        <p:nvSpPr>
          <p:cNvPr id="10" name="object 10">
            <a:extLst>
              <a:ext uri="{FF2B5EF4-FFF2-40B4-BE49-F238E27FC236}">
                <a16:creationId xmlns:a16="http://schemas.microsoft.com/office/drawing/2014/main" id="{6D9A0473-815E-5CF0-CBE3-B0636DEEA6A1}"/>
              </a:ext>
            </a:extLst>
          </p:cNvPr>
          <p:cNvSpPr txBox="1"/>
          <p:nvPr/>
        </p:nvSpPr>
        <p:spPr>
          <a:xfrm>
            <a:off x="329285" y="4005833"/>
            <a:ext cx="9657715" cy="1748789"/>
          </a:xfrm>
          <a:prstGeom prst="rect">
            <a:avLst/>
          </a:prstGeom>
        </p:spPr>
        <p:txBody>
          <a:bodyPr vert="horz" wrap="square" lIns="0" tIns="6985" rIns="0" bIns="0" rtlCol="0">
            <a:spAutoFit/>
          </a:bodyPr>
          <a:lstStyle/>
          <a:p>
            <a:pPr marL="12700" marR="82550" indent="318135">
              <a:lnSpc>
                <a:spcPct val="101899"/>
              </a:lnSpc>
              <a:spcBef>
                <a:spcPts val="55"/>
              </a:spcBef>
            </a:pPr>
            <a:r>
              <a:rPr sz="1800" spc="-5" dirty="0">
                <a:latin typeface="Times New Roman"/>
                <a:cs typeface="Times New Roman"/>
              </a:rPr>
              <a:t>Hierarchy</a:t>
            </a:r>
            <a:r>
              <a:rPr sz="1800" spc="430" dirty="0">
                <a:latin typeface="Times New Roman"/>
                <a:cs typeface="Times New Roman"/>
              </a:rPr>
              <a:t> </a:t>
            </a:r>
            <a:r>
              <a:rPr sz="1800" spc="-5" dirty="0">
                <a:latin typeface="Times New Roman"/>
                <a:cs typeface="Times New Roman"/>
              </a:rPr>
              <a:t>is</a:t>
            </a:r>
            <a:r>
              <a:rPr sz="1800" spc="400" dirty="0">
                <a:latin typeface="Times New Roman"/>
                <a:cs typeface="Times New Roman"/>
              </a:rPr>
              <a:t> </a:t>
            </a:r>
            <a:r>
              <a:rPr sz="1800" dirty="0">
                <a:latin typeface="Times New Roman"/>
                <a:cs typeface="Times New Roman"/>
              </a:rPr>
              <a:t>a</a:t>
            </a:r>
            <a:r>
              <a:rPr sz="1800" spc="420" dirty="0">
                <a:latin typeface="Times New Roman"/>
                <a:cs typeface="Times New Roman"/>
              </a:rPr>
              <a:t> </a:t>
            </a:r>
            <a:r>
              <a:rPr sz="1800" spc="-5" dirty="0">
                <a:latin typeface="Times New Roman"/>
                <a:cs typeface="Times New Roman"/>
              </a:rPr>
              <a:t>system</a:t>
            </a:r>
            <a:r>
              <a:rPr sz="1800" spc="409" dirty="0">
                <a:latin typeface="Times New Roman"/>
                <a:cs typeface="Times New Roman"/>
              </a:rPr>
              <a:t> </a:t>
            </a:r>
            <a:r>
              <a:rPr sz="1800" dirty="0">
                <a:latin typeface="Times New Roman"/>
                <a:cs typeface="Times New Roman"/>
              </a:rPr>
              <a:t>of</a:t>
            </a:r>
            <a:r>
              <a:rPr sz="1800" spc="415" dirty="0">
                <a:latin typeface="Times New Roman"/>
                <a:cs typeface="Times New Roman"/>
              </a:rPr>
              <a:t> </a:t>
            </a:r>
            <a:r>
              <a:rPr sz="1800" spc="-5" dirty="0">
                <a:latin typeface="Times New Roman"/>
                <a:cs typeface="Times New Roman"/>
              </a:rPr>
              <a:t>ranking</a:t>
            </a:r>
            <a:r>
              <a:rPr sz="1800" spc="420" dirty="0">
                <a:latin typeface="Times New Roman"/>
                <a:cs typeface="Times New Roman"/>
              </a:rPr>
              <a:t> </a:t>
            </a:r>
            <a:r>
              <a:rPr sz="1800" dirty="0">
                <a:latin typeface="Times New Roman"/>
                <a:cs typeface="Times New Roman"/>
              </a:rPr>
              <a:t>various</a:t>
            </a:r>
            <a:r>
              <a:rPr sz="1800" spc="420" dirty="0">
                <a:latin typeface="Times New Roman"/>
                <a:cs typeface="Times New Roman"/>
              </a:rPr>
              <a:t> </a:t>
            </a:r>
            <a:r>
              <a:rPr sz="1800" spc="-5" dirty="0">
                <a:latin typeface="Times New Roman"/>
                <a:cs typeface="Times New Roman"/>
              </a:rPr>
              <a:t>positions</a:t>
            </a:r>
            <a:r>
              <a:rPr sz="1800" spc="415" dirty="0">
                <a:latin typeface="Times New Roman"/>
                <a:cs typeface="Times New Roman"/>
              </a:rPr>
              <a:t> </a:t>
            </a:r>
            <a:r>
              <a:rPr sz="1800" dirty="0">
                <a:latin typeface="Times New Roman"/>
                <a:cs typeface="Times New Roman"/>
              </a:rPr>
              <a:t>in</a:t>
            </a:r>
            <a:r>
              <a:rPr sz="1800" spc="415" dirty="0">
                <a:latin typeface="Times New Roman"/>
                <a:cs typeface="Times New Roman"/>
              </a:rPr>
              <a:t> </a:t>
            </a:r>
            <a:r>
              <a:rPr sz="1800" spc="-5" dirty="0">
                <a:latin typeface="Times New Roman"/>
                <a:cs typeface="Times New Roman"/>
              </a:rPr>
              <a:t>descending</a:t>
            </a:r>
            <a:r>
              <a:rPr sz="1800" spc="420" dirty="0">
                <a:latin typeface="Times New Roman"/>
                <a:cs typeface="Times New Roman"/>
              </a:rPr>
              <a:t> </a:t>
            </a:r>
            <a:r>
              <a:rPr sz="1800" spc="-5" dirty="0">
                <a:latin typeface="Times New Roman"/>
                <a:cs typeface="Times New Roman"/>
              </a:rPr>
              <a:t>scale</a:t>
            </a:r>
            <a:r>
              <a:rPr sz="1800" spc="425" dirty="0">
                <a:latin typeface="Times New Roman"/>
                <a:cs typeface="Times New Roman"/>
              </a:rPr>
              <a:t> </a:t>
            </a:r>
            <a:r>
              <a:rPr sz="1800" spc="-5" dirty="0">
                <a:latin typeface="Times New Roman"/>
                <a:cs typeface="Times New Roman"/>
              </a:rPr>
              <a:t>from</a:t>
            </a:r>
            <a:r>
              <a:rPr sz="1800" spc="405" dirty="0">
                <a:latin typeface="Times New Roman"/>
                <a:cs typeface="Times New Roman"/>
              </a:rPr>
              <a:t> </a:t>
            </a:r>
            <a:r>
              <a:rPr sz="1800" dirty="0">
                <a:latin typeface="Times New Roman"/>
                <a:cs typeface="Times New Roman"/>
              </a:rPr>
              <a:t>to</a:t>
            </a:r>
            <a:r>
              <a:rPr sz="1800" spc="415" dirty="0">
                <a:latin typeface="Times New Roman"/>
                <a:cs typeface="Times New Roman"/>
              </a:rPr>
              <a:t> </a:t>
            </a:r>
            <a:r>
              <a:rPr sz="1800" dirty="0">
                <a:latin typeface="Times New Roman"/>
                <a:cs typeface="Times New Roman"/>
              </a:rPr>
              <a:t>bottom</a:t>
            </a:r>
            <a:r>
              <a:rPr sz="1800" spc="409" dirty="0">
                <a:latin typeface="Times New Roman"/>
                <a:cs typeface="Times New Roman"/>
              </a:rPr>
              <a:t> </a:t>
            </a:r>
            <a:r>
              <a:rPr sz="1800" dirty="0">
                <a:latin typeface="Times New Roman"/>
                <a:cs typeface="Times New Roman"/>
              </a:rPr>
              <a:t>of</a:t>
            </a:r>
            <a:r>
              <a:rPr sz="1800" spc="415" dirty="0">
                <a:latin typeface="Times New Roman"/>
                <a:cs typeface="Times New Roman"/>
              </a:rPr>
              <a:t> </a:t>
            </a:r>
            <a:r>
              <a:rPr sz="1800" dirty="0">
                <a:latin typeface="Times New Roman"/>
                <a:cs typeface="Times New Roman"/>
              </a:rPr>
              <a:t>the </a:t>
            </a:r>
            <a:r>
              <a:rPr sz="1800" spc="-434" dirty="0">
                <a:latin typeface="Times New Roman"/>
                <a:cs typeface="Times New Roman"/>
              </a:rPr>
              <a:t> </a:t>
            </a:r>
            <a:r>
              <a:rPr sz="1800" dirty="0">
                <a:latin typeface="Times New Roman"/>
                <a:cs typeface="Times New Roman"/>
              </a:rPr>
              <a:t>hierarchy</a:t>
            </a:r>
            <a:r>
              <a:rPr sz="1800" spc="-10" dirty="0">
                <a:latin typeface="Times New Roman"/>
                <a:cs typeface="Times New Roman"/>
              </a:rPr>
              <a:t> </a:t>
            </a:r>
            <a:r>
              <a:rPr sz="1800" dirty="0">
                <a:latin typeface="Times New Roman"/>
                <a:cs typeface="Times New Roman"/>
              </a:rPr>
              <a:t>serves </a:t>
            </a:r>
            <a:r>
              <a:rPr sz="1800" spc="-5" dirty="0">
                <a:latin typeface="Times New Roman"/>
                <a:cs typeface="Times New Roman"/>
              </a:rPr>
              <a:t>as</a:t>
            </a:r>
            <a:r>
              <a:rPr sz="1800" spc="-15" dirty="0">
                <a:latin typeface="Times New Roman"/>
                <a:cs typeface="Times New Roman"/>
              </a:rPr>
              <a:t> </a:t>
            </a:r>
            <a:r>
              <a:rPr sz="1800" dirty="0">
                <a:latin typeface="Times New Roman"/>
                <a:cs typeface="Times New Roman"/>
              </a:rPr>
              <a:t>lines</a:t>
            </a:r>
            <a:r>
              <a:rPr sz="1800" spc="-5" dirty="0">
                <a:latin typeface="Times New Roman"/>
                <a:cs typeface="Times New Roman"/>
              </a:rPr>
              <a:t> </a:t>
            </a:r>
            <a:r>
              <a:rPr sz="1800" dirty="0">
                <a:latin typeface="Times New Roman"/>
                <a:cs typeface="Times New Roman"/>
              </a:rPr>
              <a:t>of</a:t>
            </a:r>
            <a:r>
              <a:rPr sz="1800" spc="5" dirty="0">
                <a:latin typeface="Times New Roman"/>
                <a:cs typeface="Times New Roman"/>
              </a:rPr>
              <a:t> </a:t>
            </a:r>
            <a:r>
              <a:rPr sz="1800" spc="-5" dirty="0">
                <a:latin typeface="Times New Roman"/>
                <a:cs typeface="Times New Roman"/>
              </a:rPr>
              <a:t>communication</a:t>
            </a:r>
            <a:r>
              <a:rPr sz="1800" spc="-10" dirty="0">
                <a:latin typeface="Times New Roman"/>
                <a:cs typeface="Times New Roman"/>
              </a:rPr>
              <a:t> </a:t>
            </a:r>
            <a:r>
              <a:rPr sz="1800" dirty="0">
                <a:latin typeface="Times New Roman"/>
                <a:cs typeface="Times New Roman"/>
              </a:rPr>
              <a:t>and</a:t>
            </a:r>
            <a:r>
              <a:rPr sz="1800" spc="10" dirty="0">
                <a:latin typeface="Times New Roman"/>
                <a:cs typeface="Times New Roman"/>
              </a:rPr>
              <a:t> </a:t>
            </a:r>
            <a:r>
              <a:rPr sz="1800" dirty="0">
                <a:latin typeface="Times New Roman"/>
                <a:cs typeface="Times New Roman"/>
              </a:rPr>
              <a:t>delegation</a:t>
            </a:r>
            <a:r>
              <a:rPr sz="1800" spc="-25" dirty="0">
                <a:latin typeface="Times New Roman"/>
                <a:cs typeface="Times New Roman"/>
              </a:rPr>
              <a:t> </a:t>
            </a:r>
            <a:r>
              <a:rPr sz="1800" dirty="0">
                <a:latin typeface="Times New Roman"/>
                <a:cs typeface="Times New Roman"/>
              </a:rPr>
              <a:t>of</a:t>
            </a:r>
            <a:r>
              <a:rPr sz="1800" spc="5" dirty="0">
                <a:latin typeface="Times New Roman"/>
                <a:cs typeface="Times New Roman"/>
              </a:rPr>
              <a:t> </a:t>
            </a:r>
            <a:r>
              <a:rPr sz="1800" dirty="0">
                <a:latin typeface="Times New Roman"/>
                <a:cs typeface="Times New Roman"/>
              </a:rPr>
              <a:t>authority</a:t>
            </a:r>
            <a:r>
              <a:rPr sz="2000" dirty="0">
                <a:solidFill>
                  <a:srgbClr val="404040"/>
                </a:solidFill>
                <a:latin typeface="Times New Roman"/>
                <a:cs typeface="Times New Roman"/>
              </a:rPr>
              <a:t>.</a:t>
            </a:r>
            <a:endParaRPr sz="2000">
              <a:latin typeface="Times New Roman"/>
              <a:cs typeface="Times New Roman"/>
            </a:endParaRPr>
          </a:p>
          <a:p>
            <a:pPr marL="12700">
              <a:lnSpc>
                <a:spcPct val="100000"/>
              </a:lnSpc>
              <a:spcBef>
                <a:spcPts val="1000"/>
              </a:spcBef>
              <a:tabLst>
                <a:tab pos="469265" algn="l"/>
              </a:tabLst>
            </a:pPr>
            <a:r>
              <a:rPr sz="1600" b="1" spc="-5" dirty="0">
                <a:latin typeface="Times New Roman"/>
                <a:cs typeface="Times New Roman"/>
              </a:rPr>
              <a:t>3.	</a:t>
            </a:r>
            <a:r>
              <a:rPr sz="2000" b="1" dirty="0">
                <a:latin typeface="Times New Roman"/>
                <a:cs typeface="Times New Roman"/>
              </a:rPr>
              <a:t>Division</a:t>
            </a:r>
            <a:r>
              <a:rPr sz="2000" b="1" spc="-55" dirty="0">
                <a:latin typeface="Times New Roman"/>
                <a:cs typeface="Times New Roman"/>
              </a:rPr>
              <a:t> </a:t>
            </a:r>
            <a:r>
              <a:rPr sz="2000" b="1" dirty="0">
                <a:latin typeface="Times New Roman"/>
                <a:cs typeface="Times New Roman"/>
              </a:rPr>
              <a:t>of</a:t>
            </a:r>
            <a:r>
              <a:rPr sz="2000" b="1" spc="-45" dirty="0">
                <a:latin typeface="Times New Roman"/>
                <a:cs typeface="Times New Roman"/>
              </a:rPr>
              <a:t> </a:t>
            </a:r>
            <a:r>
              <a:rPr sz="2000" b="1" dirty="0">
                <a:latin typeface="Times New Roman"/>
                <a:cs typeface="Times New Roman"/>
              </a:rPr>
              <a:t>work</a:t>
            </a:r>
            <a:endParaRPr sz="2000">
              <a:latin typeface="Times New Roman"/>
              <a:cs typeface="Times New Roman"/>
            </a:endParaRPr>
          </a:p>
          <a:p>
            <a:pPr marL="12700" marR="5080" indent="344170">
              <a:lnSpc>
                <a:spcPct val="100000"/>
              </a:lnSpc>
              <a:spcBef>
                <a:spcPts val="1015"/>
              </a:spcBef>
            </a:pPr>
            <a:r>
              <a:rPr sz="1800" spc="-5" dirty="0">
                <a:latin typeface="Times New Roman"/>
                <a:cs typeface="Times New Roman"/>
              </a:rPr>
              <a:t>Division</a:t>
            </a:r>
            <a:r>
              <a:rPr sz="1800" spc="145" dirty="0">
                <a:latin typeface="Times New Roman"/>
                <a:cs typeface="Times New Roman"/>
              </a:rPr>
              <a:t> </a:t>
            </a:r>
            <a:r>
              <a:rPr sz="1800" dirty="0">
                <a:latin typeface="Times New Roman"/>
                <a:cs typeface="Times New Roman"/>
              </a:rPr>
              <a:t>of</a:t>
            </a:r>
            <a:r>
              <a:rPr sz="1800" spc="140" dirty="0">
                <a:latin typeface="Times New Roman"/>
                <a:cs typeface="Times New Roman"/>
              </a:rPr>
              <a:t> </a:t>
            </a:r>
            <a:r>
              <a:rPr sz="1800" spc="-5" dirty="0">
                <a:latin typeface="Times New Roman"/>
                <a:cs typeface="Times New Roman"/>
              </a:rPr>
              <a:t>labour</a:t>
            </a:r>
            <a:r>
              <a:rPr sz="1800" spc="165" dirty="0">
                <a:latin typeface="Times New Roman"/>
                <a:cs typeface="Times New Roman"/>
              </a:rPr>
              <a:t> </a:t>
            </a:r>
            <a:r>
              <a:rPr sz="1800" spc="-5" dirty="0">
                <a:latin typeface="Times New Roman"/>
                <a:cs typeface="Times New Roman"/>
              </a:rPr>
              <a:t>tries</a:t>
            </a:r>
            <a:r>
              <a:rPr sz="1800" spc="135" dirty="0">
                <a:latin typeface="Times New Roman"/>
                <a:cs typeface="Times New Roman"/>
              </a:rPr>
              <a:t> </a:t>
            </a:r>
            <a:r>
              <a:rPr sz="1800" spc="-5" dirty="0">
                <a:latin typeface="Times New Roman"/>
                <a:cs typeface="Times New Roman"/>
              </a:rPr>
              <a:t>ensure</a:t>
            </a:r>
            <a:r>
              <a:rPr sz="1800" spc="165" dirty="0">
                <a:latin typeface="Times New Roman"/>
                <a:cs typeface="Times New Roman"/>
              </a:rPr>
              <a:t> </a:t>
            </a:r>
            <a:r>
              <a:rPr sz="1800" spc="-5" dirty="0">
                <a:latin typeface="Times New Roman"/>
                <a:cs typeface="Times New Roman"/>
              </a:rPr>
              <a:t>that</a:t>
            </a:r>
            <a:r>
              <a:rPr sz="1800" spc="155" dirty="0">
                <a:latin typeface="Times New Roman"/>
                <a:cs typeface="Times New Roman"/>
              </a:rPr>
              <a:t> </a:t>
            </a:r>
            <a:r>
              <a:rPr sz="1800" spc="-5" dirty="0">
                <a:latin typeface="Times New Roman"/>
                <a:cs typeface="Times New Roman"/>
              </a:rPr>
              <a:t>each</a:t>
            </a:r>
            <a:r>
              <a:rPr sz="1800" spc="145" dirty="0">
                <a:latin typeface="Times New Roman"/>
                <a:cs typeface="Times New Roman"/>
              </a:rPr>
              <a:t> </a:t>
            </a:r>
            <a:r>
              <a:rPr sz="1800" spc="-10" dirty="0">
                <a:latin typeface="Times New Roman"/>
                <a:cs typeface="Times New Roman"/>
              </a:rPr>
              <a:t>office</a:t>
            </a:r>
            <a:r>
              <a:rPr sz="1800" spc="160" dirty="0">
                <a:latin typeface="Times New Roman"/>
                <a:cs typeface="Times New Roman"/>
              </a:rPr>
              <a:t> </a:t>
            </a:r>
            <a:r>
              <a:rPr sz="1800" spc="-5" dirty="0">
                <a:latin typeface="Times New Roman"/>
                <a:cs typeface="Times New Roman"/>
              </a:rPr>
              <a:t>has</a:t>
            </a:r>
            <a:r>
              <a:rPr sz="1800" spc="140" dirty="0">
                <a:latin typeface="Times New Roman"/>
                <a:cs typeface="Times New Roman"/>
              </a:rPr>
              <a:t> </a:t>
            </a:r>
            <a:r>
              <a:rPr sz="1800" dirty="0">
                <a:latin typeface="Times New Roman"/>
                <a:cs typeface="Times New Roman"/>
              </a:rPr>
              <a:t>a</a:t>
            </a:r>
            <a:r>
              <a:rPr sz="1800" spc="155" dirty="0">
                <a:latin typeface="Times New Roman"/>
                <a:cs typeface="Times New Roman"/>
              </a:rPr>
              <a:t> </a:t>
            </a:r>
            <a:r>
              <a:rPr sz="1800" spc="-5" dirty="0">
                <a:latin typeface="Times New Roman"/>
                <a:cs typeface="Times New Roman"/>
              </a:rPr>
              <a:t>clearly-defined</a:t>
            </a:r>
            <a:r>
              <a:rPr sz="1800" spc="150" dirty="0">
                <a:latin typeface="Times New Roman"/>
                <a:cs typeface="Times New Roman"/>
              </a:rPr>
              <a:t> </a:t>
            </a:r>
            <a:r>
              <a:rPr sz="1800" dirty="0">
                <a:latin typeface="Times New Roman"/>
                <a:cs typeface="Times New Roman"/>
              </a:rPr>
              <a:t>area</a:t>
            </a:r>
            <a:r>
              <a:rPr sz="1800" spc="150" dirty="0">
                <a:latin typeface="Times New Roman"/>
                <a:cs typeface="Times New Roman"/>
              </a:rPr>
              <a:t> </a:t>
            </a:r>
            <a:r>
              <a:rPr sz="1800" dirty="0">
                <a:latin typeface="Times New Roman"/>
                <a:cs typeface="Times New Roman"/>
              </a:rPr>
              <a:t>of</a:t>
            </a:r>
            <a:r>
              <a:rPr sz="1800" spc="140" dirty="0">
                <a:latin typeface="Times New Roman"/>
                <a:cs typeface="Times New Roman"/>
              </a:rPr>
              <a:t> </a:t>
            </a:r>
            <a:r>
              <a:rPr sz="1800" dirty="0">
                <a:latin typeface="Times New Roman"/>
                <a:cs typeface="Times New Roman"/>
              </a:rPr>
              <a:t>competence</a:t>
            </a:r>
            <a:r>
              <a:rPr sz="1800" spc="140" dirty="0">
                <a:latin typeface="Times New Roman"/>
                <a:cs typeface="Times New Roman"/>
              </a:rPr>
              <a:t> </a:t>
            </a:r>
            <a:r>
              <a:rPr sz="1800" dirty="0">
                <a:latin typeface="Times New Roman"/>
                <a:cs typeface="Times New Roman"/>
              </a:rPr>
              <a:t>within</a:t>
            </a:r>
            <a:r>
              <a:rPr sz="1800" spc="150" dirty="0">
                <a:latin typeface="Times New Roman"/>
                <a:cs typeface="Times New Roman"/>
              </a:rPr>
              <a:t> </a:t>
            </a:r>
            <a:r>
              <a:rPr sz="1800" dirty="0">
                <a:latin typeface="Times New Roman"/>
                <a:cs typeface="Times New Roman"/>
              </a:rPr>
              <a:t>the </a:t>
            </a:r>
            <a:r>
              <a:rPr sz="1800" spc="-434" dirty="0">
                <a:latin typeface="Times New Roman"/>
                <a:cs typeface="Times New Roman"/>
              </a:rPr>
              <a:t> </a:t>
            </a:r>
            <a:r>
              <a:rPr sz="1800" dirty="0">
                <a:latin typeface="Times New Roman"/>
                <a:cs typeface="Times New Roman"/>
              </a:rPr>
              <a:t>each</a:t>
            </a:r>
            <a:r>
              <a:rPr sz="1800" spc="-25" dirty="0">
                <a:latin typeface="Times New Roman"/>
                <a:cs typeface="Times New Roman"/>
              </a:rPr>
              <a:t> </a:t>
            </a:r>
            <a:r>
              <a:rPr sz="1800" spc="-5" dirty="0">
                <a:latin typeface="Times New Roman"/>
                <a:cs typeface="Times New Roman"/>
              </a:rPr>
              <a:t>official</a:t>
            </a:r>
            <a:r>
              <a:rPr sz="1800" dirty="0">
                <a:latin typeface="Times New Roman"/>
                <a:cs typeface="Times New Roman"/>
              </a:rPr>
              <a:t> </a:t>
            </a:r>
            <a:r>
              <a:rPr sz="1800" spc="-5" dirty="0">
                <a:latin typeface="Times New Roman"/>
                <a:cs typeface="Times New Roman"/>
              </a:rPr>
              <a:t>knows </a:t>
            </a:r>
            <a:r>
              <a:rPr sz="1800" dirty="0">
                <a:latin typeface="Times New Roman"/>
                <a:cs typeface="Times New Roman"/>
              </a:rPr>
              <a:t>the areas</a:t>
            </a:r>
            <a:r>
              <a:rPr sz="1800" spc="-20" dirty="0">
                <a:latin typeface="Times New Roman"/>
                <a:cs typeface="Times New Roman"/>
              </a:rPr>
              <a:t> </a:t>
            </a:r>
            <a:r>
              <a:rPr sz="1800" dirty="0">
                <a:latin typeface="Times New Roman"/>
                <a:cs typeface="Times New Roman"/>
              </a:rPr>
              <a:t>in</a:t>
            </a:r>
            <a:r>
              <a:rPr sz="1800" spc="5" dirty="0">
                <a:latin typeface="Times New Roman"/>
                <a:cs typeface="Times New Roman"/>
              </a:rPr>
              <a:t> </a:t>
            </a:r>
            <a:r>
              <a:rPr sz="1800" dirty="0">
                <a:latin typeface="Times New Roman"/>
                <a:cs typeface="Times New Roman"/>
              </a:rPr>
              <a:t>which he</a:t>
            </a:r>
            <a:r>
              <a:rPr sz="1800" spc="-5" dirty="0">
                <a:latin typeface="Times New Roman"/>
                <a:cs typeface="Times New Roman"/>
              </a:rPr>
              <a:t> </a:t>
            </a:r>
            <a:r>
              <a:rPr sz="1800" dirty="0">
                <a:latin typeface="Times New Roman"/>
                <a:cs typeface="Times New Roman"/>
              </a:rPr>
              <a:t>operate</a:t>
            </a:r>
            <a:r>
              <a:rPr sz="1800" spc="-10" dirty="0">
                <a:latin typeface="Times New Roman"/>
                <a:cs typeface="Times New Roman"/>
              </a:rPr>
              <a:t> </a:t>
            </a:r>
            <a:r>
              <a:rPr sz="1800" dirty="0">
                <a:latin typeface="Times New Roman"/>
                <a:cs typeface="Times New Roman"/>
              </a:rPr>
              <a:t>and</a:t>
            </a:r>
            <a:r>
              <a:rPr sz="1800" spc="-5" dirty="0">
                <a:latin typeface="Times New Roman"/>
                <a:cs typeface="Times New Roman"/>
              </a:rPr>
              <a:t> </a:t>
            </a:r>
            <a:r>
              <a:rPr sz="1800" dirty="0">
                <a:latin typeface="Times New Roman"/>
                <a:cs typeface="Times New Roman"/>
              </a:rPr>
              <a:t>the areas</a:t>
            </a:r>
            <a:r>
              <a:rPr sz="1800" spc="-20" dirty="0">
                <a:latin typeface="Times New Roman"/>
                <a:cs typeface="Times New Roman"/>
              </a:rPr>
              <a:t> </a:t>
            </a:r>
            <a:r>
              <a:rPr sz="1800" dirty="0">
                <a:latin typeface="Times New Roman"/>
                <a:cs typeface="Times New Roman"/>
              </a:rPr>
              <a:t>in</a:t>
            </a:r>
            <a:r>
              <a:rPr sz="1800" spc="-10" dirty="0">
                <a:latin typeface="Times New Roman"/>
                <a:cs typeface="Times New Roman"/>
              </a:rPr>
              <a:t> </a:t>
            </a:r>
            <a:r>
              <a:rPr sz="1800" dirty="0">
                <a:latin typeface="Times New Roman"/>
                <a:cs typeface="Times New Roman"/>
              </a:rPr>
              <a:t>which</a:t>
            </a:r>
            <a:r>
              <a:rPr sz="1800" spc="-5" dirty="0">
                <a:latin typeface="Times New Roman"/>
                <a:cs typeface="Times New Roman"/>
              </a:rPr>
              <a:t> </a:t>
            </a:r>
            <a:r>
              <a:rPr sz="1800" dirty="0">
                <a:latin typeface="Times New Roman"/>
                <a:cs typeface="Times New Roman"/>
              </a:rPr>
              <a:t>he</a:t>
            </a:r>
            <a:r>
              <a:rPr sz="1800" spc="-5" dirty="0">
                <a:latin typeface="Times New Roman"/>
                <a:cs typeface="Times New Roman"/>
              </a:rPr>
              <a:t> must</a:t>
            </a:r>
            <a:r>
              <a:rPr sz="1800" spc="15" dirty="0">
                <a:latin typeface="Times New Roman"/>
                <a:cs typeface="Times New Roman"/>
              </a:rPr>
              <a:t> </a:t>
            </a:r>
            <a:r>
              <a:rPr sz="1800" dirty="0">
                <a:latin typeface="Times New Roman"/>
                <a:cs typeface="Times New Roman"/>
              </a:rPr>
              <a:t>abstain</a:t>
            </a:r>
            <a:r>
              <a:rPr sz="1800" spc="-20" dirty="0">
                <a:latin typeface="Times New Roman"/>
                <a:cs typeface="Times New Roman"/>
              </a:rPr>
              <a:t> </a:t>
            </a:r>
            <a:r>
              <a:rPr sz="1800" dirty="0">
                <a:latin typeface="Times New Roman"/>
                <a:cs typeface="Times New Roman"/>
              </a:rPr>
              <a:t>from</a:t>
            </a:r>
            <a:r>
              <a:rPr sz="1800" spc="-5" dirty="0">
                <a:latin typeface="Times New Roman"/>
                <a:cs typeface="Times New Roman"/>
              </a:rPr>
              <a:t> </a:t>
            </a:r>
            <a:r>
              <a:rPr sz="1800" dirty="0">
                <a:latin typeface="Times New Roman"/>
                <a:cs typeface="Times New Roman"/>
              </a:rPr>
              <a:t>action</a:t>
            </a:r>
            <a:r>
              <a:rPr sz="2000" dirty="0">
                <a:latin typeface="Times New Roman"/>
                <a:cs typeface="Times New Roman"/>
              </a:rPr>
              <a:t>.</a:t>
            </a:r>
            <a:endParaRPr sz="2000">
              <a:latin typeface="Times New Roman"/>
              <a:cs typeface="Times New Roman"/>
            </a:endParaRPr>
          </a:p>
        </p:txBody>
      </p:sp>
    </p:spTree>
    <p:extLst>
      <p:ext uri="{BB962C8B-B14F-4D97-AF65-F5344CB8AC3E}">
        <p14:creationId xmlns:p14="http://schemas.microsoft.com/office/powerpoint/2010/main" val="237582134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904785-AA1E-A1A0-FE8E-69B665F10FE1}"/>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DEAA1B1B-A9C7-DE73-FEF7-437C641569DF}"/>
              </a:ext>
            </a:extLst>
          </p:cNvPr>
          <p:cNvSpPr txBox="1">
            <a:spLocks noGrp="1"/>
          </p:cNvSpPr>
          <p:nvPr>
            <p:ph type="body" idx="1"/>
          </p:nvPr>
        </p:nvSpPr>
        <p:spPr>
          <a:prstGeom prst="rect">
            <a:avLst/>
          </a:prstGeom>
        </p:spPr>
        <p:txBody>
          <a:bodyPr vert="horz" wrap="square" lIns="0" tIns="165735" rIns="0" bIns="0" rtlCol="0">
            <a:spAutoFit/>
          </a:bodyPr>
          <a:lstStyle/>
          <a:p>
            <a:pPr marL="581025" indent="-457200">
              <a:lnSpc>
                <a:spcPct val="100000"/>
              </a:lnSpc>
              <a:spcBef>
                <a:spcPts val="1305"/>
              </a:spcBef>
              <a:buSzPct val="79166"/>
              <a:buAutoNum type="arabicPeriod" startAt="4"/>
              <a:tabLst>
                <a:tab pos="580390" algn="l"/>
                <a:tab pos="581025" algn="l"/>
              </a:tabLst>
            </a:pPr>
            <a:r>
              <a:rPr dirty="0"/>
              <a:t>Official</a:t>
            </a:r>
            <a:r>
              <a:rPr spc="-65" dirty="0"/>
              <a:t> </a:t>
            </a:r>
            <a:r>
              <a:rPr spc="-5" dirty="0"/>
              <a:t>Rules</a:t>
            </a:r>
          </a:p>
          <a:p>
            <a:pPr marL="123825" marR="5715" indent="367030">
              <a:lnSpc>
                <a:spcPct val="100499"/>
              </a:lnSpc>
              <a:spcBef>
                <a:spcPts val="1000"/>
              </a:spcBef>
              <a:tabLst>
                <a:tab pos="810895" algn="l"/>
                <a:tab pos="1734185" algn="l"/>
                <a:tab pos="3027045" algn="l"/>
                <a:tab pos="3523615" algn="l"/>
                <a:tab pos="4937125" algn="l"/>
                <a:tab pos="5549265" algn="l"/>
                <a:tab pos="5996305" algn="l"/>
                <a:tab pos="6259830" algn="l"/>
                <a:tab pos="7113270" algn="l"/>
                <a:tab pos="7474584" algn="l"/>
                <a:tab pos="8836025" algn="l"/>
                <a:tab pos="9479280" algn="l"/>
                <a:tab pos="9826625" algn="l"/>
                <a:tab pos="10638790" algn="l"/>
              </a:tabLst>
            </a:pPr>
            <a:r>
              <a:rPr sz="2000" b="0" dirty="0">
                <a:latin typeface="Times New Roman"/>
                <a:cs typeface="Times New Roman"/>
              </a:rPr>
              <a:t>A	rat</a:t>
            </a:r>
            <a:r>
              <a:rPr sz="2000" b="0" spc="-20" dirty="0">
                <a:latin typeface="Times New Roman"/>
                <a:cs typeface="Times New Roman"/>
              </a:rPr>
              <a:t>i</a:t>
            </a:r>
            <a:r>
              <a:rPr sz="2000" b="0" dirty="0">
                <a:latin typeface="Times New Roman"/>
                <a:cs typeface="Times New Roman"/>
              </a:rPr>
              <a:t>o</a:t>
            </a:r>
            <a:r>
              <a:rPr sz="2000" b="0" spc="10" dirty="0">
                <a:latin typeface="Times New Roman"/>
                <a:cs typeface="Times New Roman"/>
              </a:rPr>
              <a:t>n</a:t>
            </a:r>
            <a:r>
              <a:rPr sz="2000" b="0" spc="-15" dirty="0">
                <a:latin typeface="Times New Roman"/>
                <a:cs typeface="Times New Roman"/>
              </a:rPr>
              <a:t>a</a:t>
            </a:r>
            <a:r>
              <a:rPr sz="2000" b="0" dirty="0">
                <a:latin typeface="Times New Roman"/>
                <a:cs typeface="Times New Roman"/>
              </a:rPr>
              <a:t>l	appr</a:t>
            </a:r>
            <a:r>
              <a:rPr sz="2000" b="0" spc="5" dirty="0">
                <a:latin typeface="Times New Roman"/>
                <a:cs typeface="Times New Roman"/>
              </a:rPr>
              <a:t>o</a:t>
            </a:r>
            <a:r>
              <a:rPr sz="2000" b="0" dirty="0">
                <a:latin typeface="Times New Roman"/>
                <a:cs typeface="Times New Roman"/>
              </a:rPr>
              <a:t>a</a:t>
            </a:r>
            <a:r>
              <a:rPr sz="2000" b="0" spc="-10" dirty="0">
                <a:latin typeface="Times New Roman"/>
                <a:cs typeface="Times New Roman"/>
              </a:rPr>
              <a:t>c</a:t>
            </a:r>
            <a:r>
              <a:rPr sz="2000" b="0" spc="5" dirty="0">
                <a:latin typeface="Times New Roman"/>
                <a:cs typeface="Times New Roman"/>
              </a:rPr>
              <a:t>h</a:t>
            </a:r>
            <a:r>
              <a:rPr sz="2000" b="0" dirty="0">
                <a:latin typeface="Times New Roman"/>
                <a:cs typeface="Times New Roman"/>
              </a:rPr>
              <a:t>es	</a:t>
            </a:r>
            <a:r>
              <a:rPr sz="2000" b="0" spc="-20" dirty="0">
                <a:latin typeface="Times New Roman"/>
                <a:cs typeface="Times New Roman"/>
              </a:rPr>
              <a:t>t</a:t>
            </a:r>
            <a:r>
              <a:rPr sz="2000" b="0" dirty="0">
                <a:latin typeface="Times New Roman"/>
                <a:cs typeface="Times New Roman"/>
              </a:rPr>
              <a:t>o	o</a:t>
            </a:r>
            <a:r>
              <a:rPr sz="2000" b="0" spc="-40" dirty="0">
                <a:latin typeface="Times New Roman"/>
                <a:cs typeface="Times New Roman"/>
              </a:rPr>
              <a:t>r</a:t>
            </a:r>
            <a:r>
              <a:rPr sz="2000" b="0" dirty="0">
                <a:latin typeface="Times New Roman"/>
                <a:cs typeface="Times New Roman"/>
              </a:rPr>
              <a:t>g</a:t>
            </a:r>
            <a:r>
              <a:rPr sz="2000" b="0" spc="-10" dirty="0">
                <a:latin typeface="Times New Roman"/>
                <a:cs typeface="Times New Roman"/>
              </a:rPr>
              <a:t>a</a:t>
            </a:r>
            <a:r>
              <a:rPr sz="2000" b="0" dirty="0">
                <a:latin typeface="Times New Roman"/>
                <a:cs typeface="Times New Roman"/>
              </a:rPr>
              <a:t>niza</a:t>
            </a:r>
            <a:r>
              <a:rPr sz="2000" b="0" spc="-20" dirty="0">
                <a:latin typeface="Times New Roman"/>
                <a:cs typeface="Times New Roman"/>
              </a:rPr>
              <a:t>ti</a:t>
            </a:r>
            <a:r>
              <a:rPr sz="2000" b="0" dirty="0">
                <a:latin typeface="Times New Roman"/>
                <a:cs typeface="Times New Roman"/>
              </a:rPr>
              <a:t>on	ca</a:t>
            </a:r>
            <a:r>
              <a:rPr sz="2000" b="0" spc="-10" dirty="0">
                <a:latin typeface="Times New Roman"/>
                <a:cs typeface="Times New Roman"/>
              </a:rPr>
              <a:t>l</a:t>
            </a:r>
            <a:r>
              <a:rPr sz="2000" b="0" dirty="0">
                <a:latin typeface="Times New Roman"/>
                <a:cs typeface="Times New Roman"/>
              </a:rPr>
              <a:t>ls	for	a	system	</a:t>
            </a:r>
            <a:r>
              <a:rPr sz="2000" b="0" spc="-10" dirty="0">
                <a:latin typeface="Times New Roman"/>
                <a:cs typeface="Times New Roman"/>
              </a:rPr>
              <a:t>o</a:t>
            </a:r>
            <a:r>
              <a:rPr sz="2000" b="0" dirty="0">
                <a:latin typeface="Times New Roman"/>
                <a:cs typeface="Times New Roman"/>
              </a:rPr>
              <a:t>f	</a:t>
            </a:r>
            <a:r>
              <a:rPr sz="2000" b="0" spc="-25" dirty="0">
                <a:latin typeface="Times New Roman"/>
                <a:cs typeface="Times New Roman"/>
              </a:rPr>
              <a:t>m</a:t>
            </a:r>
            <a:r>
              <a:rPr sz="2000" b="0" dirty="0">
                <a:latin typeface="Times New Roman"/>
                <a:cs typeface="Times New Roman"/>
              </a:rPr>
              <a:t>a</a:t>
            </a:r>
            <a:r>
              <a:rPr sz="2000" b="0" spc="-10" dirty="0">
                <a:latin typeface="Times New Roman"/>
                <a:cs typeface="Times New Roman"/>
              </a:rPr>
              <a:t>i</a:t>
            </a:r>
            <a:r>
              <a:rPr sz="2000" b="0" dirty="0">
                <a:latin typeface="Times New Roman"/>
                <a:cs typeface="Times New Roman"/>
              </a:rPr>
              <a:t>ntain</a:t>
            </a:r>
            <a:r>
              <a:rPr sz="2000" b="0" spc="-20" dirty="0">
                <a:latin typeface="Times New Roman"/>
                <a:cs typeface="Times New Roman"/>
              </a:rPr>
              <a:t>i</a:t>
            </a:r>
            <a:r>
              <a:rPr sz="2000" b="0" dirty="0">
                <a:latin typeface="Times New Roman"/>
                <a:cs typeface="Times New Roman"/>
              </a:rPr>
              <a:t>ng	</a:t>
            </a:r>
            <a:r>
              <a:rPr sz="2000" b="0" spc="-10" dirty="0">
                <a:latin typeface="Times New Roman"/>
                <a:cs typeface="Times New Roman"/>
              </a:rPr>
              <a:t>r</a:t>
            </a:r>
            <a:r>
              <a:rPr sz="2000" b="0" dirty="0">
                <a:latin typeface="Times New Roman"/>
                <a:cs typeface="Times New Roman"/>
              </a:rPr>
              <a:t>ules	</a:t>
            </a:r>
            <a:r>
              <a:rPr sz="2000" b="0" spc="-5" dirty="0">
                <a:latin typeface="Times New Roman"/>
                <a:cs typeface="Times New Roman"/>
              </a:rPr>
              <a:t>t</a:t>
            </a:r>
            <a:r>
              <a:rPr sz="2000" b="0" dirty="0">
                <a:latin typeface="Times New Roman"/>
                <a:cs typeface="Times New Roman"/>
              </a:rPr>
              <a:t>o	e</a:t>
            </a:r>
            <a:r>
              <a:rPr sz="2000" b="0" spc="-10" dirty="0">
                <a:latin typeface="Times New Roman"/>
                <a:cs typeface="Times New Roman"/>
              </a:rPr>
              <a:t>n</a:t>
            </a:r>
            <a:r>
              <a:rPr sz="2000" b="0" spc="-15" dirty="0">
                <a:latin typeface="Times New Roman"/>
                <a:cs typeface="Times New Roman"/>
              </a:rPr>
              <a:t>s</a:t>
            </a:r>
            <a:r>
              <a:rPr sz="2000" b="0" dirty="0">
                <a:latin typeface="Times New Roman"/>
                <a:cs typeface="Times New Roman"/>
              </a:rPr>
              <a:t>ure	tw</a:t>
            </a:r>
            <a:r>
              <a:rPr sz="2000" b="0" spc="-15" dirty="0">
                <a:latin typeface="Times New Roman"/>
                <a:cs typeface="Times New Roman"/>
              </a:rPr>
              <a:t>i</a:t>
            </a:r>
            <a:r>
              <a:rPr sz="2000" b="0" dirty="0">
                <a:latin typeface="Times New Roman"/>
                <a:cs typeface="Times New Roman"/>
              </a:rPr>
              <a:t>n  requirements</a:t>
            </a:r>
            <a:r>
              <a:rPr sz="2000" b="0" spc="-40" dirty="0">
                <a:latin typeface="Times New Roman"/>
                <a:cs typeface="Times New Roman"/>
              </a:rPr>
              <a:t> </a:t>
            </a:r>
            <a:r>
              <a:rPr sz="2000" b="0" dirty="0">
                <a:latin typeface="Times New Roman"/>
                <a:cs typeface="Times New Roman"/>
              </a:rPr>
              <a:t>of</a:t>
            </a:r>
            <a:r>
              <a:rPr sz="2000" b="0" spc="-5" dirty="0">
                <a:latin typeface="Times New Roman"/>
                <a:cs typeface="Times New Roman"/>
              </a:rPr>
              <a:t> </a:t>
            </a:r>
            <a:r>
              <a:rPr sz="2000" b="0" dirty="0">
                <a:latin typeface="Times New Roman"/>
                <a:cs typeface="Times New Roman"/>
              </a:rPr>
              <a:t>uniformity</a:t>
            </a:r>
            <a:r>
              <a:rPr sz="2000" b="0" spc="-40" dirty="0">
                <a:latin typeface="Times New Roman"/>
                <a:cs typeface="Times New Roman"/>
              </a:rPr>
              <a:t> </a:t>
            </a:r>
            <a:r>
              <a:rPr sz="2000" b="0" dirty="0">
                <a:latin typeface="Times New Roman"/>
                <a:cs typeface="Times New Roman"/>
              </a:rPr>
              <a:t>and</a:t>
            </a:r>
            <a:r>
              <a:rPr sz="2000" b="0" spc="-10" dirty="0">
                <a:latin typeface="Times New Roman"/>
                <a:cs typeface="Times New Roman"/>
              </a:rPr>
              <a:t> </a:t>
            </a:r>
            <a:r>
              <a:rPr sz="2000" b="0" spc="-5" dirty="0">
                <a:latin typeface="Times New Roman"/>
                <a:cs typeface="Times New Roman"/>
              </a:rPr>
              <a:t>coordination</a:t>
            </a:r>
            <a:r>
              <a:rPr sz="2000" b="0" spc="-30" dirty="0">
                <a:latin typeface="Times New Roman"/>
                <a:cs typeface="Times New Roman"/>
              </a:rPr>
              <a:t> </a:t>
            </a:r>
            <a:r>
              <a:rPr sz="2000" b="0" dirty="0">
                <a:latin typeface="Times New Roman"/>
                <a:cs typeface="Times New Roman"/>
              </a:rPr>
              <a:t>of</a:t>
            </a:r>
            <a:r>
              <a:rPr sz="2000" b="0" spc="-15" dirty="0">
                <a:latin typeface="Times New Roman"/>
                <a:cs typeface="Times New Roman"/>
              </a:rPr>
              <a:t> </a:t>
            </a:r>
            <a:r>
              <a:rPr sz="2000" b="0" spc="-5" dirty="0">
                <a:latin typeface="Times New Roman"/>
                <a:cs typeface="Times New Roman"/>
              </a:rPr>
              <a:t>effort</a:t>
            </a:r>
            <a:r>
              <a:rPr sz="2000" b="0" spc="-30" dirty="0">
                <a:latin typeface="Times New Roman"/>
                <a:cs typeface="Times New Roman"/>
              </a:rPr>
              <a:t> </a:t>
            </a:r>
            <a:r>
              <a:rPr sz="2000" b="0" dirty="0">
                <a:latin typeface="Times New Roman"/>
                <a:cs typeface="Times New Roman"/>
              </a:rPr>
              <a:t>by</a:t>
            </a:r>
            <a:r>
              <a:rPr sz="2000" b="0" spc="-15" dirty="0">
                <a:latin typeface="Times New Roman"/>
                <a:cs typeface="Times New Roman"/>
              </a:rPr>
              <a:t> </a:t>
            </a:r>
            <a:r>
              <a:rPr sz="2000" b="0" dirty="0">
                <a:latin typeface="Times New Roman"/>
                <a:cs typeface="Times New Roman"/>
              </a:rPr>
              <a:t>individual</a:t>
            </a:r>
            <a:r>
              <a:rPr sz="2000" b="0" spc="-35" dirty="0">
                <a:latin typeface="Times New Roman"/>
                <a:cs typeface="Times New Roman"/>
              </a:rPr>
              <a:t> </a:t>
            </a:r>
            <a:r>
              <a:rPr sz="2000" b="0" spc="-5" dirty="0">
                <a:latin typeface="Times New Roman"/>
                <a:cs typeface="Times New Roman"/>
              </a:rPr>
              <a:t>members</a:t>
            </a:r>
            <a:r>
              <a:rPr sz="2000" b="0" spc="5" dirty="0">
                <a:latin typeface="Times New Roman"/>
                <a:cs typeface="Times New Roman"/>
              </a:rPr>
              <a:t> </a:t>
            </a:r>
            <a:r>
              <a:rPr sz="2000" b="0" spc="-5" dirty="0">
                <a:latin typeface="Times New Roman"/>
                <a:cs typeface="Times New Roman"/>
              </a:rPr>
              <a:t>in</a:t>
            </a:r>
            <a:r>
              <a:rPr sz="2000" b="0" dirty="0">
                <a:latin typeface="Times New Roman"/>
                <a:cs typeface="Times New Roman"/>
              </a:rPr>
              <a:t> the</a:t>
            </a:r>
            <a:r>
              <a:rPr sz="2000" b="0" spc="-10" dirty="0">
                <a:latin typeface="Times New Roman"/>
                <a:cs typeface="Times New Roman"/>
              </a:rPr>
              <a:t> </a:t>
            </a:r>
            <a:r>
              <a:rPr sz="2000" b="0" spc="-5" dirty="0">
                <a:latin typeface="Times New Roman"/>
                <a:cs typeface="Times New Roman"/>
              </a:rPr>
              <a:t>organization</a:t>
            </a:r>
            <a:r>
              <a:rPr sz="2000" b="0" spc="-5" dirty="0">
                <a:solidFill>
                  <a:srgbClr val="404040"/>
                </a:solidFill>
                <a:latin typeface="Arial MT"/>
                <a:cs typeface="Arial MT"/>
              </a:rPr>
              <a:t>.</a:t>
            </a:r>
            <a:endParaRPr sz="2000">
              <a:latin typeface="Arial MT"/>
              <a:cs typeface="Arial MT"/>
            </a:endParaRPr>
          </a:p>
          <a:p>
            <a:pPr marL="638810" indent="-515620">
              <a:lnSpc>
                <a:spcPct val="100000"/>
              </a:lnSpc>
              <a:spcBef>
                <a:spcPts val="975"/>
              </a:spcBef>
              <a:buSzPct val="78846"/>
              <a:buAutoNum type="arabicPeriod" startAt="5"/>
              <a:tabLst>
                <a:tab pos="638810" algn="l"/>
                <a:tab pos="639445" algn="l"/>
              </a:tabLst>
            </a:pPr>
            <a:r>
              <a:rPr sz="2600" dirty="0"/>
              <a:t>Impersonal</a:t>
            </a:r>
            <a:r>
              <a:rPr sz="2600" spc="-40" dirty="0"/>
              <a:t> </a:t>
            </a:r>
            <a:r>
              <a:rPr sz="2600" dirty="0"/>
              <a:t>Relationships.</a:t>
            </a:r>
            <a:endParaRPr sz="2600"/>
          </a:p>
          <a:p>
            <a:pPr marL="123825" marR="5080" indent="304800">
              <a:lnSpc>
                <a:spcPct val="100000"/>
              </a:lnSpc>
              <a:spcBef>
                <a:spcPts val="1019"/>
              </a:spcBef>
            </a:pPr>
            <a:r>
              <a:rPr sz="2000" b="0" dirty="0">
                <a:latin typeface="Times New Roman"/>
                <a:cs typeface="Times New Roman"/>
              </a:rPr>
              <a:t>A</a:t>
            </a:r>
            <a:r>
              <a:rPr sz="2000" b="0" spc="-60" dirty="0">
                <a:latin typeface="Times New Roman"/>
                <a:cs typeface="Times New Roman"/>
              </a:rPr>
              <a:t> </a:t>
            </a:r>
            <a:r>
              <a:rPr sz="2000" b="0" spc="-5" dirty="0">
                <a:latin typeface="Times New Roman"/>
                <a:cs typeface="Times New Roman"/>
              </a:rPr>
              <a:t>notable</a:t>
            </a:r>
            <a:r>
              <a:rPr sz="2000" b="0" spc="45" dirty="0">
                <a:latin typeface="Times New Roman"/>
                <a:cs typeface="Times New Roman"/>
              </a:rPr>
              <a:t> </a:t>
            </a:r>
            <a:r>
              <a:rPr sz="2000" b="0" spc="-5" dirty="0">
                <a:latin typeface="Times New Roman"/>
                <a:cs typeface="Times New Roman"/>
              </a:rPr>
              <a:t>feature</a:t>
            </a:r>
            <a:r>
              <a:rPr sz="2000" b="0" spc="55" dirty="0">
                <a:latin typeface="Times New Roman"/>
                <a:cs typeface="Times New Roman"/>
              </a:rPr>
              <a:t> </a:t>
            </a:r>
            <a:r>
              <a:rPr sz="2000" b="0" dirty="0">
                <a:latin typeface="Times New Roman"/>
                <a:cs typeface="Times New Roman"/>
              </a:rPr>
              <a:t>of</a:t>
            </a:r>
            <a:r>
              <a:rPr sz="2000" b="0" spc="50" dirty="0">
                <a:latin typeface="Times New Roman"/>
                <a:cs typeface="Times New Roman"/>
              </a:rPr>
              <a:t> </a:t>
            </a:r>
            <a:r>
              <a:rPr sz="2000" b="0" spc="-5" dirty="0">
                <a:latin typeface="Times New Roman"/>
                <a:cs typeface="Times New Roman"/>
              </a:rPr>
              <a:t>bureaucracy</a:t>
            </a:r>
            <a:r>
              <a:rPr sz="2000" b="0" spc="55" dirty="0">
                <a:latin typeface="Times New Roman"/>
                <a:cs typeface="Times New Roman"/>
              </a:rPr>
              <a:t> </a:t>
            </a:r>
            <a:r>
              <a:rPr sz="2000" b="0" spc="-5" dirty="0">
                <a:latin typeface="Times New Roman"/>
                <a:cs typeface="Times New Roman"/>
              </a:rPr>
              <a:t>is</a:t>
            </a:r>
            <a:r>
              <a:rPr sz="2000" b="0" spc="50" dirty="0">
                <a:latin typeface="Times New Roman"/>
                <a:cs typeface="Times New Roman"/>
              </a:rPr>
              <a:t> </a:t>
            </a:r>
            <a:r>
              <a:rPr sz="2000" b="0" spc="-5" dirty="0">
                <a:latin typeface="Times New Roman"/>
                <a:cs typeface="Times New Roman"/>
              </a:rPr>
              <a:t>that</a:t>
            </a:r>
            <a:r>
              <a:rPr sz="2000" b="0" spc="50" dirty="0">
                <a:latin typeface="Times New Roman"/>
                <a:cs typeface="Times New Roman"/>
              </a:rPr>
              <a:t> </a:t>
            </a:r>
            <a:r>
              <a:rPr sz="2000" b="0" spc="-5" dirty="0">
                <a:latin typeface="Times New Roman"/>
                <a:cs typeface="Times New Roman"/>
              </a:rPr>
              <a:t>relationship</a:t>
            </a:r>
            <a:r>
              <a:rPr sz="2000" b="0" spc="70" dirty="0">
                <a:latin typeface="Times New Roman"/>
                <a:cs typeface="Times New Roman"/>
              </a:rPr>
              <a:t> </a:t>
            </a:r>
            <a:r>
              <a:rPr sz="2000" b="0" spc="-5" dirty="0">
                <a:latin typeface="Times New Roman"/>
                <a:cs typeface="Times New Roman"/>
              </a:rPr>
              <a:t>among</a:t>
            </a:r>
            <a:r>
              <a:rPr sz="2000" b="0" spc="60" dirty="0">
                <a:latin typeface="Times New Roman"/>
                <a:cs typeface="Times New Roman"/>
              </a:rPr>
              <a:t> </a:t>
            </a:r>
            <a:r>
              <a:rPr sz="2000" b="0" spc="-5" dirty="0">
                <a:latin typeface="Times New Roman"/>
                <a:cs typeface="Times New Roman"/>
              </a:rPr>
              <a:t>individuals</a:t>
            </a:r>
            <a:r>
              <a:rPr sz="2000" b="0" spc="50" dirty="0">
                <a:latin typeface="Times New Roman"/>
                <a:cs typeface="Times New Roman"/>
              </a:rPr>
              <a:t> </a:t>
            </a:r>
            <a:r>
              <a:rPr sz="2000" b="0" dirty="0">
                <a:latin typeface="Times New Roman"/>
                <a:cs typeface="Times New Roman"/>
              </a:rPr>
              <a:t>are</a:t>
            </a:r>
            <a:r>
              <a:rPr sz="2000" b="0" spc="50" dirty="0">
                <a:latin typeface="Times New Roman"/>
                <a:cs typeface="Times New Roman"/>
              </a:rPr>
              <a:t> </a:t>
            </a:r>
            <a:r>
              <a:rPr sz="2000" b="0" spc="-5" dirty="0">
                <a:latin typeface="Times New Roman"/>
                <a:cs typeface="Times New Roman"/>
              </a:rPr>
              <a:t>governed</a:t>
            </a:r>
            <a:r>
              <a:rPr sz="2000" b="0" spc="60" dirty="0">
                <a:latin typeface="Times New Roman"/>
                <a:cs typeface="Times New Roman"/>
              </a:rPr>
              <a:t> </a:t>
            </a:r>
            <a:r>
              <a:rPr sz="2000" b="0" spc="-5" dirty="0">
                <a:latin typeface="Times New Roman"/>
                <a:cs typeface="Times New Roman"/>
              </a:rPr>
              <a:t>through</a:t>
            </a:r>
            <a:r>
              <a:rPr sz="2000" b="0" spc="55" dirty="0">
                <a:latin typeface="Times New Roman"/>
                <a:cs typeface="Times New Roman"/>
              </a:rPr>
              <a:t> </a:t>
            </a:r>
            <a:r>
              <a:rPr sz="2000" b="0" dirty="0">
                <a:latin typeface="Times New Roman"/>
                <a:cs typeface="Times New Roman"/>
              </a:rPr>
              <a:t>the</a:t>
            </a:r>
            <a:r>
              <a:rPr sz="2000" b="0" spc="45" dirty="0">
                <a:latin typeface="Times New Roman"/>
                <a:cs typeface="Times New Roman"/>
              </a:rPr>
              <a:t> </a:t>
            </a:r>
            <a:r>
              <a:rPr sz="2000" b="0" spc="-5" dirty="0">
                <a:latin typeface="Times New Roman"/>
                <a:cs typeface="Times New Roman"/>
              </a:rPr>
              <a:t>system </a:t>
            </a:r>
            <a:r>
              <a:rPr sz="2000" b="0" spc="-484" dirty="0">
                <a:latin typeface="Times New Roman"/>
                <a:cs typeface="Times New Roman"/>
              </a:rPr>
              <a:t> </a:t>
            </a:r>
            <a:r>
              <a:rPr sz="2000" b="0" dirty="0">
                <a:latin typeface="Times New Roman"/>
                <a:cs typeface="Times New Roman"/>
              </a:rPr>
              <a:t>of</a:t>
            </a:r>
            <a:r>
              <a:rPr sz="2000" b="0" spc="-25" dirty="0">
                <a:latin typeface="Times New Roman"/>
                <a:cs typeface="Times New Roman"/>
              </a:rPr>
              <a:t> </a:t>
            </a:r>
            <a:r>
              <a:rPr sz="2000" b="0" spc="-5" dirty="0">
                <a:latin typeface="Times New Roman"/>
                <a:cs typeface="Times New Roman"/>
              </a:rPr>
              <a:t>official</a:t>
            </a:r>
            <a:r>
              <a:rPr sz="2000" b="0" spc="-40" dirty="0">
                <a:latin typeface="Times New Roman"/>
                <a:cs typeface="Times New Roman"/>
              </a:rPr>
              <a:t> </a:t>
            </a:r>
            <a:r>
              <a:rPr sz="2000" b="0" dirty="0">
                <a:latin typeface="Times New Roman"/>
                <a:cs typeface="Times New Roman"/>
              </a:rPr>
              <a:t>authority</a:t>
            </a:r>
            <a:r>
              <a:rPr sz="2000" b="0" spc="-40" dirty="0">
                <a:latin typeface="Times New Roman"/>
                <a:cs typeface="Times New Roman"/>
              </a:rPr>
              <a:t> </a:t>
            </a:r>
            <a:r>
              <a:rPr sz="2000" b="0" dirty="0">
                <a:latin typeface="Times New Roman"/>
                <a:cs typeface="Times New Roman"/>
              </a:rPr>
              <a:t>and</a:t>
            </a:r>
            <a:r>
              <a:rPr sz="2000" b="0" spc="-10" dirty="0">
                <a:latin typeface="Times New Roman"/>
                <a:cs typeface="Times New Roman"/>
              </a:rPr>
              <a:t> </a:t>
            </a:r>
            <a:r>
              <a:rPr sz="2000" b="0" dirty="0">
                <a:latin typeface="Times New Roman"/>
                <a:cs typeface="Times New Roman"/>
              </a:rPr>
              <a:t>rules</a:t>
            </a:r>
            <a:r>
              <a:rPr sz="2000" b="0" dirty="0">
                <a:solidFill>
                  <a:srgbClr val="404040"/>
                </a:solidFill>
                <a:latin typeface="Times New Roman"/>
                <a:cs typeface="Times New Roman"/>
              </a:rPr>
              <a:t>.</a:t>
            </a:r>
            <a:endParaRPr sz="2000">
              <a:latin typeface="Times New Roman"/>
              <a:cs typeface="Times New Roman"/>
            </a:endParaRPr>
          </a:p>
          <a:p>
            <a:pPr marL="638810" indent="-515620">
              <a:lnSpc>
                <a:spcPct val="100000"/>
              </a:lnSpc>
              <a:spcBef>
                <a:spcPts val="985"/>
              </a:spcBef>
              <a:buSzPct val="78846"/>
              <a:buAutoNum type="arabicPeriod" startAt="6"/>
              <a:tabLst>
                <a:tab pos="638810" algn="l"/>
                <a:tab pos="639445" algn="l"/>
              </a:tabLst>
            </a:pPr>
            <a:r>
              <a:rPr sz="2600" spc="-5" dirty="0"/>
              <a:t>Official</a:t>
            </a:r>
            <a:r>
              <a:rPr sz="2600" spc="-25" dirty="0"/>
              <a:t> </a:t>
            </a:r>
            <a:r>
              <a:rPr sz="2600" dirty="0"/>
              <a:t>Record.</a:t>
            </a:r>
            <a:endParaRPr sz="2600"/>
          </a:p>
          <a:p>
            <a:pPr marL="123825" marR="5080" indent="313690">
              <a:lnSpc>
                <a:spcPct val="100000"/>
              </a:lnSpc>
              <a:spcBef>
                <a:spcPts val="1019"/>
              </a:spcBef>
              <a:tabLst>
                <a:tab pos="974090" algn="l"/>
                <a:tab pos="2059305" algn="l"/>
                <a:tab pos="2568575" algn="l"/>
                <a:tab pos="3622675" algn="l"/>
                <a:tab pos="3976370" algn="l"/>
                <a:tab pos="4427855" algn="l"/>
                <a:tab pos="5833110" algn="l"/>
                <a:tab pos="6282690" algn="l"/>
                <a:tab pos="7296150" algn="l"/>
                <a:tab pos="8326755" algn="l"/>
                <a:tab pos="8834120" algn="l"/>
                <a:tab pos="9963785" algn="l"/>
                <a:tab pos="10401300" algn="l"/>
              </a:tabLst>
            </a:pPr>
            <a:r>
              <a:rPr sz="2000" b="0" dirty="0">
                <a:latin typeface="Times New Roman"/>
                <a:cs typeface="Times New Roman"/>
              </a:rPr>
              <a:t>The	deci</a:t>
            </a:r>
            <a:r>
              <a:rPr sz="2000" b="0" spc="-15" dirty="0">
                <a:latin typeface="Times New Roman"/>
                <a:cs typeface="Times New Roman"/>
              </a:rPr>
              <a:t>s</a:t>
            </a:r>
            <a:r>
              <a:rPr sz="2000" b="0" spc="-20" dirty="0">
                <a:latin typeface="Times New Roman"/>
                <a:cs typeface="Times New Roman"/>
              </a:rPr>
              <a:t>i</a:t>
            </a:r>
            <a:r>
              <a:rPr sz="2000" b="0" dirty="0">
                <a:latin typeface="Times New Roman"/>
                <a:cs typeface="Times New Roman"/>
              </a:rPr>
              <a:t>ons	a</a:t>
            </a:r>
            <a:r>
              <a:rPr sz="2000" b="0" spc="-10" dirty="0">
                <a:latin typeface="Times New Roman"/>
                <a:cs typeface="Times New Roman"/>
              </a:rPr>
              <a:t>n</a:t>
            </a:r>
            <a:r>
              <a:rPr sz="2000" b="0" dirty="0">
                <a:latin typeface="Times New Roman"/>
                <a:cs typeface="Times New Roman"/>
              </a:rPr>
              <a:t>d	ac</a:t>
            </a:r>
            <a:r>
              <a:rPr sz="2000" b="0" spc="-10" dirty="0">
                <a:latin typeface="Times New Roman"/>
                <a:cs typeface="Times New Roman"/>
              </a:rPr>
              <a:t>t</a:t>
            </a:r>
            <a:r>
              <a:rPr sz="2000" b="0" spc="-20" dirty="0">
                <a:latin typeface="Times New Roman"/>
                <a:cs typeface="Times New Roman"/>
              </a:rPr>
              <a:t>i</a:t>
            </a:r>
            <a:r>
              <a:rPr sz="2000" b="0" dirty="0">
                <a:latin typeface="Times New Roman"/>
                <a:cs typeface="Times New Roman"/>
              </a:rPr>
              <a:t>v</a:t>
            </a:r>
            <a:r>
              <a:rPr sz="2000" b="0" spc="-15" dirty="0">
                <a:latin typeface="Times New Roman"/>
                <a:cs typeface="Times New Roman"/>
              </a:rPr>
              <a:t>i</a:t>
            </a:r>
            <a:r>
              <a:rPr sz="2000" b="0" dirty="0">
                <a:latin typeface="Times New Roman"/>
                <a:cs typeface="Times New Roman"/>
              </a:rPr>
              <a:t>t</a:t>
            </a:r>
            <a:r>
              <a:rPr sz="2000" b="0" spc="-10" dirty="0">
                <a:latin typeface="Times New Roman"/>
                <a:cs typeface="Times New Roman"/>
              </a:rPr>
              <a:t>i</a:t>
            </a:r>
            <a:r>
              <a:rPr sz="2000" b="0" dirty="0">
                <a:latin typeface="Times New Roman"/>
                <a:cs typeface="Times New Roman"/>
              </a:rPr>
              <a:t>es	</a:t>
            </a:r>
            <a:r>
              <a:rPr sz="2000" b="0" spc="-10" dirty="0">
                <a:latin typeface="Times New Roman"/>
                <a:cs typeface="Times New Roman"/>
              </a:rPr>
              <a:t>o</a:t>
            </a:r>
            <a:r>
              <a:rPr sz="2000" b="0" dirty="0">
                <a:latin typeface="Times New Roman"/>
                <a:cs typeface="Times New Roman"/>
              </a:rPr>
              <a:t>f	</a:t>
            </a:r>
            <a:r>
              <a:rPr sz="2000" b="0" spc="-20" dirty="0">
                <a:latin typeface="Times New Roman"/>
                <a:cs typeface="Times New Roman"/>
              </a:rPr>
              <a:t>t</a:t>
            </a:r>
            <a:r>
              <a:rPr sz="2000" b="0" spc="5" dirty="0">
                <a:latin typeface="Times New Roman"/>
                <a:cs typeface="Times New Roman"/>
              </a:rPr>
              <a:t>h</a:t>
            </a:r>
            <a:r>
              <a:rPr sz="2000" b="0" dirty="0">
                <a:latin typeface="Times New Roman"/>
                <a:cs typeface="Times New Roman"/>
              </a:rPr>
              <a:t>e	o</a:t>
            </a:r>
            <a:r>
              <a:rPr sz="2000" b="0" spc="-40" dirty="0">
                <a:latin typeface="Times New Roman"/>
                <a:cs typeface="Times New Roman"/>
              </a:rPr>
              <a:t>r</a:t>
            </a:r>
            <a:r>
              <a:rPr sz="2000" b="0" dirty="0">
                <a:latin typeface="Times New Roman"/>
                <a:cs typeface="Times New Roman"/>
              </a:rPr>
              <a:t>g</a:t>
            </a:r>
            <a:r>
              <a:rPr sz="2000" b="0" spc="-10" dirty="0">
                <a:latin typeface="Times New Roman"/>
                <a:cs typeface="Times New Roman"/>
              </a:rPr>
              <a:t>a</a:t>
            </a:r>
            <a:r>
              <a:rPr sz="2000" b="0" dirty="0">
                <a:latin typeface="Times New Roman"/>
                <a:cs typeface="Times New Roman"/>
              </a:rPr>
              <a:t>niz</a:t>
            </a:r>
            <a:r>
              <a:rPr sz="2000" b="0" spc="-15" dirty="0">
                <a:latin typeface="Times New Roman"/>
                <a:cs typeface="Times New Roman"/>
              </a:rPr>
              <a:t>a</a:t>
            </a:r>
            <a:r>
              <a:rPr sz="2000" b="0" dirty="0">
                <a:latin typeface="Times New Roman"/>
                <a:cs typeface="Times New Roman"/>
              </a:rPr>
              <a:t>t</a:t>
            </a:r>
            <a:r>
              <a:rPr sz="2000" b="0" spc="-10" dirty="0">
                <a:latin typeface="Times New Roman"/>
                <a:cs typeface="Times New Roman"/>
              </a:rPr>
              <a:t>i</a:t>
            </a:r>
            <a:r>
              <a:rPr sz="2000" b="0" dirty="0">
                <a:latin typeface="Times New Roman"/>
                <a:cs typeface="Times New Roman"/>
              </a:rPr>
              <a:t>on	</a:t>
            </a:r>
            <a:r>
              <a:rPr sz="2000" b="0" spc="-15" dirty="0">
                <a:latin typeface="Times New Roman"/>
                <a:cs typeface="Times New Roman"/>
              </a:rPr>
              <a:t>a</a:t>
            </a:r>
            <a:r>
              <a:rPr sz="2000" b="0" spc="-10" dirty="0">
                <a:latin typeface="Times New Roman"/>
                <a:cs typeface="Times New Roman"/>
              </a:rPr>
              <a:t>r</a:t>
            </a:r>
            <a:r>
              <a:rPr sz="2000" b="0" dirty="0">
                <a:latin typeface="Times New Roman"/>
                <a:cs typeface="Times New Roman"/>
              </a:rPr>
              <a:t>e	for</a:t>
            </a:r>
            <a:r>
              <a:rPr sz="2000" b="0" spc="-20" dirty="0">
                <a:latin typeface="Times New Roman"/>
                <a:cs typeface="Times New Roman"/>
              </a:rPr>
              <a:t>m</a:t>
            </a:r>
            <a:r>
              <a:rPr sz="2000" b="0" dirty="0">
                <a:latin typeface="Times New Roman"/>
                <a:cs typeface="Times New Roman"/>
              </a:rPr>
              <a:t>a</a:t>
            </a:r>
            <a:r>
              <a:rPr sz="2000" b="0" spc="-10" dirty="0">
                <a:latin typeface="Times New Roman"/>
                <a:cs typeface="Times New Roman"/>
              </a:rPr>
              <a:t>l</a:t>
            </a:r>
            <a:r>
              <a:rPr sz="2000" b="0" dirty="0">
                <a:latin typeface="Times New Roman"/>
                <a:cs typeface="Times New Roman"/>
              </a:rPr>
              <a:t>ly	r</a:t>
            </a:r>
            <a:r>
              <a:rPr sz="2000" b="0" spc="-10" dirty="0">
                <a:latin typeface="Times New Roman"/>
                <a:cs typeface="Times New Roman"/>
              </a:rPr>
              <a:t>e</a:t>
            </a:r>
            <a:r>
              <a:rPr sz="2000" b="0" dirty="0">
                <a:latin typeface="Times New Roman"/>
                <a:cs typeface="Times New Roman"/>
              </a:rPr>
              <a:t>c</a:t>
            </a:r>
            <a:r>
              <a:rPr sz="2000" b="0" spc="-10" dirty="0">
                <a:latin typeface="Times New Roman"/>
                <a:cs typeface="Times New Roman"/>
              </a:rPr>
              <a:t>o</a:t>
            </a:r>
            <a:r>
              <a:rPr sz="2000" b="0" dirty="0">
                <a:latin typeface="Times New Roman"/>
                <a:cs typeface="Times New Roman"/>
              </a:rPr>
              <a:t>r</a:t>
            </a:r>
            <a:r>
              <a:rPr sz="2000" b="0" spc="5" dirty="0">
                <a:latin typeface="Times New Roman"/>
                <a:cs typeface="Times New Roman"/>
              </a:rPr>
              <a:t>d</a:t>
            </a:r>
            <a:r>
              <a:rPr sz="2000" b="0" spc="-15" dirty="0">
                <a:latin typeface="Times New Roman"/>
                <a:cs typeface="Times New Roman"/>
              </a:rPr>
              <a:t>e</a:t>
            </a:r>
            <a:r>
              <a:rPr sz="2000" b="0" dirty="0">
                <a:latin typeface="Times New Roman"/>
                <a:cs typeface="Times New Roman"/>
              </a:rPr>
              <a:t>d	a</a:t>
            </a:r>
            <a:r>
              <a:rPr sz="2000" b="0" spc="-10" dirty="0">
                <a:latin typeface="Times New Roman"/>
                <a:cs typeface="Times New Roman"/>
              </a:rPr>
              <a:t>n</a:t>
            </a:r>
            <a:r>
              <a:rPr sz="2000" b="0" dirty="0">
                <a:latin typeface="Times New Roman"/>
                <a:cs typeface="Times New Roman"/>
              </a:rPr>
              <a:t>d	prese</a:t>
            </a:r>
            <a:r>
              <a:rPr sz="2000" b="0" spc="-15" dirty="0">
                <a:latin typeface="Times New Roman"/>
                <a:cs typeface="Times New Roman"/>
              </a:rPr>
              <a:t>r</a:t>
            </a:r>
            <a:r>
              <a:rPr sz="2000" b="0" dirty="0">
                <a:latin typeface="Times New Roman"/>
                <a:cs typeface="Times New Roman"/>
              </a:rPr>
              <a:t>v</a:t>
            </a:r>
            <a:r>
              <a:rPr sz="2000" b="0" spc="-10" dirty="0">
                <a:latin typeface="Times New Roman"/>
                <a:cs typeface="Times New Roman"/>
              </a:rPr>
              <a:t>e</a:t>
            </a:r>
            <a:r>
              <a:rPr sz="2000" b="0" dirty="0">
                <a:latin typeface="Times New Roman"/>
                <a:cs typeface="Times New Roman"/>
              </a:rPr>
              <a:t>d	</a:t>
            </a:r>
            <a:r>
              <a:rPr sz="2000" b="0" spc="-10" dirty="0">
                <a:latin typeface="Times New Roman"/>
                <a:cs typeface="Times New Roman"/>
              </a:rPr>
              <a:t>f</a:t>
            </a:r>
            <a:r>
              <a:rPr sz="2000" b="0" dirty="0">
                <a:latin typeface="Times New Roman"/>
                <a:cs typeface="Times New Roman"/>
              </a:rPr>
              <a:t>or	</a:t>
            </a:r>
            <a:r>
              <a:rPr sz="2000" b="0" spc="-10" dirty="0">
                <a:latin typeface="Times New Roman"/>
                <a:cs typeface="Times New Roman"/>
              </a:rPr>
              <a:t>f</a:t>
            </a:r>
            <a:r>
              <a:rPr sz="2000" b="0" dirty="0">
                <a:latin typeface="Times New Roman"/>
                <a:cs typeface="Times New Roman"/>
              </a:rPr>
              <a:t>ur</a:t>
            </a:r>
            <a:r>
              <a:rPr sz="2000" b="0" spc="-10" dirty="0">
                <a:latin typeface="Times New Roman"/>
                <a:cs typeface="Times New Roman"/>
              </a:rPr>
              <a:t>t</a:t>
            </a:r>
            <a:r>
              <a:rPr sz="2000" b="0" dirty="0">
                <a:latin typeface="Times New Roman"/>
                <a:cs typeface="Times New Roman"/>
              </a:rPr>
              <a:t>h</a:t>
            </a:r>
            <a:r>
              <a:rPr sz="2000" b="0" spc="-10" dirty="0">
                <a:latin typeface="Times New Roman"/>
                <a:cs typeface="Times New Roman"/>
              </a:rPr>
              <a:t>e</a:t>
            </a:r>
            <a:r>
              <a:rPr sz="2000" b="0" dirty="0">
                <a:latin typeface="Times New Roman"/>
                <a:cs typeface="Times New Roman"/>
              </a:rPr>
              <a:t>r  reference.</a:t>
            </a:r>
            <a:endParaRPr sz="2000">
              <a:latin typeface="Times New Roman"/>
              <a:cs typeface="Times New Roman"/>
            </a:endParaRPr>
          </a:p>
        </p:txBody>
      </p:sp>
      <p:grpSp>
        <p:nvGrpSpPr>
          <p:cNvPr id="3" name="object 3">
            <a:extLst>
              <a:ext uri="{FF2B5EF4-FFF2-40B4-BE49-F238E27FC236}">
                <a16:creationId xmlns:a16="http://schemas.microsoft.com/office/drawing/2014/main" id="{F9048E6D-7E2C-C608-8D4A-31E48950B274}"/>
              </a:ext>
            </a:extLst>
          </p:cNvPr>
          <p:cNvGrpSpPr/>
          <p:nvPr/>
        </p:nvGrpSpPr>
        <p:grpSpPr>
          <a:xfrm>
            <a:off x="874775" y="1543811"/>
            <a:ext cx="6701155" cy="706120"/>
            <a:chOff x="874775" y="1543811"/>
            <a:chExt cx="6701155" cy="706120"/>
          </a:xfrm>
        </p:grpSpPr>
        <p:pic>
          <p:nvPicPr>
            <p:cNvPr id="4" name="object 4">
              <a:extLst>
                <a:ext uri="{FF2B5EF4-FFF2-40B4-BE49-F238E27FC236}">
                  <a16:creationId xmlns:a16="http://schemas.microsoft.com/office/drawing/2014/main" id="{2F201328-F962-4BE7-1670-54862147217A}"/>
                </a:ext>
              </a:extLst>
            </p:cNvPr>
            <p:cNvPicPr/>
            <p:nvPr/>
          </p:nvPicPr>
          <p:blipFill>
            <a:blip r:embed="rId2" cstate="print"/>
            <a:stretch>
              <a:fillRect/>
            </a:stretch>
          </p:blipFill>
          <p:spPr>
            <a:xfrm>
              <a:off x="874775" y="1543811"/>
              <a:ext cx="2810255" cy="705612"/>
            </a:xfrm>
            <a:prstGeom prst="rect">
              <a:avLst/>
            </a:prstGeom>
          </p:spPr>
        </p:pic>
        <p:pic>
          <p:nvPicPr>
            <p:cNvPr id="5" name="object 5">
              <a:extLst>
                <a:ext uri="{FF2B5EF4-FFF2-40B4-BE49-F238E27FC236}">
                  <a16:creationId xmlns:a16="http://schemas.microsoft.com/office/drawing/2014/main" id="{3FDCF2D4-6EB0-6DAD-BB55-793B1A7F443F}"/>
                </a:ext>
              </a:extLst>
            </p:cNvPr>
            <p:cNvPicPr/>
            <p:nvPr/>
          </p:nvPicPr>
          <p:blipFill>
            <a:blip r:embed="rId3" cstate="print"/>
            <a:stretch>
              <a:fillRect/>
            </a:stretch>
          </p:blipFill>
          <p:spPr>
            <a:xfrm>
              <a:off x="3090671" y="1543811"/>
              <a:ext cx="1251203" cy="705612"/>
            </a:xfrm>
            <a:prstGeom prst="rect">
              <a:avLst/>
            </a:prstGeom>
          </p:spPr>
        </p:pic>
        <p:pic>
          <p:nvPicPr>
            <p:cNvPr id="6" name="object 6">
              <a:extLst>
                <a:ext uri="{FF2B5EF4-FFF2-40B4-BE49-F238E27FC236}">
                  <a16:creationId xmlns:a16="http://schemas.microsoft.com/office/drawing/2014/main" id="{D1001CA3-F83D-2D66-29BD-42490B192760}"/>
                </a:ext>
              </a:extLst>
            </p:cNvPr>
            <p:cNvPicPr/>
            <p:nvPr/>
          </p:nvPicPr>
          <p:blipFill>
            <a:blip r:embed="rId4" cstate="print"/>
            <a:stretch>
              <a:fillRect/>
            </a:stretch>
          </p:blipFill>
          <p:spPr>
            <a:xfrm>
              <a:off x="3752087" y="1543811"/>
              <a:ext cx="3823716" cy="705612"/>
            </a:xfrm>
            <a:prstGeom prst="rect">
              <a:avLst/>
            </a:prstGeom>
          </p:spPr>
        </p:pic>
      </p:grpSp>
      <p:sp>
        <p:nvSpPr>
          <p:cNvPr id="7" name="object 7">
            <a:extLst>
              <a:ext uri="{FF2B5EF4-FFF2-40B4-BE49-F238E27FC236}">
                <a16:creationId xmlns:a16="http://schemas.microsoft.com/office/drawing/2014/main" id="{87FC7815-12B2-F028-A60E-3D388DF38ABE}"/>
              </a:ext>
            </a:extLst>
          </p:cNvPr>
          <p:cNvSpPr txBox="1">
            <a:spLocks noGrp="1"/>
          </p:cNvSpPr>
          <p:nvPr>
            <p:ph type="title"/>
          </p:nvPr>
        </p:nvSpPr>
        <p:spPr>
          <a:xfrm>
            <a:off x="1233932" y="927303"/>
            <a:ext cx="5984875" cy="757555"/>
          </a:xfrm>
          <a:prstGeom prst="rect">
            <a:avLst/>
          </a:prstGeom>
        </p:spPr>
        <p:txBody>
          <a:bodyPr vert="horz" wrap="square" lIns="0" tIns="12700" rIns="0" bIns="0" rtlCol="0">
            <a:spAutoFit/>
          </a:bodyPr>
          <a:lstStyle/>
          <a:p>
            <a:pPr marL="12700">
              <a:lnSpc>
                <a:spcPct val="100000"/>
              </a:lnSpc>
              <a:spcBef>
                <a:spcPts val="100"/>
              </a:spcBef>
            </a:pPr>
            <a:r>
              <a:rPr sz="4800" dirty="0">
                <a:latin typeface="Times New Roman"/>
                <a:cs typeface="Times New Roman"/>
              </a:rPr>
              <a:t>Features</a:t>
            </a:r>
            <a:r>
              <a:rPr sz="4800" spc="-60" dirty="0">
                <a:latin typeface="Times New Roman"/>
                <a:cs typeface="Times New Roman"/>
              </a:rPr>
              <a:t> </a:t>
            </a:r>
            <a:r>
              <a:rPr sz="4800" spc="-5" dirty="0">
                <a:latin typeface="Times New Roman"/>
                <a:cs typeface="Times New Roman"/>
              </a:rPr>
              <a:t>of</a:t>
            </a:r>
            <a:r>
              <a:rPr sz="4800" spc="-30" dirty="0">
                <a:latin typeface="Times New Roman"/>
                <a:cs typeface="Times New Roman"/>
              </a:rPr>
              <a:t> </a:t>
            </a:r>
            <a:r>
              <a:rPr sz="4800" dirty="0">
                <a:latin typeface="Times New Roman"/>
                <a:cs typeface="Times New Roman"/>
              </a:rPr>
              <a:t>Bureaucracy</a:t>
            </a:r>
            <a:endParaRPr sz="4800">
              <a:latin typeface="Times New Roman"/>
              <a:cs typeface="Times New Roman"/>
            </a:endParaRPr>
          </a:p>
        </p:txBody>
      </p:sp>
    </p:spTree>
    <p:extLst>
      <p:ext uri="{BB962C8B-B14F-4D97-AF65-F5344CB8AC3E}">
        <p14:creationId xmlns:p14="http://schemas.microsoft.com/office/powerpoint/2010/main" val="233434852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EF5D32-2A47-6DE3-1AD2-AA0C3C0E179D}"/>
            </a:ext>
          </a:extLst>
        </p:cNvPr>
        <p:cNvGrpSpPr/>
        <p:nvPr/>
      </p:nvGrpSpPr>
      <p:grpSpPr>
        <a:xfrm>
          <a:off x="0" y="0"/>
          <a:ext cx="0" cy="0"/>
          <a:chOff x="0" y="0"/>
          <a:chExt cx="0" cy="0"/>
        </a:xfrm>
      </p:grpSpPr>
      <p:grpSp>
        <p:nvGrpSpPr>
          <p:cNvPr id="2" name="object 2">
            <a:extLst>
              <a:ext uri="{FF2B5EF4-FFF2-40B4-BE49-F238E27FC236}">
                <a16:creationId xmlns:a16="http://schemas.microsoft.com/office/drawing/2014/main" id="{9EE851A6-F9FD-D334-BCFB-D4F44E545B4B}"/>
              </a:ext>
            </a:extLst>
          </p:cNvPr>
          <p:cNvGrpSpPr/>
          <p:nvPr/>
        </p:nvGrpSpPr>
        <p:grpSpPr>
          <a:xfrm>
            <a:off x="10417378" y="0"/>
            <a:ext cx="727075" cy="1189990"/>
            <a:chOff x="10417378" y="0"/>
            <a:chExt cx="727075" cy="1189990"/>
          </a:xfrm>
        </p:grpSpPr>
        <p:pic>
          <p:nvPicPr>
            <p:cNvPr id="3" name="object 3">
              <a:extLst>
                <a:ext uri="{FF2B5EF4-FFF2-40B4-BE49-F238E27FC236}">
                  <a16:creationId xmlns:a16="http://schemas.microsoft.com/office/drawing/2014/main" id="{1F734FFA-EBCD-F2EB-8E09-45A73323AE95}"/>
                </a:ext>
              </a:extLst>
            </p:cNvPr>
            <p:cNvPicPr/>
            <p:nvPr/>
          </p:nvPicPr>
          <p:blipFill>
            <a:blip r:embed="rId2" cstate="print"/>
            <a:stretch>
              <a:fillRect/>
            </a:stretch>
          </p:blipFill>
          <p:spPr>
            <a:xfrm>
              <a:off x="10417378" y="18883"/>
              <a:ext cx="726795" cy="1170765"/>
            </a:xfrm>
            <a:prstGeom prst="rect">
              <a:avLst/>
            </a:prstGeom>
          </p:spPr>
        </p:pic>
        <p:sp>
          <p:nvSpPr>
            <p:cNvPr id="4" name="object 4">
              <a:extLst>
                <a:ext uri="{FF2B5EF4-FFF2-40B4-BE49-F238E27FC236}">
                  <a16:creationId xmlns:a16="http://schemas.microsoft.com/office/drawing/2014/main" id="{A67AD151-F66A-EFC6-637B-417903CBFC9D}"/>
                </a:ext>
              </a:extLst>
            </p:cNvPr>
            <p:cNvSpPr/>
            <p:nvPr/>
          </p:nvSpPr>
          <p:spPr>
            <a:xfrm>
              <a:off x="10437875" y="0"/>
              <a:ext cx="685800" cy="1143000"/>
            </a:xfrm>
            <a:custGeom>
              <a:avLst/>
              <a:gdLst/>
              <a:ahLst/>
              <a:cxnLst/>
              <a:rect l="l" t="t" r="r" b="b"/>
              <a:pathLst>
                <a:path w="685800" h="1143000">
                  <a:moveTo>
                    <a:pt x="685800" y="0"/>
                  </a:moveTo>
                  <a:lnTo>
                    <a:pt x="0" y="0"/>
                  </a:lnTo>
                  <a:lnTo>
                    <a:pt x="0" y="1143000"/>
                  </a:lnTo>
                  <a:lnTo>
                    <a:pt x="685800" y="1143000"/>
                  </a:lnTo>
                  <a:lnTo>
                    <a:pt x="685800" y="0"/>
                  </a:lnTo>
                  <a:close/>
                </a:path>
              </a:pathLst>
            </a:custGeom>
            <a:solidFill>
              <a:srgbClr val="ACD333"/>
            </a:solidFill>
          </p:spPr>
          <p:txBody>
            <a:bodyPr wrap="square" lIns="0" tIns="0" rIns="0" bIns="0" rtlCol="0"/>
            <a:lstStyle/>
            <a:p>
              <a:endParaRPr/>
            </a:p>
          </p:txBody>
        </p:sp>
      </p:grpSp>
      <p:grpSp>
        <p:nvGrpSpPr>
          <p:cNvPr id="5" name="object 5">
            <a:extLst>
              <a:ext uri="{FF2B5EF4-FFF2-40B4-BE49-F238E27FC236}">
                <a16:creationId xmlns:a16="http://schemas.microsoft.com/office/drawing/2014/main" id="{10DF4BE7-877E-1FF7-F6FE-9780E77FBBFF}"/>
              </a:ext>
            </a:extLst>
          </p:cNvPr>
          <p:cNvGrpSpPr/>
          <p:nvPr/>
        </p:nvGrpSpPr>
        <p:grpSpPr>
          <a:xfrm>
            <a:off x="2688145" y="3946969"/>
            <a:ext cx="1864360" cy="674370"/>
            <a:chOff x="2688145" y="3946969"/>
            <a:chExt cx="1864360" cy="674370"/>
          </a:xfrm>
        </p:grpSpPr>
        <p:pic>
          <p:nvPicPr>
            <p:cNvPr id="6" name="object 6">
              <a:extLst>
                <a:ext uri="{FF2B5EF4-FFF2-40B4-BE49-F238E27FC236}">
                  <a16:creationId xmlns:a16="http://schemas.microsoft.com/office/drawing/2014/main" id="{8074CFE4-0F7E-D340-AD67-4AAB69A09762}"/>
                </a:ext>
              </a:extLst>
            </p:cNvPr>
            <p:cNvPicPr/>
            <p:nvPr/>
          </p:nvPicPr>
          <p:blipFill>
            <a:blip r:embed="rId3" cstate="print"/>
            <a:stretch>
              <a:fillRect/>
            </a:stretch>
          </p:blipFill>
          <p:spPr>
            <a:xfrm>
              <a:off x="2691383" y="3950208"/>
              <a:ext cx="1857756" cy="667512"/>
            </a:xfrm>
            <a:prstGeom prst="rect">
              <a:avLst/>
            </a:prstGeom>
          </p:spPr>
        </p:pic>
        <p:sp>
          <p:nvSpPr>
            <p:cNvPr id="7" name="object 7">
              <a:extLst>
                <a:ext uri="{FF2B5EF4-FFF2-40B4-BE49-F238E27FC236}">
                  <a16:creationId xmlns:a16="http://schemas.microsoft.com/office/drawing/2014/main" id="{0031D52E-C833-3D1B-D019-E8A9820203BE}"/>
                </a:ext>
              </a:extLst>
            </p:cNvPr>
            <p:cNvSpPr/>
            <p:nvPr/>
          </p:nvSpPr>
          <p:spPr>
            <a:xfrm>
              <a:off x="2692907" y="3951732"/>
              <a:ext cx="1854835" cy="664845"/>
            </a:xfrm>
            <a:custGeom>
              <a:avLst/>
              <a:gdLst/>
              <a:ahLst/>
              <a:cxnLst/>
              <a:rect l="l" t="t" r="r" b="b"/>
              <a:pathLst>
                <a:path w="1854835" h="664845">
                  <a:moveTo>
                    <a:pt x="0" y="664464"/>
                  </a:moveTo>
                  <a:lnTo>
                    <a:pt x="1854708" y="664464"/>
                  </a:lnTo>
                  <a:lnTo>
                    <a:pt x="1854708" y="0"/>
                  </a:lnTo>
                  <a:lnTo>
                    <a:pt x="0" y="0"/>
                  </a:lnTo>
                  <a:lnTo>
                    <a:pt x="0" y="664464"/>
                  </a:lnTo>
                  <a:close/>
                </a:path>
              </a:pathLst>
            </a:custGeom>
            <a:ln w="9144">
              <a:solidFill>
                <a:srgbClr val="75CEEB"/>
              </a:solidFill>
            </a:ln>
          </p:spPr>
          <p:txBody>
            <a:bodyPr wrap="square" lIns="0" tIns="0" rIns="0" bIns="0" rtlCol="0"/>
            <a:lstStyle/>
            <a:p>
              <a:endParaRPr/>
            </a:p>
          </p:txBody>
        </p:sp>
      </p:grpSp>
      <p:sp>
        <p:nvSpPr>
          <p:cNvPr id="8" name="object 8">
            <a:extLst>
              <a:ext uri="{FF2B5EF4-FFF2-40B4-BE49-F238E27FC236}">
                <a16:creationId xmlns:a16="http://schemas.microsoft.com/office/drawing/2014/main" id="{522D4F59-8319-BC87-CF72-82947D2D1BA7}"/>
              </a:ext>
            </a:extLst>
          </p:cNvPr>
          <p:cNvSpPr txBox="1"/>
          <p:nvPr/>
        </p:nvSpPr>
        <p:spPr>
          <a:xfrm>
            <a:off x="2932557" y="4127372"/>
            <a:ext cx="1374775" cy="299720"/>
          </a:xfrm>
          <a:prstGeom prst="rect">
            <a:avLst/>
          </a:prstGeom>
        </p:spPr>
        <p:txBody>
          <a:bodyPr vert="horz" wrap="square" lIns="0" tIns="12700" rIns="0" bIns="0" rtlCol="0">
            <a:spAutoFit/>
          </a:bodyPr>
          <a:lstStyle/>
          <a:p>
            <a:pPr marL="12700">
              <a:lnSpc>
                <a:spcPct val="100000"/>
              </a:lnSpc>
              <a:spcBef>
                <a:spcPts val="100"/>
              </a:spcBef>
            </a:pPr>
            <a:r>
              <a:rPr sz="1800" b="1" dirty="0">
                <a:latin typeface="Times New Roman"/>
                <a:cs typeface="Times New Roman"/>
              </a:rPr>
              <a:t>i</a:t>
            </a:r>
            <a:r>
              <a:rPr sz="1800" b="1" spc="5" dirty="0">
                <a:latin typeface="Times New Roman"/>
                <a:cs typeface="Times New Roman"/>
              </a:rPr>
              <a:t>m</a:t>
            </a:r>
            <a:r>
              <a:rPr sz="1800" b="1" dirty="0">
                <a:latin typeface="Times New Roman"/>
                <a:cs typeface="Times New Roman"/>
              </a:rPr>
              <a:t>pe</a:t>
            </a:r>
            <a:r>
              <a:rPr sz="1800" b="1" spc="10" dirty="0">
                <a:latin typeface="Times New Roman"/>
                <a:cs typeface="Times New Roman"/>
              </a:rPr>
              <a:t>r</a:t>
            </a:r>
            <a:r>
              <a:rPr sz="1800" b="1" spc="-5" dirty="0">
                <a:latin typeface="Times New Roman"/>
                <a:cs typeface="Times New Roman"/>
              </a:rPr>
              <a:t>sonal</a:t>
            </a:r>
            <a:r>
              <a:rPr sz="1800" b="1" dirty="0">
                <a:latin typeface="Times New Roman"/>
                <a:cs typeface="Times New Roman"/>
              </a:rPr>
              <a:t>ity</a:t>
            </a:r>
            <a:endParaRPr sz="1800">
              <a:latin typeface="Times New Roman"/>
              <a:cs typeface="Times New Roman"/>
            </a:endParaRPr>
          </a:p>
        </p:txBody>
      </p:sp>
      <p:grpSp>
        <p:nvGrpSpPr>
          <p:cNvPr id="9" name="object 9">
            <a:extLst>
              <a:ext uri="{FF2B5EF4-FFF2-40B4-BE49-F238E27FC236}">
                <a16:creationId xmlns:a16="http://schemas.microsoft.com/office/drawing/2014/main" id="{62F4DBEC-3002-22F6-C8B1-EE603F599F77}"/>
              </a:ext>
            </a:extLst>
          </p:cNvPr>
          <p:cNvGrpSpPr/>
          <p:nvPr/>
        </p:nvGrpSpPr>
        <p:grpSpPr>
          <a:xfrm>
            <a:off x="7523797" y="3946969"/>
            <a:ext cx="1699895" cy="674370"/>
            <a:chOff x="7523797" y="3946969"/>
            <a:chExt cx="1699895" cy="674370"/>
          </a:xfrm>
        </p:grpSpPr>
        <p:pic>
          <p:nvPicPr>
            <p:cNvPr id="10" name="object 10">
              <a:extLst>
                <a:ext uri="{FF2B5EF4-FFF2-40B4-BE49-F238E27FC236}">
                  <a16:creationId xmlns:a16="http://schemas.microsoft.com/office/drawing/2014/main" id="{6AC1D08D-7A89-ECF3-2383-7DF440E7577C}"/>
                </a:ext>
              </a:extLst>
            </p:cNvPr>
            <p:cNvPicPr/>
            <p:nvPr/>
          </p:nvPicPr>
          <p:blipFill>
            <a:blip r:embed="rId4" cstate="print"/>
            <a:stretch>
              <a:fillRect/>
            </a:stretch>
          </p:blipFill>
          <p:spPr>
            <a:xfrm>
              <a:off x="7527035" y="3950208"/>
              <a:ext cx="1693164" cy="667512"/>
            </a:xfrm>
            <a:prstGeom prst="rect">
              <a:avLst/>
            </a:prstGeom>
          </p:spPr>
        </p:pic>
        <p:sp>
          <p:nvSpPr>
            <p:cNvPr id="11" name="object 11">
              <a:extLst>
                <a:ext uri="{FF2B5EF4-FFF2-40B4-BE49-F238E27FC236}">
                  <a16:creationId xmlns:a16="http://schemas.microsoft.com/office/drawing/2014/main" id="{B748771C-F21A-1B42-7489-D8D1F40844FC}"/>
                </a:ext>
              </a:extLst>
            </p:cNvPr>
            <p:cNvSpPr/>
            <p:nvPr/>
          </p:nvSpPr>
          <p:spPr>
            <a:xfrm>
              <a:off x="7528559" y="3951732"/>
              <a:ext cx="1690370" cy="664845"/>
            </a:xfrm>
            <a:custGeom>
              <a:avLst/>
              <a:gdLst/>
              <a:ahLst/>
              <a:cxnLst/>
              <a:rect l="l" t="t" r="r" b="b"/>
              <a:pathLst>
                <a:path w="1690370" h="664845">
                  <a:moveTo>
                    <a:pt x="0" y="664464"/>
                  </a:moveTo>
                  <a:lnTo>
                    <a:pt x="1690116" y="664464"/>
                  </a:lnTo>
                  <a:lnTo>
                    <a:pt x="1690116" y="0"/>
                  </a:lnTo>
                  <a:lnTo>
                    <a:pt x="0" y="0"/>
                  </a:lnTo>
                  <a:lnTo>
                    <a:pt x="0" y="664464"/>
                  </a:lnTo>
                  <a:close/>
                </a:path>
              </a:pathLst>
            </a:custGeom>
            <a:ln w="9144">
              <a:solidFill>
                <a:srgbClr val="75CEEB"/>
              </a:solidFill>
            </a:ln>
          </p:spPr>
          <p:txBody>
            <a:bodyPr wrap="square" lIns="0" tIns="0" rIns="0" bIns="0" rtlCol="0"/>
            <a:lstStyle/>
            <a:p>
              <a:endParaRPr/>
            </a:p>
          </p:txBody>
        </p:sp>
      </p:grpSp>
      <p:sp>
        <p:nvSpPr>
          <p:cNvPr id="12" name="object 12">
            <a:extLst>
              <a:ext uri="{FF2B5EF4-FFF2-40B4-BE49-F238E27FC236}">
                <a16:creationId xmlns:a16="http://schemas.microsoft.com/office/drawing/2014/main" id="{2752CF57-6B39-B10E-9139-D8B778950637}"/>
              </a:ext>
            </a:extLst>
          </p:cNvPr>
          <p:cNvSpPr txBox="1"/>
          <p:nvPr/>
        </p:nvSpPr>
        <p:spPr>
          <a:xfrm>
            <a:off x="7923403" y="3990213"/>
            <a:ext cx="903605" cy="574040"/>
          </a:xfrm>
          <a:prstGeom prst="rect">
            <a:avLst/>
          </a:prstGeom>
        </p:spPr>
        <p:txBody>
          <a:bodyPr vert="horz" wrap="square" lIns="0" tIns="12700" rIns="0" bIns="0" rtlCol="0">
            <a:spAutoFit/>
          </a:bodyPr>
          <a:lstStyle/>
          <a:p>
            <a:pPr marL="12700" marR="5080" indent="103505">
              <a:lnSpc>
                <a:spcPct val="100000"/>
              </a:lnSpc>
              <a:spcBef>
                <a:spcPts val="100"/>
              </a:spcBef>
            </a:pPr>
            <a:r>
              <a:rPr sz="1800" b="1" dirty="0">
                <a:latin typeface="Times New Roman"/>
                <a:cs typeface="Times New Roman"/>
              </a:rPr>
              <a:t>Formal </a:t>
            </a:r>
            <a:r>
              <a:rPr sz="1800" b="1" spc="-434" dirty="0">
                <a:latin typeface="Times New Roman"/>
                <a:cs typeface="Times New Roman"/>
              </a:rPr>
              <a:t> </a:t>
            </a:r>
            <a:r>
              <a:rPr sz="1800" b="1" dirty="0">
                <a:latin typeface="Times New Roman"/>
                <a:cs typeface="Times New Roman"/>
              </a:rPr>
              <a:t>Sel</a:t>
            </a:r>
            <a:r>
              <a:rPr sz="1800" b="1" spc="5" dirty="0">
                <a:latin typeface="Times New Roman"/>
                <a:cs typeface="Times New Roman"/>
              </a:rPr>
              <a:t>e</a:t>
            </a:r>
            <a:r>
              <a:rPr sz="1800" b="1" dirty="0">
                <a:latin typeface="Times New Roman"/>
                <a:cs typeface="Times New Roman"/>
              </a:rPr>
              <a:t>ct</a:t>
            </a:r>
            <a:r>
              <a:rPr sz="1800" b="1" spc="5" dirty="0">
                <a:latin typeface="Times New Roman"/>
                <a:cs typeface="Times New Roman"/>
              </a:rPr>
              <a:t>i</a:t>
            </a:r>
            <a:r>
              <a:rPr sz="1800" b="1" spc="-5" dirty="0">
                <a:latin typeface="Times New Roman"/>
                <a:cs typeface="Times New Roman"/>
              </a:rPr>
              <a:t>on</a:t>
            </a:r>
            <a:endParaRPr sz="1800">
              <a:latin typeface="Times New Roman"/>
              <a:cs typeface="Times New Roman"/>
            </a:endParaRPr>
          </a:p>
        </p:txBody>
      </p:sp>
      <p:grpSp>
        <p:nvGrpSpPr>
          <p:cNvPr id="13" name="object 13">
            <a:extLst>
              <a:ext uri="{FF2B5EF4-FFF2-40B4-BE49-F238E27FC236}">
                <a16:creationId xmlns:a16="http://schemas.microsoft.com/office/drawing/2014/main" id="{60C14B0E-5743-C713-EAE2-54E479396EDC}"/>
              </a:ext>
            </a:extLst>
          </p:cNvPr>
          <p:cNvGrpSpPr/>
          <p:nvPr/>
        </p:nvGrpSpPr>
        <p:grpSpPr>
          <a:xfrm>
            <a:off x="5108257" y="4579429"/>
            <a:ext cx="1786889" cy="786765"/>
            <a:chOff x="5108257" y="4579429"/>
            <a:chExt cx="1786889" cy="786765"/>
          </a:xfrm>
        </p:grpSpPr>
        <p:pic>
          <p:nvPicPr>
            <p:cNvPr id="14" name="object 14">
              <a:extLst>
                <a:ext uri="{FF2B5EF4-FFF2-40B4-BE49-F238E27FC236}">
                  <a16:creationId xmlns:a16="http://schemas.microsoft.com/office/drawing/2014/main" id="{2BA459A5-B3C5-E83A-7F44-FF0A75671067}"/>
                </a:ext>
              </a:extLst>
            </p:cNvPr>
            <p:cNvPicPr/>
            <p:nvPr/>
          </p:nvPicPr>
          <p:blipFill>
            <a:blip r:embed="rId5" cstate="print"/>
            <a:stretch>
              <a:fillRect/>
            </a:stretch>
          </p:blipFill>
          <p:spPr>
            <a:xfrm>
              <a:off x="5111496" y="4582667"/>
              <a:ext cx="1780031" cy="780288"/>
            </a:xfrm>
            <a:prstGeom prst="rect">
              <a:avLst/>
            </a:prstGeom>
          </p:spPr>
        </p:pic>
        <p:sp>
          <p:nvSpPr>
            <p:cNvPr id="15" name="object 15">
              <a:extLst>
                <a:ext uri="{FF2B5EF4-FFF2-40B4-BE49-F238E27FC236}">
                  <a16:creationId xmlns:a16="http://schemas.microsoft.com/office/drawing/2014/main" id="{E8830227-C114-841F-C65B-CA31265A9FC7}"/>
                </a:ext>
              </a:extLst>
            </p:cNvPr>
            <p:cNvSpPr/>
            <p:nvPr/>
          </p:nvSpPr>
          <p:spPr>
            <a:xfrm>
              <a:off x="5113020" y="4584191"/>
              <a:ext cx="1777364" cy="777240"/>
            </a:xfrm>
            <a:custGeom>
              <a:avLst/>
              <a:gdLst/>
              <a:ahLst/>
              <a:cxnLst/>
              <a:rect l="l" t="t" r="r" b="b"/>
              <a:pathLst>
                <a:path w="1777365" h="777239">
                  <a:moveTo>
                    <a:pt x="0" y="777240"/>
                  </a:moveTo>
                  <a:lnTo>
                    <a:pt x="1776983" y="777240"/>
                  </a:lnTo>
                  <a:lnTo>
                    <a:pt x="1776983" y="0"/>
                  </a:lnTo>
                  <a:lnTo>
                    <a:pt x="0" y="0"/>
                  </a:lnTo>
                  <a:lnTo>
                    <a:pt x="0" y="777240"/>
                  </a:lnTo>
                  <a:close/>
                </a:path>
              </a:pathLst>
            </a:custGeom>
            <a:ln w="9144">
              <a:solidFill>
                <a:srgbClr val="75CEEB"/>
              </a:solidFill>
            </a:ln>
          </p:spPr>
          <p:txBody>
            <a:bodyPr wrap="square" lIns="0" tIns="0" rIns="0" bIns="0" rtlCol="0"/>
            <a:lstStyle/>
            <a:p>
              <a:endParaRPr/>
            </a:p>
          </p:txBody>
        </p:sp>
      </p:grpSp>
      <p:sp>
        <p:nvSpPr>
          <p:cNvPr id="16" name="object 16">
            <a:extLst>
              <a:ext uri="{FF2B5EF4-FFF2-40B4-BE49-F238E27FC236}">
                <a16:creationId xmlns:a16="http://schemas.microsoft.com/office/drawing/2014/main" id="{FBD864D2-1CFD-6923-ECA4-F89090188159}"/>
              </a:ext>
            </a:extLst>
          </p:cNvPr>
          <p:cNvSpPr txBox="1"/>
          <p:nvPr/>
        </p:nvSpPr>
        <p:spPr>
          <a:xfrm>
            <a:off x="5202682" y="4678756"/>
            <a:ext cx="1599565" cy="575310"/>
          </a:xfrm>
          <a:prstGeom prst="rect">
            <a:avLst/>
          </a:prstGeom>
        </p:spPr>
        <p:txBody>
          <a:bodyPr vert="horz" wrap="square" lIns="0" tIns="12700" rIns="0" bIns="0" rtlCol="0">
            <a:spAutoFit/>
          </a:bodyPr>
          <a:lstStyle/>
          <a:p>
            <a:pPr algn="ctr">
              <a:lnSpc>
                <a:spcPct val="100000"/>
              </a:lnSpc>
              <a:spcBef>
                <a:spcPts val="100"/>
              </a:spcBef>
            </a:pPr>
            <a:r>
              <a:rPr sz="1800" b="1" dirty="0">
                <a:latin typeface="Times New Roman"/>
                <a:cs typeface="Times New Roman"/>
              </a:rPr>
              <a:t>Formal</a:t>
            </a:r>
            <a:r>
              <a:rPr sz="1800" b="1" spc="-45" dirty="0">
                <a:latin typeface="Times New Roman"/>
                <a:cs typeface="Times New Roman"/>
              </a:rPr>
              <a:t> </a:t>
            </a:r>
            <a:r>
              <a:rPr sz="1800" b="1" spc="-5" dirty="0">
                <a:latin typeface="Times New Roman"/>
                <a:cs typeface="Times New Roman"/>
              </a:rPr>
              <a:t>Rules</a:t>
            </a:r>
            <a:r>
              <a:rPr sz="1800" b="1" spc="-30" dirty="0">
                <a:latin typeface="Times New Roman"/>
                <a:cs typeface="Times New Roman"/>
              </a:rPr>
              <a:t> </a:t>
            </a:r>
            <a:r>
              <a:rPr sz="1800" b="1" dirty="0">
                <a:latin typeface="Times New Roman"/>
                <a:cs typeface="Times New Roman"/>
              </a:rPr>
              <a:t>&amp;</a:t>
            </a:r>
            <a:endParaRPr sz="1800">
              <a:latin typeface="Times New Roman"/>
              <a:cs typeface="Times New Roman"/>
            </a:endParaRPr>
          </a:p>
          <a:p>
            <a:pPr algn="ctr">
              <a:lnSpc>
                <a:spcPct val="100000"/>
              </a:lnSpc>
              <a:spcBef>
                <a:spcPts val="5"/>
              </a:spcBef>
            </a:pPr>
            <a:r>
              <a:rPr sz="1800" b="1" spc="-5" dirty="0">
                <a:latin typeface="Times New Roman"/>
                <a:cs typeface="Times New Roman"/>
              </a:rPr>
              <a:t>Regulations</a:t>
            </a:r>
            <a:endParaRPr sz="1800">
              <a:latin typeface="Times New Roman"/>
              <a:cs typeface="Times New Roman"/>
            </a:endParaRPr>
          </a:p>
        </p:txBody>
      </p:sp>
      <p:grpSp>
        <p:nvGrpSpPr>
          <p:cNvPr id="17" name="object 17">
            <a:extLst>
              <a:ext uri="{FF2B5EF4-FFF2-40B4-BE49-F238E27FC236}">
                <a16:creationId xmlns:a16="http://schemas.microsoft.com/office/drawing/2014/main" id="{69021ECC-A8A7-B3C7-3D86-F03AD24C7303}"/>
              </a:ext>
            </a:extLst>
          </p:cNvPr>
          <p:cNvGrpSpPr/>
          <p:nvPr/>
        </p:nvGrpSpPr>
        <p:grpSpPr>
          <a:xfrm>
            <a:off x="4575047" y="2577083"/>
            <a:ext cx="2677795" cy="1446530"/>
            <a:chOff x="4575047" y="2577083"/>
            <a:chExt cx="2677795" cy="1446530"/>
          </a:xfrm>
        </p:grpSpPr>
        <p:pic>
          <p:nvPicPr>
            <p:cNvPr id="18" name="object 18">
              <a:extLst>
                <a:ext uri="{FF2B5EF4-FFF2-40B4-BE49-F238E27FC236}">
                  <a16:creationId xmlns:a16="http://schemas.microsoft.com/office/drawing/2014/main" id="{D90101AF-8DB2-6451-F86D-522C664D9B47}"/>
                </a:ext>
              </a:extLst>
            </p:cNvPr>
            <p:cNvPicPr/>
            <p:nvPr/>
          </p:nvPicPr>
          <p:blipFill>
            <a:blip r:embed="rId6" cstate="print"/>
            <a:stretch>
              <a:fillRect/>
            </a:stretch>
          </p:blipFill>
          <p:spPr>
            <a:xfrm>
              <a:off x="4626780" y="2629238"/>
              <a:ext cx="2626019" cy="1377696"/>
            </a:xfrm>
            <a:prstGeom prst="rect">
              <a:avLst/>
            </a:prstGeom>
          </p:spPr>
        </p:pic>
        <p:pic>
          <p:nvPicPr>
            <p:cNvPr id="19" name="object 19">
              <a:extLst>
                <a:ext uri="{FF2B5EF4-FFF2-40B4-BE49-F238E27FC236}">
                  <a16:creationId xmlns:a16="http://schemas.microsoft.com/office/drawing/2014/main" id="{597BEEB1-AEFD-BEAF-B71C-FE2F751596B9}"/>
                </a:ext>
              </a:extLst>
            </p:cNvPr>
            <p:cNvPicPr/>
            <p:nvPr/>
          </p:nvPicPr>
          <p:blipFill>
            <a:blip r:embed="rId7" cstate="print"/>
            <a:stretch>
              <a:fillRect/>
            </a:stretch>
          </p:blipFill>
          <p:spPr>
            <a:xfrm>
              <a:off x="5073395" y="2849879"/>
              <a:ext cx="1752600" cy="1022604"/>
            </a:xfrm>
            <a:prstGeom prst="rect">
              <a:avLst/>
            </a:prstGeom>
          </p:spPr>
        </p:pic>
        <p:pic>
          <p:nvPicPr>
            <p:cNvPr id="20" name="object 20">
              <a:extLst>
                <a:ext uri="{FF2B5EF4-FFF2-40B4-BE49-F238E27FC236}">
                  <a16:creationId xmlns:a16="http://schemas.microsoft.com/office/drawing/2014/main" id="{E691BFC3-7790-CA4F-D3F6-1D113EC1D492}"/>
                </a:ext>
              </a:extLst>
            </p:cNvPr>
            <p:cNvPicPr/>
            <p:nvPr/>
          </p:nvPicPr>
          <p:blipFill>
            <a:blip r:embed="rId8" cstate="print"/>
            <a:stretch>
              <a:fillRect/>
            </a:stretch>
          </p:blipFill>
          <p:spPr>
            <a:xfrm>
              <a:off x="4575047" y="2577083"/>
              <a:ext cx="2674620" cy="1446276"/>
            </a:xfrm>
            <a:prstGeom prst="rect">
              <a:avLst/>
            </a:prstGeom>
          </p:spPr>
        </p:pic>
        <p:pic>
          <p:nvPicPr>
            <p:cNvPr id="21" name="object 21">
              <a:extLst>
                <a:ext uri="{FF2B5EF4-FFF2-40B4-BE49-F238E27FC236}">
                  <a16:creationId xmlns:a16="http://schemas.microsoft.com/office/drawing/2014/main" id="{C75D6DD7-05DD-FAA1-FBEA-130B7B3C8968}"/>
                </a:ext>
              </a:extLst>
            </p:cNvPr>
            <p:cNvPicPr/>
            <p:nvPr/>
          </p:nvPicPr>
          <p:blipFill>
            <a:blip r:embed="rId9" cstate="print"/>
            <a:stretch>
              <a:fillRect/>
            </a:stretch>
          </p:blipFill>
          <p:spPr>
            <a:xfrm>
              <a:off x="4809743" y="2811779"/>
              <a:ext cx="2205228" cy="976884"/>
            </a:xfrm>
            <a:prstGeom prst="rect">
              <a:avLst/>
            </a:prstGeom>
          </p:spPr>
        </p:pic>
        <p:sp>
          <p:nvSpPr>
            <p:cNvPr id="22" name="object 22">
              <a:extLst>
                <a:ext uri="{FF2B5EF4-FFF2-40B4-BE49-F238E27FC236}">
                  <a16:creationId xmlns:a16="http://schemas.microsoft.com/office/drawing/2014/main" id="{A8134DEF-4E74-572C-13C9-61FF1F351D6B}"/>
                </a:ext>
              </a:extLst>
            </p:cNvPr>
            <p:cNvSpPr/>
            <p:nvPr/>
          </p:nvSpPr>
          <p:spPr>
            <a:xfrm>
              <a:off x="4809743" y="2811779"/>
              <a:ext cx="2205355" cy="977265"/>
            </a:xfrm>
            <a:custGeom>
              <a:avLst/>
              <a:gdLst/>
              <a:ahLst/>
              <a:cxnLst/>
              <a:rect l="l" t="t" r="r" b="b"/>
              <a:pathLst>
                <a:path w="2205354" h="977264">
                  <a:moveTo>
                    <a:pt x="0" y="162814"/>
                  </a:moveTo>
                  <a:lnTo>
                    <a:pt x="5816" y="119532"/>
                  </a:lnTo>
                  <a:lnTo>
                    <a:pt x="22229" y="80640"/>
                  </a:lnTo>
                  <a:lnTo>
                    <a:pt x="47688" y="47688"/>
                  </a:lnTo>
                  <a:lnTo>
                    <a:pt x="80640" y="22229"/>
                  </a:lnTo>
                  <a:lnTo>
                    <a:pt x="119532" y="5816"/>
                  </a:lnTo>
                  <a:lnTo>
                    <a:pt x="162813" y="0"/>
                  </a:lnTo>
                  <a:lnTo>
                    <a:pt x="2042413" y="0"/>
                  </a:lnTo>
                  <a:lnTo>
                    <a:pt x="2085695" y="5816"/>
                  </a:lnTo>
                  <a:lnTo>
                    <a:pt x="2124587" y="22229"/>
                  </a:lnTo>
                  <a:lnTo>
                    <a:pt x="2157539" y="47688"/>
                  </a:lnTo>
                  <a:lnTo>
                    <a:pt x="2182998" y="80640"/>
                  </a:lnTo>
                  <a:lnTo>
                    <a:pt x="2199411" y="119532"/>
                  </a:lnTo>
                  <a:lnTo>
                    <a:pt x="2205228" y="162814"/>
                  </a:lnTo>
                  <a:lnTo>
                    <a:pt x="2205228" y="814070"/>
                  </a:lnTo>
                  <a:lnTo>
                    <a:pt x="2199411" y="857351"/>
                  </a:lnTo>
                  <a:lnTo>
                    <a:pt x="2182998" y="896243"/>
                  </a:lnTo>
                  <a:lnTo>
                    <a:pt x="2157539" y="929195"/>
                  </a:lnTo>
                  <a:lnTo>
                    <a:pt x="2124587" y="954654"/>
                  </a:lnTo>
                  <a:lnTo>
                    <a:pt x="2085695" y="971067"/>
                  </a:lnTo>
                  <a:lnTo>
                    <a:pt x="2042413" y="976884"/>
                  </a:lnTo>
                  <a:lnTo>
                    <a:pt x="162813" y="976884"/>
                  </a:lnTo>
                  <a:lnTo>
                    <a:pt x="119532" y="971067"/>
                  </a:lnTo>
                  <a:lnTo>
                    <a:pt x="80640" y="954654"/>
                  </a:lnTo>
                  <a:lnTo>
                    <a:pt x="47688" y="929195"/>
                  </a:lnTo>
                  <a:lnTo>
                    <a:pt x="22229" y="896243"/>
                  </a:lnTo>
                  <a:lnTo>
                    <a:pt x="5816" y="857351"/>
                  </a:lnTo>
                  <a:lnTo>
                    <a:pt x="0" y="814070"/>
                  </a:lnTo>
                  <a:lnTo>
                    <a:pt x="0" y="162814"/>
                  </a:lnTo>
                  <a:close/>
                </a:path>
              </a:pathLst>
            </a:custGeom>
            <a:ln w="9144">
              <a:solidFill>
                <a:srgbClr val="000000"/>
              </a:solidFill>
            </a:ln>
          </p:spPr>
          <p:txBody>
            <a:bodyPr wrap="square" lIns="0" tIns="0" rIns="0" bIns="0" rtlCol="0"/>
            <a:lstStyle/>
            <a:p>
              <a:endParaRPr/>
            </a:p>
          </p:txBody>
        </p:sp>
        <p:pic>
          <p:nvPicPr>
            <p:cNvPr id="23" name="object 23">
              <a:extLst>
                <a:ext uri="{FF2B5EF4-FFF2-40B4-BE49-F238E27FC236}">
                  <a16:creationId xmlns:a16="http://schemas.microsoft.com/office/drawing/2014/main" id="{652672A3-8F77-7FE0-750E-9F98A20AEB59}"/>
                </a:ext>
              </a:extLst>
            </p:cNvPr>
            <p:cNvPicPr/>
            <p:nvPr/>
          </p:nvPicPr>
          <p:blipFill>
            <a:blip r:embed="rId10" cstate="print"/>
            <a:stretch>
              <a:fillRect/>
            </a:stretch>
          </p:blipFill>
          <p:spPr>
            <a:xfrm>
              <a:off x="5097779" y="2875787"/>
              <a:ext cx="1648968" cy="522731"/>
            </a:xfrm>
            <a:prstGeom prst="rect">
              <a:avLst/>
            </a:prstGeom>
          </p:spPr>
        </p:pic>
        <p:pic>
          <p:nvPicPr>
            <p:cNvPr id="24" name="object 24">
              <a:extLst>
                <a:ext uri="{FF2B5EF4-FFF2-40B4-BE49-F238E27FC236}">
                  <a16:creationId xmlns:a16="http://schemas.microsoft.com/office/drawing/2014/main" id="{71260053-0AE4-1F56-3EAB-C34BA3713CC7}"/>
                </a:ext>
              </a:extLst>
            </p:cNvPr>
            <p:cNvPicPr/>
            <p:nvPr/>
          </p:nvPicPr>
          <p:blipFill>
            <a:blip r:embed="rId11" cstate="print"/>
            <a:stretch>
              <a:fillRect/>
            </a:stretch>
          </p:blipFill>
          <p:spPr>
            <a:xfrm>
              <a:off x="5195315" y="3272027"/>
              <a:ext cx="1453895" cy="522732"/>
            </a:xfrm>
            <a:prstGeom prst="rect">
              <a:avLst/>
            </a:prstGeom>
          </p:spPr>
        </p:pic>
      </p:grpSp>
      <p:sp>
        <p:nvSpPr>
          <p:cNvPr id="25" name="object 25">
            <a:extLst>
              <a:ext uri="{FF2B5EF4-FFF2-40B4-BE49-F238E27FC236}">
                <a16:creationId xmlns:a16="http://schemas.microsoft.com/office/drawing/2014/main" id="{06BC0DAE-76DF-B709-053F-7E7E8CB0F6B1}"/>
              </a:ext>
            </a:extLst>
          </p:cNvPr>
          <p:cNvSpPr txBox="1"/>
          <p:nvPr/>
        </p:nvSpPr>
        <p:spPr>
          <a:xfrm>
            <a:off x="5234685" y="2812262"/>
            <a:ext cx="1355725" cy="819150"/>
          </a:xfrm>
          <a:prstGeom prst="rect">
            <a:avLst/>
          </a:prstGeom>
        </p:spPr>
        <p:txBody>
          <a:bodyPr vert="horz" wrap="square" lIns="0" tIns="135255" rIns="0" bIns="0" rtlCol="0">
            <a:spAutoFit/>
          </a:bodyPr>
          <a:lstStyle/>
          <a:p>
            <a:pPr marL="12700">
              <a:lnSpc>
                <a:spcPct val="100000"/>
              </a:lnSpc>
              <a:spcBef>
                <a:spcPts val="1065"/>
              </a:spcBef>
            </a:pPr>
            <a:r>
              <a:rPr sz="1800" dirty="0">
                <a:latin typeface="Times New Roman"/>
                <a:cs typeface="Times New Roman"/>
              </a:rPr>
              <a:t>A</a:t>
            </a:r>
            <a:r>
              <a:rPr sz="1800" spc="-105" dirty="0">
                <a:latin typeface="Times New Roman"/>
                <a:cs typeface="Times New Roman"/>
              </a:rPr>
              <a:t> </a:t>
            </a:r>
            <a:r>
              <a:rPr sz="1800" dirty="0">
                <a:latin typeface="Times New Roman"/>
                <a:cs typeface="Times New Roman"/>
              </a:rPr>
              <a:t>bur</a:t>
            </a:r>
            <a:r>
              <a:rPr sz="1800" spc="5" dirty="0">
                <a:latin typeface="Times New Roman"/>
                <a:cs typeface="Times New Roman"/>
              </a:rPr>
              <a:t>e</a:t>
            </a:r>
            <a:r>
              <a:rPr sz="1800" dirty="0">
                <a:latin typeface="Times New Roman"/>
                <a:cs typeface="Times New Roman"/>
              </a:rPr>
              <a:t>aucra</a:t>
            </a:r>
            <a:r>
              <a:rPr sz="1800" spc="5" dirty="0">
                <a:latin typeface="Times New Roman"/>
                <a:cs typeface="Times New Roman"/>
              </a:rPr>
              <a:t>c</a:t>
            </a:r>
            <a:r>
              <a:rPr sz="1800" dirty="0">
                <a:latin typeface="Times New Roman"/>
                <a:cs typeface="Times New Roman"/>
              </a:rPr>
              <a:t>y</a:t>
            </a:r>
            <a:endParaRPr sz="1800">
              <a:latin typeface="Times New Roman"/>
              <a:cs typeface="Times New Roman"/>
            </a:endParaRPr>
          </a:p>
          <a:p>
            <a:pPr marL="109855">
              <a:lnSpc>
                <a:spcPct val="100000"/>
              </a:lnSpc>
              <a:spcBef>
                <a:spcPts val="965"/>
              </a:spcBef>
            </a:pPr>
            <a:r>
              <a:rPr sz="1800" dirty="0">
                <a:latin typeface="Times New Roman"/>
                <a:cs typeface="Times New Roman"/>
              </a:rPr>
              <a:t>Should</a:t>
            </a:r>
            <a:r>
              <a:rPr sz="1800" spc="-55" dirty="0">
                <a:latin typeface="Times New Roman"/>
                <a:cs typeface="Times New Roman"/>
              </a:rPr>
              <a:t> </a:t>
            </a:r>
            <a:r>
              <a:rPr sz="1800" dirty="0">
                <a:latin typeface="Times New Roman"/>
                <a:cs typeface="Times New Roman"/>
              </a:rPr>
              <a:t>have</a:t>
            </a:r>
            <a:endParaRPr sz="1800">
              <a:latin typeface="Times New Roman"/>
              <a:cs typeface="Times New Roman"/>
            </a:endParaRPr>
          </a:p>
        </p:txBody>
      </p:sp>
      <p:grpSp>
        <p:nvGrpSpPr>
          <p:cNvPr id="26" name="object 26">
            <a:extLst>
              <a:ext uri="{FF2B5EF4-FFF2-40B4-BE49-F238E27FC236}">
                <a16:creationId xmlns:a16="http://schemas.microsoft.com/office/drawing/2014/main" id="{ABE3E0DC-EE5F-E97C-7C25-14F381E9C85F}"/>
              </a:ext>
            </a:extLst>
          </p:cNvPr>
          <p:cNvGrpSpPr/>
          <p:nvPr/>
        </p:nvGrpSpPr>
        <p:grpSpPr>
          <a:xfrm>
            <a:off x="7523797" y="1971865"/>
            <a:ext cx="1699895" cy="672465"/>
            <a:chOff x="7523797" y="1971865"/>
            <a:chExt cx="1699895" cy="672465"/>
          </a:xfrm>
        </p:grpSpPr>
        <p:pic>
          <p:nvPicPr>
            <p:cNvPr id="27" name="object 27">
              <a:extLst>
                <a:ext uri="{FF2B5EF4-FFF2-40B4-BE49-F238E27FC236}">
                  <a16:creationId xmlns:a16="http://schemas.microsoft.com/office/drawing/2014/main" id="{5AB6A9D3-A58B-5AFE-D0DB-95CB35D68F94}"/>
                </a:ext>
              </a:extLst>
            </p:cNvPr>
            <p:cNvPicPr/>
            <p:nvPr/>
          </p:nvPicPr>
          <p:blipFill>
            <a:blip r:embed="rId12" cstate="print"/>
            <a:stretch>
              <a:fillRect/>
            </a:stretch>
          </p:blipFill>
          <p:spPr>
            <a:xfrm>
              <a:off x="7527035" y="1975103"/>
              <a:ext cx="1693164" cy="665988"/>
            </a:xfrm>
            <a:prstGeom prst="rect">
              <a:avLst/>
            </a:prstGeom>
          </p:spPr>
        </p:pic>
        <p:sp>
          <p:nvSpPr>
            <p:cNvPr id="28" name="object 28">
              <a:extLst>
                <a:ext uri="{FF2B5EF4-FFF2-40B4-BE49-F238E27FC236}">
                  <a16:creationId xmlns:a16="http://schemas.microsoft.com/office/drawing/2014/main" id="{3A159FAB-7BAB-38AD-081E-A84441214E5D}"/>
                </a:ext>
              </a:extLst>
            </p:cNvPr>
            <p:cNvSpPr/>
            <p:nvPr/>
          </p:nvSpPr>
          <p:spPr>
            <a:xfrm>
              <a:off x="7528559" y="1976627"/>
              <a:ext cx="1690370" cy="662940"/>
            </a:xfrm>
            <a:custGeom>
              <a:avLst/>
              <a:gdLst/>
              <a:ahLst/>
              <a:cxnLst/>
              <a:rect l="l" t="t" r="r" b="b"/>
              <a:pathLst>
                <a:path w="1690370" h="662939">
                  <a:moveTo>
                    <a:pt x="0" y="662939"/>
                  </a:moveTo>
                  <a:lnTo>
                    <a:pt x="1690116" y="662939"/>
                  </a:lnTo>
                  <a:lnTo>
                    <a:pt x="1690116" y="0"/>
                  </a:lnTo>
                  <a:lnTo>
                    <a:pt x="0" y="0"/>
                  </a:lnTo>
                  <a:lnTo>
                    <a:pt x="0" y="662939"/>
                  </a:lnTo>
                  <a:close/>
                </a:path>
              </a:pathLst>
            </a:custGeom>
            <a:ln w="9143">
              <a:solidFill>
                <a:srgbClr val="75CEEB"/>
              </a:solidFill>
            </a:ln>
          </p:spPr>
          <p:txBody>
            <a:bodyPr wrap="square" lIns="0" tIns="0" rIns="0" bIns="0" rtlCol="0"/>
            <a:lstStyle/>
            <a:p>
              <a:endParaRPr/>
            </a:p>
          </p:txBody>
        </p:sp>
      </p:grpSp>
      <p:sp>
        <p:nvSpPr>
          <p:cNvPr id="29" name="object 29">
            <a:extLst>
              <a:ext uri="{FF2B5EF4-FFF2-40B4-BE49-F238E27FC236}">
                <a16:creationId xmlns:a16="http://schemas.microsoft.com/office/drawing/2014/main" id="{A383BE0C-9147-A1F2-2AD8-F3A4BFE9534A}"/>
              </a:ext>
            </a:extLst>
          </p:cNvPr>
          <p:cNvSpPr txBox="1"/>
          <p:nvPr/>
        </p:nvSpPr>
        <p:spPr>
          <a:xfrm>
            <a:off x="7860918" y="2013280"/>
            <a:ext cx="1026160" cy="575310"/>
          </a:xfrm>
          <a:prstGeom prst="rect">
            <a:avLst/>
          </a:prstGeom>
        </p:spPr>
        <p:txBody>
          <a:bodyPr vert="horz" wrap="square" lIns="0" tIns="12700" rIns="0" bIns="0" rtlCol="0">
            <a:spAutoFit/>
          </a:bodyPr>
          <a:lstStyle/>
          <a:p>
            <a:pPr marL="30480">
              <a:lnSpc>
                <a:spcPct val="100000"/>
              </a:lnSpc>
              <a:spcBef>
                <a:spcPts val="100"/>
              </a:spcBef>
            </a:pPr>
            <a:r>
              <a:rPr sz="1800" b="1" spc="-5" dirty="0">
                <a:latin typeface="Times New Roman"/>
                <a:cs typeface="Times New Roman"/>
              </a:rPr>
              <a:t>Authority</a:t>
            </a:r>
            <a:endParaRPr sz="1800">
              <a:latin typeface="Times New Roman"/>
              <a:cs typeface="Times New Roman"/>
            </a:endParaRPr>
          </a:p>
          <a:p>
            <a:pPr marL="12700">
              <a:lnSpc>
                <a:spcPct val="100000"/>
              </a:lnSpc>
              <a:spcBef>
                <a:spcPts val="5"/>
              </a:spcBef>
            </a:pPr>
            <a:r>
              <a:rPr sz="1800" b="1" dirty="0">
                <a:latin typeface="Times New Roman"/>
                <a:cs typeface="Times New Roman"/>
              </a:rPr>
              <a:t>H</a:t>
            </a:r>
            <a:r>
              <a:rPr sz="1800" b="1" spc="5" dirty="0">
                <a:latin typeface="Times New Roman"/>
                <a:cs typeface="Times New Roman"/>
              </a:rPr>
              <a:t>i</a:t>
            </a:r>
            <a:r>
              <a:rPr sz="1800" b="1" dirty="0">
                <a:latin typeface="Times New Roman"/>
                <a:cs typeface="Times New Roman"/>
              </a:rPr>
              <a:t>e</a:t>
            </a:r>
            <a:r>
              <a:rPr sz="1800" b="1" spc="5" dirty="0">
                <a:latin typeface="Times New Roman"/>
                <a:cs typeface="Times New Roman"/>
              </a:rPr>
              <a:t>r</a:t>
            </a:r>
            <a:r>
              <a:rPr sz="1800" b="1" dirty="0">
                <a:latin typeface="Times New Roman"/>
                <a:cs typeface="Times New Roman"/>
              </a:rPr>
              <a:t>a</a:t>
            </a:r>
            <a:r>
              <a:rPr sz="1800" b="1" spc="-35" dirty="0">
                <a:latin typeface="Times New Roman"/>
                <a:cs typeface="Times New Roman"/>
              </a:rPr>
              <a:t>r</a:t>
            </a:r>
            <a:r>
              <a:rPr sz="1800" b="1" spc="-5" dirty="0">
                <a:latin typeface="Times New Roman"/>
                <a:cs typeface="Times New Roman"/>
              </a:rPr>
              <a:t>chy</a:t>
            </a:r>
            <a:endParaRPr sz="1800">
              <a:latin typeface="Times New Roman"/>
              <a:cs typeface="Times New Roman"/>
            </a:endParaRPr>
          </a:p>
        </p:txBody>
      </p:sp>
      <p:grpSp>
        <p:nvGrpSpPr>
          <p:cNvPr id="30" name="object 30">
            <a:extLst>
              <a:ext uri="{FF2B5EF4-FFF2-40B4-BE49-F238E27FC236}">
                <a16:creationId xmlns:a16="http://schemas.microsoft.com/office/drawing/2014/main" id="{B95D9212-667F-6316-889C-C96410D1AEC8}"/>
              </a:ext>
            </a:extLst>
          </p:cNvPr>
          <p:cNvGrpSpPr/>
          <p:nvPr/>
        </p:nvGrpSpPr>
        <p:grpSpPr>
          <a:xfrm>
            <a:off x="5108257" y="1197673"/>
            <a:ext cx="1786889" cy="784225"/>
            <a:chOff x="5108257" y="1197673"/>
            <a:chExt cx="1786889" cy="784225"/>
          </a:xfrm>
        </p:grpSpPr>
        <p:pic>
          <p:nvPicPr>
            <p:cNvPr id="31" name="object 31">
              <a:extLst>
                <a:ext uri="{FF2B5EF4-FFF2-40B4-BE49-F238E27FC236}">
                  <a16:creationId xmlns:a16="http://schemas.microsoft.com/office/drawing/2014/main" id="{58DB6E88-6B20-8DB6-36FE-ACF015567437}"/>
                </a:ext>
              </a:extLst>
            </p:cNvPr>
            <p:cNvPicPr/>
            <p:nvPr/>
          </p:nvPicPr>
          <p:blipFill>
            <a:blip r:embed="rId13" cstate="print"/>
            <a:stretch>
              <a:fillRect/>
            </a:stretch>
          </p:blipFill>
          <p:spPr>
            <a:xfrm>
              <a:off x="5111496" y="1200912"/>
              <a:ext cx="1780031" cy="777239"/>
            </a:xfrm>
            <a:prstGeom prst="rect">
              <a:avLst/>
            </a:prstGeom>
          </p:spPr>
        </p:pic>
        <p:sp>
          <p:nvSpPr>
            <p:cNvPr id="32" name="object 32">
              <a:extLst>
                <a:ext uri="{FF2B5EF4-FFF2-40B4-BE49-F238E27FC236}">
                  <a16:creationId xmlns:a16="http://schemas.microsoft.com/office/drawing/2014/main" id="{4C9E543B-94D2-4C1C-DA9E-12298647357C}"/>
                </a:ext>
              </a:extLst>
            </p:cNvPr>
            <p:cNvSpPr/>
            <p:nvPr/>
          </p:nvSpPr>
          <p:spPr>
            <a:xfrm>
              <a:off x="5113020" y="1202436"/>
              <a:ext cx="1777364" cy="774700"/>
            </a:xfrm>
            <a:custGeom>
              <a:avLst/>
              <a:gdLst/>
              <a:ahLst/>
              <a:cxnLst/>
              <a:rect l="l" t="t" r="r" b="b"/>
              <a:pathLst>
                <a:path w="1777365" h="774700">
                  <a:moveTo>
                    <a:pt x="0" y="774191"/>
                  </a:moveTo>
                  <a:lnTo>
                    <a:pt x="1776983" y="774191"/>
                  </a:lnTo>
                  <a:lnTo>
                    <a:pt x="1776983" y="0"/>
                  </a:lnTo>
                  <a:lnTo>
                    <a:pt x="0" y="0"/>
                  </a:lnTo>
                  <a:lnTo>
                    <a:pt x="0" y="774191"/>
                  </a:lnTo>
                  <a:close/>
                </a:path>
              </a:pathLst>
            </a:custGeom>
            <a:ln w="9144">
              <a:solidFill>
                <a:srgbClr val="75CEEB"/>
              </a:solidFill>
            </a:ln>
          </p:spPr>
          <p:txBody>
            <a:bodyPr wrap="square" lIns="0" tIns="0" rIns="0" bIns="0" rtlCol="0"/>
            <a:lstStyle/>
            <a:p>
              <a:endParaRPr/>
            </a:p>
          </p:txBody>
        </p:sp>
      </p:grpSp>
      <p:sp>
        <p:nvSpPr>
          <p:cNvPr id="33" name="object 33">
            <a:extLst>
              <a:ext uri="{FF2B5EF4-FFF2-40B4-BE49-F238E27FC236}">
                <a16:creationId xmlns:a16="http://schemas.microsoft.com/office/drawing/2014/main" id="{099952AB-2364-871F-2C00-EBD717FCA058}"/>
              </a:ext>
            </a:extLst>
          </p:cNvPr>
          <p:cNvSpPr txBox="1"/>
          <p:nvPr/>
        </p:nvSpPr>
        <p:spPr>
          <a:xfrm>
            <a:off x="5556250" y="1294891"/>
            <a:ext cx="947419" cy="574675"/>
          </a:xfrm>
          <a:prstGeom prst="rect">
            <a:avLst/>
          </a:prstGeom>
        </p:spPr>
        <p:txBody>
          <a:bodyPr vert="horz" wrap="square" lIns="0" tIns="12700" rIns="0" bIns="0" rtlCol="0">
            <a:spAutoFit/>
          </a:bodyPr>
          <a:lstStyle/>
          <a:p>
            <a:pPr marL="45720">
              <a:lnSpc>
                <a:spcPct val="100000"/>
              </a:lnSpc>
              <a:spcBef>
                <a:spcPts val="100"/>
              </a:spcBef>
            </a:pPr>
            <a:r>
              <a:rPr sz="1800" b="1" spc="-5" dirty="0">
                <a:latin typeface="Times New Roman"/>
                <a:cs typeface="Times New Roman"/>
              </a:rPr>
              <a:t>Division</a:t>
            </a:r>
            <a:endParaRPr sz="1800">
              <a:latin typeface="Times New Roman"/>
              <a:cs typeface="Times New Roman"/>
            </a:endParaRPr>
          </a:p>
          <a:p>
            <a:pPr marL="12700">
              <a:lnSpc>
                <a:spcPct val="100000"/>
              </a:lnSpc>
            </a:pPr>
            <a:r>
              <a:rPr sz="1800" b="1" dirty="0">
                <a:latin typeface="Times New Roman"/>
                <a:cs typeface="Times New Roman"/>
              </a:rPr>
              <a:t>Of</a:t>
            </a:r>
            <a:r>
              <a:rPr sz="1800" b="1" spc="-75" dirty="0">
                <a:latin typeface="Times New Roman"/>
                <a:cs typeface="Times New Roman"/>
              </a:rPr>
              <a:t> </a:t>
            </a:r>
            <a:r>
              <a:rPr sz="1800" b="1" spc="-5" dirty="0">
                <a:latin typeface="Times New Roman"/>
                <a:cs typeface="Times New Roman"/>
              </a:rPr>
              <a:t>Labor</a:t>
            </a:r>
            <a:endParaRPr sz="1800">
              <a:latin typeface="Times New Roman"/>
              <a:cs typeface="Times New Roman"/>
            </a:endParaRPr>
          </a:p>
        </p:txBody>
      </p:sp>
      <p:grpSp>
        <p:nvGrpSpPr>
          <p:cNvPr id="34" name="object 34">
            <a:extLst>
              <a:ext uri="{FF2B5EF4-FFF2-40B4-BE49-F238E27FC236}">
                <a16:creationId xmlns:a16="http://schemas.microsoft.com/office/drawing/2014/main" id="{11D0FBF8-B74D-2604-DFC9-1CBDDAC10691}"/>
              </a:ext>
            </a:extLst>
          </p:cNvPr>
          <p:cNvGrpSpPr/>
          <p:nvPr/>
        </p:nvGrpSpPr>
        <p:grpSpPr>
          <a:xfrm>
            <a:off x="2688145" y="1971865"/>
            <a:ext cx="1864360" cy="672465"/>
            <a:chOff x="2688145" y="1971865"/>
            <a:chExt cx="1864360" cy="672465"/>
          </a:xfrm>
        </p:grpSpPr>
        <p:pic>
          <p:nvPicPr>
            <p:cNvPr id="35" name="object 35">
              <a:extLst>
                <a:ext uri="{FF2B5EF4-FFF2-40B4-BE49-F238E27FC236}">
                  <a16:creationId xmlns:a16="http://schemas.microsoft.com/office/drawing/2014/main" id="{F2B5B728-92F1-6B9B-4AF9-A7D5A0580051}"/>
                </a:ext>
              </a:extLst>
            </p:cNvPr>
            <p:cNvPicPr/>
            <p:nvPr/>
          </p:nvPicPr>
          <p:blipFill>
            <a:blip r:embed="rId14" cstate="print"/>
            <a:stretch>
              <a:fillRect/>
            </a:stretch>
          </p:blipFill>
          <p:spPr>
            <a:xfrm>
              <a:off x="2691383" y="1975103"/>
              <a:ext cx="1857756" cy="665988"/>
            </a:xfrm>
            <a:prstGeom prst="rect">
              <a:avLst/>
            </a:prstGeom>
          </p:spPr>
        </p:pic>
        <p:sp>
          <p:nvSpPr>
            <p:cNvPr id="36" name="object 36">
              <a:extLst>
                <a:ext uri="{FF2B5EF4-FFF2-40B4-BE49-F238E27FC236}">
                  <a16:creationId xmlns:a16="http://schemas.microsoft.com/office/drawing/2014/main" id="{F6FCFBCE-B700-EDBE-904C-FE7BEAA50106}"/>
                </a:ext>
              </a:extLst>
            </p:cNvPr>
            <p:cNvSpPr/>
            <p:nvPr/>
          </p:nvSpPr>
          <p:spPr>
            <a:xfrm>
              <a:off x="2692907" y="1976627"/>
              <a:ext cx="1854835" cy="662940"/>
            </a:xfrm>
            <a:custGeom>
              <a:avLst/>
              <a:gdLst/>
              <a:ahLst/>
              <a:cxnLst/>
              <a:rect l="l" t="t" r="r" b="b"/>
              <a:pathLst>
                <a:path w="1854835" h="662939">
                  <a:moveTo>
                    <a:pt x="0" y="662939"/>
                  </a:moveTo>
                  <a:lnTo>
                    <a:pt x="1854708" y="662939"/>
                  </a:lnTo>
                  <a:lnTo>
                    <a:pt x="1854708" y="0"/>
                  </a:lnTo>
                  <a:lnTo>
                    <a:pt x="0" y="0"/>
                  </a:lnTo>
                  <a:lnTo>
                    <a:pt x="0" y="662939"/>
                  </a:lnTo>
                  <a:close/>
                </a:path>
              </a:pathLst>
            </a:custGeom>
            <a:ln w="9143">
              <a:solidFill>
                <a:srgbClr val="75CEEB"/>
              </a:solidFill>
            </a:ln>
          </p:spPr>
          <p:txBody>
            <a:bodyPr wrap="square" lIns="0" tIns="0" rIns="0" bIns="0" rtlCol="0"/>
            <a:lstStyle/>
            <a:p>
              <a:endParaRPr/>
            </a:p>
          </p:txBody>
        </p:sp>
      </p:grpSp>
      <p:sp>
        <p:nvSpPr>
          <p:cNvPr id="37" name="object 37">
            <a:extLst>
              <a:ext uri="{FF2B5EF4-FFF2-40B4-BE49-F238E27FC236}">
                <a16:creationId xmlns:a16="http://schemas.microsoft.com/office/drawing/2014/main" id="{D65B8730-F244-3D6D-477B-B9E36C93631E}"/>
              </a:ext>
            </a:extLst>
          </p:cNvPr>
          <p:cNvSpPr txBox="1"/>
          <p:nvPr/>
        </p:nvSpPr>
        <p:spPr>
          <a:xfrm>
            <a:off x="3067050" y="2013280"/>
            <a:ext cx="1106170" cy="575310"/>
          </a:xfrm>
          <a:prstGeom prst="rect">
            <a:avLst/>
          </a:prstGeom>
        </p:spPr>
        <p:txBody>
          <a:bodyPr vert="horz" wrap="square" lIns="0" tIns="12700" rIns="0" bIns="0" rtlCol="0">
            <a:spAutoFit/>
          </a:bodyPr>
          <a:lstStyle/>
          <a:p>
            <a:pPr marL="635" algn="ctr">
              <a:lnSpc>
                <a:spcPct val="100000"/>
              </a:lnSpc>
              <a:spcBef>
                <a:spcPts val="100"/>
              </a:spcBef>
            </a:pPr>
            <a:r>
              <a:rPr sz="1800" b="1" spc="-10" dirty="0">
                <a:latin typeface="Times New Roman"/>
                <a:cs typeface="Times New Roman"/>
              </a:rPr>
              <a:t>Career</a:t>
            </a:r>
            <a:endParaRPr sz="1800">
              <a:latin typeface="Times New Roman"/>
              <a:cs typeface="Times New Roman"/>
            </a:endParaRPr>
          </a:p>
          <a:p>
            <a:pPr algn="ctr">
              <a:lnSpc>
                <a:spcPct val="100000"/>
              </a:lnSpc>
              <a:spcBef>
                <a:spcPts val="5"/>
              </a:spcBef>
            </a:pPr>
            <a:r>
              <a:rPr sz="1800" b="1" dirty="0">
                <a:latin typeface="Times New Roman"/>
                <a:cs typeface="Times New Roman"/>
              </a:rPr>
              <a:t>orientation</a:t>
            </a:r>
            <a:endParaRPr sz="1800">
              <a:latin typeface="Times New Roman"/>
              <a:cs typeface="Times New Roman"/>
            </a:endParaRPr>
          </a:p>
        </p:txBody>
      </p:sp>
      <p:grpSp>
        <p:nvGrpSpPr>
          <p:cNvPr id="38" name="object 38">
            <a:extLst>
              <a:ext uri="{FF2B5EF4-FFF2-40B4-BE49-F238E27FC236}">
                <a16:creationId xmlns:a16="http://schemas.microsoft.com/office/drawing/2014/main" id="{B2A20B40-4823-18B2-F537-18565D7A1463}"/>
              </a:ext>
            </a:extLst>
          </p:cNvPr>
          <p:cNvGrpSpPr/>
          <p:nvPr/>
        </p:nvGrpSpPr>
        <p:grpSpPr>
          <a:xfrm>
            <a:off x="91439" y="231647"/>
            <a:ext cx="7437755" cy="4352925"/>
            <a:chOff x="91439" y="231647"/>
            <a:chExt cx="7437755" cy="4352925"/>
          </a:xfrm>
        </p:grpSpPr>
        <p:sp>
          <p:nvSpPr>
            <p:cNvPr id="39" name="object 39">
              <a:extLst>
                <a:ext uri="{FF2B5EF4-FFF2-40B4-BE49-F238E27FC236}">
                  <a16:creationId xmlns:a16="http://schemas.microsoft.com/office/drawing/2014/main" id="{E470779C-6373-5891-8806-586CCFB0D5BF}"/>
                </a:ext>
              </a:extLst>
            </p:cNvPr>
            <p:cNvSpPr/>
            <p:nvPr/>
          </p:nvSpPr>
          <p:spPr>
            <a:xfrm>
              <a:off x="4547616" y="1976627"/>
              <a:ext cx="2981325" cy="2607945"/>
            </a:xfrm>
            <a:custGeom>
              <a:avLst/>
              <a:gdLst/>
              <a:ahLst/>
              <a:cxnLst/>
              <a:rect l="l" t="t" r="r" b="b"/>
              <a:pathLst>
                <a:path w="2981325" h="2607945">
                  <a:moveTo>
                    <a:pt x="350393" y="1860169"/>
                  </a:moveTo>
                  <a:lnTo>
                    <a:pt x="349758" y="1856232"/>
                  </a:lnTo>
                  <a:lnTo>
                    <a:pt x="346837" y="1854073"/>
                  </a:lnTo>
                  <a:lnTo>
                    <a:pt x="344043" y="1852041"/>
                  </a:lnTo>
                  <a:lnTo>
                    <a:pt x="340106" y="1852676"/>
                  </a:lnTo>
                  <a:lnTo>
                    <a:pt x="337947" y="1855597"/>
                  </a:lnTo>
                  <a:lnTo>
                    <a:pt x="59220" y="2241575"/>
                  </a:lnTo>
                  <a:lnTo>
                    <a:pt x="33528" y="2223008"/>
                  </a:lnTo>
                  <a:lnTo>
                    <a:pt x="19812" y="2307082"/>
                  </a:lnTo>
                  <a:lnTo>
                    <a:pt x="95250" y="2267585"/>
                  </a:lnTo>
                  <a:lnTo>
                    <a:pt x="88557" y="2262759"/>
                  </a:lnTo>
                  <a:lnTo>
                    <a:pt x="69532" y="2249017"/>
                  </a:lnTo>
                  <a:lnTo>
                    <a:pt x="348234" y="1862963"/>
                  </a:lnTo>
                  <a:lnTo>
                    <a:pt x="350393" y="1860169"/>
                  </a:lnTo>
                  <a:close/>
                </a:path>
                <a:path w="2981325" h="2607945">
                  <a:moveTo>
                    <a:pt x="364109" y="787654"/>
                  </a:moveTo>
                  <a:lnTo>
                    <a:pt x="361696" y="784987"/>
                  </a:lnTo>
                  <a:lnTo>
                    <a:pt x="55143" y="437045"/>
                  </a:lnTo>
                  <a:lnTo>
                    <a:pt x="69316" y="424561"/>
                  </a:lnTo>
                  <a:lnTo>
                    <a:pt x="78994" y="416052"/>
                  </a:lnTo>
                  <a:lnTo>
                    <a:pt x="0" y="384048"/>
                  </a:lnTo>
                  <a:lnTo>
                    <a:pt x="21844" y="466344"/>
                  </a:lnTo>
                  <a:lnTo>
                    <a:pt x="45618" y="445427"/>
                  </a:lnTo>
                  <a:lnTo>
                    <a:pt x="352171" y="793369"/>
                  </a:lnTo>
                  <a:lnTo>
                    <a:pt x="354584" y="796036"/>
                  </a:lnTo>
                  <a:lnTo>
                    <a:pt x="358521" y="796290"/>
                  </a:lnTo>
                  <a:lnTo>
                    <a:pt x="361188" y="794004"/>
                  </a:lnTo>
                  <a:lnTo>
                    <a:pt x="363855" y="791591"/>
                  </a:lnTo>
                  <a:lnTo>
                    <a:pt x="364109" y="787654"/>
                  </a:lnTo>
                  <a:close/>
                </a:path>
                <a:path w="2981325" h="2607945">
                  <a:moveTo>
                    <a:pt x="1402080" y="76200"/>
                  </a:moveTo>
                  <a:lnTo>
                    <a:pt x="1392555" y="57150"/>
                  </a:lnTo>
                  <a:lnTo>
                    <a:pt x="1363980" y="0"/>
                  </a:lnTo>
                  <a:lnTo>
                    <a:pt x="1325880" y="76200"/>
                  </a:lnTo>
                  <a:lnTo>
                    <a:pt x="1357630" y="76200"/>
                  </a:lnTo>
                  <a:lnTo>
                    <a:pt x="1357630" y="839597"/>
                  </a:lnTo>
                  <a:lnTo>
                    <a:pt x="1360424" y="842518"/>
                  </a:lnTo>
                  <a:lnTo>
                    <a:pt x="1367536" y="842518"/>
                  </a:lnTo>
                  <a:lnTo>
                    <a:pt x="1370330" y="839597"/>
                  </a:lnTo>
                  <a:lnTo>
                    <a:pt x="1370330" y="76200"/>
                  </a:lnTo>
                  <a:lnTo>
                    <a:pt x="1402080" y="76200"/>
                  </a:lnTo>
                  <a:close/>
                </a:path>
                <a:path w="2981325" h="2607945">
                  <a:moveTo>
                    <a:pt x="1429512" y="2531745"/>
                  </a:moveTo>
                  <a:lnTo>
                    <a:pt x="1397762" y="2531745"/>
                  </a:lnTo>
                  <a:lnTo>
                    <a:pt x="1397762" y="1902968"/>
                  </a:lnTo>
                  <a:lnTo>
                    <a:pt x="1394968" y="1900174"/>
                  </a:lnTo>
                  <a:lnTo>
                    <a:pt x="1387856" y="1900174"/>
                  </a:lnTo>
                  <a:lnTo>
                    <a:pt x="1385062" y="1902968"/>
                  </a:lnTo>
                  <a:lnTo>
                    <a:pt x="1385062" y="2531745"/>
                  </a:lnTo>
                  <a:lnTo>
                    <a:pt x="1353312" y="2531745"/>
                  </a:lnTo>
                  <a:lnTo>
                    <a:pt x="1391412" y="2607945"/>
                  </a:lnTo>
                  <a:lnTo>
                    <a:pt x="1419987" y="2550795"/>
                  </a:lnTo>
                  <a:lnTo>
                    <a:pt x="1429512" y="2531745"/>
                  </a:lnTo>
                  <a:close/>
                </a:path>
                <a:path w="2981325" h="2607945">
                  <a:moveTo>
                    <a:pt x="2980944" y="330708"/>
                  </a:moveTo>
                  <a:lnTo>
                    <a:pt x="2902458" y="363855"/>
                  </a:lnTo>
                  <a:lnTo>
                    <a:pt x="2926550" y="384467"/>
                  </a:lnTo>
                  <a:lnTo>
                    <a:pt x="2462530" y="926719"/>
                  </a:lnTo>
                  <a:lnTo>
                    <a:pt x="2460244" y="929259"/>
                  </a:lnTo>
                  <a:lnTo>
                    <a:pt x="2460498" y="933323"/>
                  </a:lnTo>
                  <a:lnTo>
                    <a:pt x="2465832" y="937895"/>
                  </a:lnTo>
                  <a:lnTo>
                    <a:pt x="2469896" y="937641"/>
                  </a:lnTo>
                  <a:lnTo>
                    <a:pt x="2936202" y="392722"/>
                  </a:lnTo>
                  <a:lnTo>
                    <a:pt x="2960370" y="413385"/>
                  </a:lnTo>
                  <a:lnTo>
                    <a:pt x="2970695" y="371856"/>
                  </a:lnTo>
                  <a:lnTo>
                    <a:pt x="2980944" y="330708"/>
                  </a:lnTo>
                  <a:close/>
                </a:path>
                <a:path w="2981325" h="2607945">
                  <a:moveTo>
                    <a:pt x="2981198" y="2307082"/>
                  </a:moveTo>
                  <a:lnTo>
                    <a:pt x="2965513" y="2276983"/>
                  </a:lnTo>
                  <a:lnTo>
                    <a:pt x="2941828" y="2231517"/>
                  </a:lnTo>
                  <a:lnTo>
                    <a:pt x="2923235" y="2257183"/>
                  </a:lnTo>
                  <a:lnTo>
                    <a:pt x="2346071" y="1838960"/>
                  </a:lnTo>
                  <a:lnTo>
                    <a:pt x="2343277" y="1836801"/>
                  </a:lnTo>
                  <a:lnTo>
                    <a:pt x="2339340" y="1837436"/>
                  </a:lnTo>
                  <a:lnTo>
                    <a:pt x="2337308" y="1840357"/>
                  </a:lnTo>
                  <a:lnTo>
                    <a:pt x="2335149" y="1843151"/>
                  </a:lnTo>
                  <a:lnTo>
                    <a:pt x="2335784" y="1847088"/>
                  </a:lnTo>
                  <a:lnTo>
                    <a:pt x="2338705" y="1849120"/>
                  </a:lnTo>
                  <a:lnTo>
                    <a:pt x="2915767" y="2267496"/>
                  </a:lnTo>
                  <a:lnTo>
                    <a:pt x="2897124" y="2293239"/>
                  </a:lnTo>
                  <a:lnTo>
                    <a:pt x="2981198" y="2307082"/>
                  </a:lnTo>
                  <a:close/>
                </a:path>
              </a:pathLst>
            </a:custGeom>
            <a:solidFill>
              <a:srgbClr val="000000"/>
            </a:solidFill>
          </p:spPr>
          <p:txBody>
            <a:bodyPr wrap="square" lIns="0" tIns="0" rIns="0" bIns="0" rtlCol="0"/>
            <a:lstStyle/>
            <a:p>
              <a:endParaRPr/>
            </a:p>
          </p:txBody>
        </p:sp>
        <p:pic>
          <p:nvPicPr>
            <p:cNvPr id="40" name="object 40">
              <a:extLst>
                <a:ext uri="{FF2B5EF4-FFF2-40B4-BE49-F238E27FC236}">
                  <a16:creationId xmlns:a16="http://schemas.microsoft.com/office/drawing/2014/main" id="{1635F231-AE76-B47B-A5B1-FD0B63380A0C}"/>
                </a:ext>
              </a:extLst>
            </p:cNvPr>
            <p:cNvPicPr/>
            <p:nvPr/>
          </p:nvPicPr>
          <p:blipFill>
            <a:blip r:embed="rId15" cstate="print"/>
            <a:stretch>
              <a:fillRect/>
            </a:stretch>
          </p:blipFill>
          <p:spPr>
            <a:xfrm>
              <a:off x="91439" y="231647"/>
              <a:ext cx="3198876" cy="2229612"/>
            </a:xfrm>
            <a:prstGeom prst="rect">
              <a:avLst/>
            </a:prstGeom>
          </p:spPr>
        </p:pic>
      </p:grpSp>
      <p:sp>
        <p:nvSpPr>
          <p:cNvPr id="41" name="object 41">
            <a:extLst>
              <a:ext uri="{FF2B5EF4-FFF2-40B4-BE49-F238E27FC236}">
                <a16:creationId xmlns:a16="http://schemas.microsoft.com/office/drawing/2014/main" id="{30EBA807-5D79-E0E3-7CC6-4EF641083612}"/>
              </a:ext>
            </a:extLst>
          </p:cNvPr>
          <p:cNvSpPr txBox="1"/>
          <p:nvPr/>
        </p:nvSpPr>
        <p:spPr>
          <a:xfrm>
            <a:off x="233273" y="621918"/>
            <a:ext cx="2144395" cy="756920"/>
          </a:xfrm>
          <a:prstGeom prst="rect">
            <a:avLst/>
          </a:prstGeom>
        </p:spPr>
        <p:txBody>
          <a:bodyPr vert="horz" wrap="square" lIns="0" tIns="12065" rIns="0" bIns="0" rtlCol="0">
            <a:spAutoFit/>
          </a:bodyPr>
          <a:lstStyle/>
          <a:p>
            <a:pPr marL="12065" marR="5080" indent="635" algn="ctr">
              <a:lnSpc>
                <a:spcPct val="100000"/>
              </a:lnSpc>
              <a:spcBef>
                <a:spcPts val="95"/>
              </a:spcBef>
            </a:pPr>
            <a:r>
              <a:rPr sz="1600" spc="-5" dirty="0">
                <a:latin typeface="Times New Roman"/>
                <a:cs typeface="Times New Roman"/>
              </a:rPr>
              <a:t>Managers</a:t>
            </a:r>
            <a:r>
              <a:rPr sz="1600" spc="10" dirty="0">
                <a:latin typeface="Times New Roman"/>
                <a:cs typeface="Times New Roman"/>
              </a:rPr>
              <a:t> </a:t>
            </a:r>
            <a:r>
              <a:rPr sz="1600" spc="-5" dirty="0">
                <a:latin typeface="Times New Roman"/>
                <a:cs typeface="Times New Roman"/>
              </a:rPr>
              <a:t>are</a:t>
            </a:r>
            <a:r>
              <a:rPr sz="1600" spc="5" dirty="0">
                <a:latin typeface="Times New Roman"/>
                <a:cs typeface="Times New Roman"/>
              </a:rPr>
              <a:t> </a:t>
            </a:r>
            <a:r>
              <a:rPr sz="1600" spc="-5" dirty="0">
                <a:latin typeface="Times New Roman"/>
                <a:cs typeface="Times New Roman"/>
              </a:rPr>
              <a:t>career </a:t>
            </a:r>
            <a:r>
              <a:rPr sz="1600" dirty="0">
                <a:latin typeface="Times New Roman"/>
                <a:cs typeface="Times New Roman"/>
              </a:rPr>
              <a:t> </a:t>
            </a:r>
            <a:r>
              <a:rPr sz="1600" spc="-5" dirty="0">
                <a:latin typeface="Times New Roman"/>
                <a:cs typeface="Times New Roman"/>
              </a:rPr>
              <a:t>professionals,</a:t>
            </a:r>
            <a:r>
              <a:rPr sz="1600" spc="5" dirty="0">
                <a:latin typeface="Times New Roman"/>
                <a:cs typeface="Times New Roman"/>
              </a:rPr>
              <a:t> </a:t>
            </a:r>
            <a:r>
              <a:rPr sz="1600" spc="-5" dirty="0">
                <a:latin typeface="Times New Roman"/>
                <a:cs typeface="Times New Roman"/>
              </a:rPr>
              <a:t>Not</a:t>
            </a:r>
            <a:r>
              <a:rPr sz="1600" spc="-15" dirty="0">
                <a:latin typeface="Times New Roman"/>
                <a:cs typeface="Times New Roman"/>
              </a:rPr>
              <a:t> </a:t>
            </a:r>
            <a:r>
              <a:rPr sz="1600" spc="-5" dirty="0">
                <a:latin typeface="Times New Roman"/>
                <a:cs typeface="Times New Roman"/>
              </a:rPr>
              <a:t>owners </a:t>
            </a:r>
            <a:r>
              <a:rPr sz="1600" spc="-385" dirty="0">
                <a:latin typeface="Times New Roman"/>
                <a:cs typeface="Times New Roman"/>
              </a:rPr>
              <a:t> </a:t>
            </a:r>
            <a:r>
              <a:rPr sz="1600" spc="-5" dirty="0">
                <a:latin typeface="Times New Roman"/>
                <a:cs typeface="Times New Roman"/>
              </a:rPr>
              <a:t>of</a:t>
            </a:r>
            <a:r>
              <a:rPr sz="1600" dirty="0">
                <a:latin typeface="Times New Roman"/>
                <a:cs typeface="Times New Roman"/>
              </a:rPr>
              <a:t> </a:t>
            </a:r>
            <a:r>
              <a:rPr sz="1600" spc="-5" dirty="0">
                <a:latin typeface="Times New Roman"/>
                <a:cs typeface="Times New Roman"/>
              </a:rPr>
              <a:t>units</a:t>
            </a:r>
            <a:r>
              <a:rPr sz="1600" spc="5" dirty="0">
                <a:latin typeface="Times New Roman"/>
                <a:cs typeface="Times New Roman"/>
              </a:rPr>
              <a:t> </a:t>
            </a:r>
            <a:r>
              <a:rPr sz="1600" spc="-5" dirty="0">
                <a:latin typeface="Times New Roman"/>
                <a:cs typeface="Times New Roman"/>
              </a:rPr>
              <a:t>they </a:t>
            </a:r>
            <a:r>
              <a:rPr sz="1600" spc="-10" dirty="0">
                <a:latin typeface="Times New Roman"/>
                <a:cs typeface="Times New Roman"/>
              </a:rPr>
              <a:t>manage</a:t>
            </a:r>
            <a:endParaRPr sz="1600" dirty="0">
              <a:latin typeface="Times New Roman"/>
              <a:cs typeface="Times New Roman"/>
            </a:endParaRPr>
          </a:p>
        </p:txBody>
      </p:sp>
      <p:pic>
        <p:nvPicPr>
          <p:cNvPr id="42" name="object 42">
            <a:extLst>
              <a:ext uri="{FF2B5EF4-FFF2-40B4-BE49-F238E27FC236}">
                <a16:creationId xmlns:a16="http://schemas.microsoft.com/office/drawing/2014/main" id="{ADDAE9E8-D829-172C-F4D4-0D1CE111DD8C}"/>
              </a:ext>
            </a:extLst>
          </p:cNvPr>
          <p:cNvPicPr/>
          <p:nvPr/>
        </p:nvPicPr>
        <p:blipFill>
          <a:blip r:embed="rId16" cstate="print"/>
          <a:stretch>
            <a:fillRect/>
          </a:stretch>
        </p:blipFill>
        <p:spPr>
          <a:xfrm>
            <a:off x="239268" y="4433315"/>
            <a:ext cx="2980944" cy="2424683"/>
          </a:xfrm>
          <a:prstGeom prst="rect">
            <a:avLst/>
          </a:prstGeom>
        </p:spPr>
      </p:pic>
      <p:sp>
        <p:nvSpPr>
          <p:cNvPr id="43" name="object 43">
            <a:extLst>
              <a:ext uri="{FF2B5EF4-FFF2-40B4-BE49-F238E27FC236}">
                <a16:creationId xmlns:a16="http://schemas.microsoft.com/office/drawing/2014/main" id="{C8D171C3-F80F-4DCE-447E-1F73574E27E3}"/>
              </a:ext>
            </a:extLst>
          </p:cNvPr>
          <p:cNvSpPr txBox="1"/>
          <p:nvPr/>
        </p:nvSpPr>
        <p:spPr>
          <a:xfrm>
            <a:off x="382015" y="5385612"/>
            <a:ext cx="2114550" cy="756920"/>
          </a:xfrm>
          <a:prstGeom prst="rect">
            <a:avLst/>
          </a:prstGeom>
        </p:spPr>
        <p:txBody>
          <a:bodyPr vert="horz" wrap="square" lIns="0" tIns="12065" rIns="0" bIns="0" rtlCol="0">
            <a:spAutoFit/>
          </a:bodyPr>
          <a:lstStyle/>
          <a:p>
            <a:pPr marL="12700" marR="5080" indent="-1270" algn="ctr">
              <a:lnSpc>
                <a:spcPct val="100000"/>
              </a:lnSpc>
              <a:spcBef>
                <a:spcPts val="95"/>
              </a:spcBef>
            </a:pPr>
            <a:r>
              <a:rPr sz="1600" spc="-5" dirty="0">
                <a:latin typeface="Times New Roman"/>
                <a:cs typeface="Times New Roman"/>
              </a:rPr>
              <a:t>Uniform</a:t>
            </a:r>
            <a:r>
              <a:rPr sz="1600" dirty="0">
                <a:latin typeface="Times New Roman"/>
                <a:cs typeface="Times New Roman"/>
              </a:rPr>
              <a:t> </a:t>
            </a:r>
            <a:r>
              <a:rPr sz="1600" spc="-5" dirty="0">
                <a:latin typeface="Times New Roman"/>
                <a:cs typeface="Times New Roman"/>
              </a:rPr>
              <a:t>application</a:t>
            </a:r>
            <a:r>
              <a:rPr sz="1600" spc="15" dirty="0">
                <a:latin typeface="Times New Roman"/>
                <a:cs typeface="Times New Roman"/>
              </a:rPr>
              <a:t> </a:t>
            </a:r>
            <a:r>
              <a:rPr sz="1600" spc="-5" dirty="0">
                <a:latin typeface="Times New Roman"/>
                <a:cs typeface="Times New Roman"/>
              </a:rPr>
              <a:t>of </a:t>
            </a:r>
            <a:r>
              <a:rPr sz="1600" dirty="0">
                <a:latin typeface="Times New Roman"/>
                <a:cs typeface="Times New Roman"/>
              </a:rPr>
              <a:t> </a:t>
            </a:r>
            <a:r>
              <a:rPr sz="1600" spc="-5" dirty="0">
                <a:latin typeface="Times New Roman"/>
                <a:cs typeface="Times New Roman"/>
              </a:rPr>
              <a:t>rules</a:t>
            </a:r>
            <a:r>
              <a:rPr sz="1600" spc="15" dirty="0">
                <a:latin typeface="Times New Roman"/>
                <a:cs typeface="Times New Roman"/>
              </a:rPr>
              <a:t> </a:t>
            </a:r>
            <a:r>
              <a:rPr sz="1600" spc="-5" dirty="0">
                <a:latin typeface="Times New Roman"/>
                <a:cs typeface="Times New Roman"/>
              </a:rPr>
              <a:t>&amp; controls</a:t>
            </a:r>
            <a:r>
              <a:rPr sz="1600" spc="20" dirty="0">
                <a:latin typeface="Times New Roman"/>
                <a:cs typeface="Times New Roman"/>
              </a:rPr>
              <a:t> </a:t>
            </a:r>
            <a:r>
              <a:rPr sz="1600" spc="-5" dirty="0">
                <a:latin typeface="Times New Roman"/>
                <a:cs typeface="Times New Roman"/>
              </a:rPr>
              <a:t>,not </a:t>
            </a:r>
            <a:r>
              <a:rPr sz="1600" dirty="0">
                <a:latin typeface="Times New Roman"/>
                <a:cs typeface="Times New Roman"/>
              </a:rPr>
              <a:t> </a:t>
            </a:r>
            <a:r>
              <a:rPr sz="1600" spc="-5" dirty="0">
                <a:latin typeface="Times New Roman"/>
                <a:cs typeface="Times New Roman"/>
              </a:rPr>
              <a:t>according to</a:t>
            </a:r>
            <a:r>
              <a:rPr sz="1600" dirty="0">
                <a:latin typeface="Times New Roman"/>
                <a:cs typeface="Times New Roman"/>
              </a:rPr>
              <a:t> </a:t>
            </a:r>
            <a:r>
              <a:rPr sz="1600" spc="-5" dirty="0">
                <a:latin typeface="Times New Roman"/>
                <a:cs typeface="Times New Roman"/>
              </a:rPr>
              <a:t>personalities</a:t>
            </a:r>
            <a:endParaRPr sz="1600">
              <a:latin typeface="Times New Roman"/>
              <a:cs typeface="Times New Roman"/>
            </a:endParaRPr>
          </a:p>
        </p:txBody>
      </p:sp>
      <p:pic>
        <p:nvPicPr>
          <p:cNvPr id="44" name="object 44">
            <a:extLst>
              <a:ext uri="{FF2B5EF4-FFF2-40B4-BE49-F238E27FC236}">
                <a16:creationId xmlns:a16="http://schemas.microsoft.com/office/drawing/2014/main" id="{69C3E9EB-C821-A407-F4B5-9B554CB34E78}"/>
              </a:ext>
            </a:extLst>
          </p:cNvPr>
          <p:cNvPicPr/>
          <p:nvPr/>
        </p:nvPicPr>
        <p:blipFill>
          <a:blip r:embed="rId17" cstate="print"/>
          <a:stretch>
            <a:fillRect/>
          </a:stretch>
        </p:blipFill>
        <p:spPr>
          <a:xfrm>
            <a:off x="4674108" y="5273039"/>
            <a:ext cx="3118104" cy="1584959"/>
          </a:xfrm>
          <a:prstGeom prst="rect">
            <a:avLst/>
          </a:prstGeom>
        </p:spPr>
      </p:pic>
      <p:sp>
        <p:nvSpPr>
          <p:cNvPr id="45" name="object 45">
            <a:extLst>
              <a:ext uri="{FF2B5EF4-FFF2-40B4-BE49-F238E27FC236}">
                <a16:creationId xmlns:a16="http://schemas.microsoft.com/office/drawing/2014/main" id="{F8636D34-924C-66AF-7142-D7051E01F6EB}"/>
              </a:ext>
            </a:extLst>
          </p:cNvPr>
          <p:cNvSpPr txBox="1"/>
          <p:nvPr/>
        </p:nvSpPr>
        <p:spPr>
          <a:xfrm>
            <a:off x="4872354" y="6125667"/>
            <a:ext cx="2399030" cy="513080"/>
          </a:xfrm>
          <a:prstGeom prst="rect">
            <a:avLst/>
          </a:prstGeom>
        </p:spPr>
        <p:txBody>
          <a:bodyPr vert="horz" wrap="square" lIns="0" tIns="12065" rIns="0" bIns="0" rtlCol="0">
            <a:spAutoFit/>
          </a:bodyPr>
          <a:lstStyle/>
          <a:p>
            <a:pPr marL="12700" marR="5080" indent="133985">
              <a:lnSpc>
                <a:spcPct val="100000"/>
              </a:lnSpc>
              <a:spcBef>
                <a:spcPts val="95"/>
              </a:spcBef>
            </a:pPr>
            <a:r>
              <a:rPr sz="1600" spc="-5" dirty="0">
                <a:latin typeface="Times New Roman"/>
                <a:cs typeface="Times New Roman"/>
              </a:rPr>
              <a:t>System</a:t>
            </a:r>
            <a:r>
              <a:rPr sz="1600" spc="15" dirty="0">
                <a:latin typeface="Times New Roman"/>
                <a:cs typeface="Times New Roman"/>
              </a:rPr>
              <a:t> </a:t>
            </a:r>
            <a:r>
              <a:rPr sz="1600" spc="-5" dirty="0">
                <a:latin typeface="Times New Roman"/>
                <a:cs typeface="Times New Roman"/>
              </a:rPr>
              <a:t>of</a:t>
            </a:r>
            <a:r>
              <a:rPr sz="1600" dirty="0">
                <a:latin typeface="Times New Roman"/>
                <a:cs typeface="Times New Roman"/>
              </a:rPr>
              <a:t> </a:t>
            </a:r>
            <a:r>
              <a:rPr sz="1600" spc="-5" dirty="0">
                <a:latin typeface="Times New Roman"/>
                <a:cs typeface="Times New Roman"/>
              </a:rPr>
              <a:t>written</a:t>
            </a:r>
            <a:r>
              <a:rPr sz="1600" spc="10" dirty="0">
                <a:latin typeface="Times New Roman"/>
                <a:cs typeface="Times New Roman"/>
              </a:rPr>
              <a:t> </a:t>
            </a:r>
            <a:r>
              <a:rPr sz="1600" spc="-5" dirty="0">
                <a:latin typeface="Times New Roman"/>
                <a:cs typeface="Times New Roman"/>
              </a:rPr>
              <a:t>rules</a:t>
            </a:r>
            <a:r>
              <a:rPr sz="1600" spc="15" dirty="0">
                <a:latin typeface="Times New Roman"/>
                <a:cs typeface="Times New Roman"/>
              </a:rPr>
              <a:t> </a:t>
            </a:r>
            <a:r>
              <a:rPr sz="1600" spc="-5" dirty="0">
                <a:latin typeface="Times New Roman"/>
                <a:cs typeface="Times New Roman"/>
              </a:rPr>
              <a:t>&amp; </a:t>
            </a:r>
            <a:r>
              <a:rPr sz="1600" dirty="0">
                <a:latin typeface="Times New Roman"/>
                <a:cs typeface="Times New Roman"/>
              </a:rPr>
              <a:t> </a:t>
            </a:r>
            <a:r>
              <a:rPr sz="1600" spc="-5" dirty="0">
                <a:latin typeface="Times New Roman"/>
                <a:cs typeface="Times New Roman"/>
              </a:rPr>
              <a:t>standard</a:t>
            </a:r>
            <a:r>
              <a:rPr sz="1600" dirty="0">
                <a:latin typeface="Times New Roman"/>
                <a:cs typeface="Times New Roman"/>
              </a:rPr>
              <a:t> </a:t>
            </a:r>
            <a:r>
              <a:rPr sz="1600" spc="-5" dirty="0">
                <a:latin typeface="Times New Roman"/>
                <a:cs typeface="Times New Roman"/>
              </a:rPr>
              <a:t>operating</a:t>
            </a:r>
            <a:r>
              <a:rPr sz="1600" spc="20" dirty="0">
                <a:latin typeface="Times New Roman"/>
                <a:cs typeface="Times New Roman"/>
              </a:rPr>
              <a:t> </a:t>
            </a:r>
            <a:r>
              <a:rPr sz="1600" spc="-5" dirty="0">
                <a:latin typeface="Times New Roman"/>
                <a:cs typeface="Times New Roman"/>
              </a:rPr>
              <a:t>procedure</a:t>
            </a:r>
            <a:endParaRPr sz="1600">
              <a:latin typeface="Times New Roman"/>
              <a:cs typeface="Times New Roman"/>
            </a:endParaRPr>
          </a:p>
        </p:txBody>
      </p:sp>
      <p:pic>
        <p:nvPicPr>
          <p:cNvPr id="46" name="object 46">
            <a:extLst>
              <a:ext uri="{FF2B5EF4-FFF2-40B4-BE49-F238E27FC236}">
                <a16:creationId xmlns:a16="http://schemas.microsoft.com/office/drawing/2014/main" id="{9FBEDC61-252E-09E2-2BD1-72C2D29177D2}"/>
              </a:ext>
            </a:extLst>
          </p:cNvPr>
          <p:cNvPicPr/>
          <p:nvPr/>
        </p:nvPicPr>
        <p:blipFill>
          <a:blip r:embed="rId18" cstate="print"/>
          <a:stretch>
            <a:fillRect/>
          </a:stretch>
        </p:blipFill>
        <p:spPr>
          <a:xfrm>
            <a:off x="9029700" y="4248911"/>
            <a:ext cx="3162299" cy="2609087"/>
          </a:xfrm>
          <a:prstGeom prst="rect">
            <a:avLst/>
          </a:prstGeom>
        </p:spPr>
      </p:pic>
      <p:sp>
        <p:nvSpPr>
          <p:cNvPr id="47" name="object 47">
            <a:extLst>
              <a:ext uri="{FF2B5EF4-FFF2-40B4-BE49-F238E27FC236}">
                <a16:creationId xmlns:a16="http://schemas.microsoft.com/office/drawing/2014/main" id="{E7048A23-BD6E-FEB7-8A0D-A6B0D73FE70B}"/>
              </a:ext>
            </a:extLst>
          </p:cNvPr>
          <p:cNvSpPr txBox="1"/>
          <p:nvPr/>
        </p:nvSpPr>
        <p:spPr>
          <a:xfrm>
            <a:off x="9776586" y="5314645"/>
            <a:ext cx="1965325" cy="756920"/>
          </a:xfrm>
          <a:prstGeom prst="rect">
            <a:avLst/>
          </a:prstGeom>
        </p:spPr>
        <p:txBody>
          <a:bodyPr vert="horz" wrap="square" lIns="0" tIns="12065" rIns="0" bIns="0" rtlCol="0">
            <a:spAutoFit/>
          </a:bodyPr>
          <a:lstStyle/>
          <a:p>
            <a:pPr marL="12065" marR="5080" algn="ctr">
              <a:lnSpc>
                <a:spcPct val="100000"/>
              </a:lnSpc>
              <a:spcBef>
                <a:spcPts val="95"/>
              </a:spcBef>
            </a:pPr>
            <a:r>
              <a:rPr sz="1600" dirty="0">
                <a:latin typeface="Times New Roman"/>
                <a:cs typeface="Times New Roman"/>
              </a:rPr>
              <a:t>People</a:t>
            </a:r>
            <a:r>
              <a:rPr sz="1600" spc="-25" dirty="0">
                <a:latin typeface="Times New Roman"/>
                <a:cs typeface="Times New Roman"/>
              </a:rPr>
              <a:t> </a:t>
            </a:r>
            <a:r>
              <a:rPr sz="1600" spc="-5" dirty="0">
                <a:latin typeface="Times New Roman"/>
                <a:cs typeface="Times New Roman"/>
              </a:rPr>
              <a:t>selected</a:t>
            </a:r>
            <a:r>
              <a:rPr sz="1600" dirty="0">
                <a:latin typeface="Times New Roman"/>
                <a:cs typeface="Times New Roman"/>
              </a:rPr>
              <a:t> for</a:t>
            </a:r>
            <a:r>
              <a:rPr sz="1600" spc="-25" dirty="0">
                <a:latin typeface="Times New Roman"/>
                <a:cs typeface="Times New Roman"/>
              </a:rPr>
              <a:t> </a:t>
            </a:r>
            <a:r>
              <a:rPr sz="1600" dirty="0">
                <a:latin typeface="Times New Roman"/>
                <a:cs typeface="Times New Roman"/>
              </a:rPr>
              <a:t>jobs </a:t>
            </a:r>
            <a:r>
              <a:rPr sz="1600" spc="-385" dirty="0">
                <a:latin typeface="Times New Roman"/>
                <a:cs typeface="Times New Roman"/>
              </a:rPr>
              <a:t> </a:t>
            </a:r>
            <a:r>
              <a:rPr sz="1600" spc="-5" dirty="0">
                <a:latin typeface="Times New Roman"/>
                <a:cs typeface="Times New Roman"/>
              </a:rPr>
              <a:t>based</a:t>
            </a:r>
            <a:r>
              <a:rPr sz="1600" dirty="0">
                <a:latin typeface="Times New Roman"/>
                <a:cs typeface="Times New Roman"/>
              </a:rPr>
              <a:t> </a:t>
            </a:r>
            <a:r>
              <a:rPr sz="1600" spc="-5" dirty="0">
                <a:latin typeface="Times New Roman"/>
                <a:cs typeface="Times New Roman"/>
              </a:rPr>
              <a:t>on</a:t>
            </a:r>
            <a:r>
              <a:rPr sz="1600" dirty="0">
                <a:latin typeface="Times New Roman"/>
                <a:cs typeface="Times New Roman"/>
              </a:rPr>
              <a:t> </a:t>
            </a:r>
            <a:r>
              <a:rPr sz="1600" spc="-5" dirty="0">
                <a:latin typeface="Times New Roman"/>
                <a:cs typeface="Times New Roman"/>
              </a:rPr>
              <a:t>technical </a:t>
            </a:r>
            <a:r>
              <a:rPr sz="1600" dirty="0">
                <a:latin typeface="Times New Roman"/>
                <a:cs typeface="Times New Roman"/>
              </a:rPr>
              <a:t> </a:t>
            </a:r>
            <a:r>
              <a:rPr sz="1600" spc="-5" dirty="0">
                <a:latin typeface="Times New Roman"/>
                <a:cs typeface="Times New Roman"/>
              </a:rPr>
              <a:t>qualification</a:t>
            </a:r>
            <a:endParaRPr sz="1600">
              <a:latin typeface="Times New Roman"/>
              <a:cs typeface="Times New Roman"/>
            </a:endParaRPr>
          </a:p>
        </p:txBody>
      </p:sp>
      <p:pic>
        <p:nvPicPr>
          <p:cNvPr id="48" name="object 48">
            <a:extLst>
              <a:ext uri="{FF2B5EF4-FFF2-40B4-BE49-F238E27FC236}">
                <a16:creationId xmlns:a16="http://schemas.microsoft.com/office/drawing/2014/main" id="{E4C22D29-229E-D0DA-2AD6-40A09346B7AF}"/>
              </a:ext>
            </a:extLst>
          </p:cNvPr>
          <p:cNvPicPr/>
          <p:nvPr/>
        </p:nvPicPr>
        <p:blipFill>
          <a:blip r:embed="rId19" cstate="print"/>
          <a:stretch>
            <a:fillRect/>
          </a:stretch>
        </p:blipFill>
        <p:spPr>
          <a:xfrm>
            <a:off x="9061704" y="178307"/>
            <a:ext cx="3130295" cy="2057400"/>
          </a:xfrm>
          <a:prstGeom prst="rect">
            <a:avLst/>
          </a:prstGeom>
        </p:spPr>
      </p:pic>
      <p:sp>
        <p:nvSpPr>
          <p:cNvPr id="49" name="object 49">
            <a:extLst>
              <a:ext uri="{FF2B5EF4-FFF2-40B4-BE49-F238E27FC236}">
                <a16:creationId xmlns:a16="http://schemas.microsoft.com/office/drawing/2014/main" id="{E32F7B25-5B42-97C7-BD0C-735164970A0F}"/>
              </a:ext>
            </a:extLst>
          </p:cNvPr>
          <p:cNvSpPr txBox="1"/>
          <p:nvPr/>
        </p:nvSpPr>
        <p:spPr>
          <a:xfrm>
            <a:off x="9801225" y="595375"/>
            <a:ext cx="2040255" cy="269240"/>
          </a:xfrm>
          <a:prstGeom prst="rect">
            <a:avLst/>
          </a:prstGeom>
        </p:spPr>
        <p:txBody>
          <a:bodyPr vert="horz" wrap="square" lIns="0" tIns="12065" rIns="0" bIns="0" rtlCol="0">
            <a:spAutoFit/>
          </a:bodyPr>
          <a:lstStyle/>
          <a:p>
            <a:pPr marL="12700">
              <a:lnSpc>
                <a:spcPct val="100000"/>
              </a:lnSpc>
              <a:spcBef>
                <a:spcPts val="95"/>
              </a:spcBef>
            </a:pPr>
            <a:r>
              <a:rPr sz="1600" spc="-5" dirty="0">
                <a:latin typeface="Times New Roman"/>
                <a:cs typeface="Times New Roman"/>
              </a:rPr>
              <a:t>Positional</a:t>
            </a:r>
            <a:r>
              <a:rPr sz="1600" spc="10" dirty="0">
                <a:latin typeface="Times New Roman"/>
                <a:cs typeface="Times New Roman"/>
              </a:rPr>
              <a:t> </a:t>
            </a:r>
            <a:r>
              <a:rPr sz="1600" spc="-10" dirty="0">
                <a:latin typeface="Times New Roman"/>
                <a:cs typeface="Times New Roman"/>
              </a:rPr>
              <a:t>organized</a:t>
            </a:r>
            <a:r>
              <a:rPr sz="1600" spc="10" dirty="0">
                <a:latin typeface="Times New Roman"/>
                <a:cs typeface="Times New Roman"/>
              </a:rPr>
              <a:t> </a:t>
            </a:r>
            <a:r>
              <a:rPr sz="1600" spc="-5" dirty="0">
                <a:latin typeface="Times New Roman"/>
                <a:cs typeface="Times New Roman"/>
              </a:rPr>
              <a:t>in a</a:t>
            </a:r>
            <a:endParaRPr sz="1600">
              <a:latin typeface="Times New Roman"/>
              <a:cs typeface="Times New Roman"/>
            </a:endParaRPr>
          </a:p>
        </p:txBody>
      </p:sp>
      <p:sp>
        <p:nvSpPr>
          <p:cNvPr id="50" name="object 50">
            <a:extLst>
              <a:ext uri="{FF2B5EF4-FFF2-40B4-BE49-F238E27FC236}">
                <a16:creationId xmlns:a16="http://schemas.microsoft.com/office/drawing/2014/main" id="{F971E8D3-D6FD-80C6-30FD-90561A69F9CC}"/>
              </a:ext>
            </a:extLst>
          </p:cNvPr>
          <p:cNvSpPr txBox="1"/>
          <p:nvPr/>
        </p:nvSpPr>
        <p:spPr>
          <a:xfrm>
            <a:off x="9926193" y="839216"/>
            <a:ext cx="1792605" cy="269240"/>
          </a:xfrm>
          <a:prstGeom prst="rect">
            <a:avLst/>
          </a:prstGeom>
        </p:spPr>
        <p:txBody>
          <a:bodyPr vert="horz" wrap="square" lIns="0" tIns="12065" rIns="0" bIns="0" rtlCol="0">
            <a:spAutoFit/>
          </a:bodyPr>
          <a:lstStyle/>
          <a:p>
            <a:pPr marL="12700">
              <a:lnSpc>
                <a:spcPct val="100000"/>
              </a:lnSpc>
              <a:spcBef>
                <a:spcPts val="95"/>
              </a:spcBef>
            </a:pPr>
            <a:r>
              <a:rPr sz="1600" spc="-5" dirty="0">
                <a:latin typeface="Times New Roman"/>
                <a:cs typeface="Times New Roman"/>
              </a:rPr>
              <a:t>hierarchy</a:t>
            </a:r>
            <a:r>
              <a:rPr sz="1600" spc="15" dirty="0">
                <a:latin typeface="Times New Roman"/>
                <a:cs typeface="Times New Roman"/>
              </a:rPr>
              <a:t> </a:t>
            </a:r>
            <a:r>
              <a:rPr sz="1600" spc="-5" dirty="0">
                <a:latin typeface="Times New Roman"/>
                <a:cs typeface="Times New Roman"/>
              </a:rPr>
              <a:t>with</a:t>
            </a:r>
            <a:r>
              <a:rPr sz="1600" spc="-10" dirty="0">
                <a:latin typeface="Times New Roman"/>
                <a:cs typeface="Times New Roman"/>
              </a:rPr>
              <a:t> </a:t>
            </a:r>
            <a:r>
              <a:rPr sz="1600" spc="-5" dirty="0">
                <a:latin typeface="Times New Roman"/>
                <a:cs typeface="Times New Roman"/>
              </a:rPr>
              <a:t>a</a:t>
            </a:r>
            <a:r>
              <a:rPr sz="1600" spc="-15" dirty="0">
                <a:latin typeface="Times New Roman"/>
                <a:cs typeface="Times New Roman"/>
              </a:rPr>
              <a:t> </a:t>
            </a:r>
            <a:r>
              <a:rPr sz="1600" spc="-5" dirty="0">
                <a:latin typeface="Times New Roman"/>
                <a:cs typeface="Times New Roman"/>
              </a:rPr>
              <a:t>clear</a:t>
            </a:r>
            <a:endParaRPr sz="1600">
              <a:latin typeface="Times New Roman"/>
              <a:cs typeface="Times New Roman"/>
            </a:endParaRPr>
          </a:p>
        </p:txBody>
      </p:sp>
      <p:sp>
        <p:nvSpPr>
          <p:cNvPr id="51" name="object 51">
            <a:extLst>
              <a:ext uri="{FF2B5EF4-FFF2-40B4-BE49-F238E27FC236}">
                <a16:creationId xmlns:a16="http://schemas.microsoft.com/office/drawing/2014/main" id="{DA3747F8-3E33-8945-8EB4-078FBA2F1089}"/>
              </a:ext>
            </a:extLst>
          </p:cNvPr>
          <p:cNvSpPr txBox="1"/>
          <p:nvPr/>
        </p:nvSpPr>
        <p:spPr>
          <a:xfrm>
            <a:off x="10055732" y="1083055"/>
            <a:ext cx="1532255" cy="269240"/>
          </a:xfrm>
          <a:prstGeom prst="rect">
            <a:avLst/>
          </a:prstGeom>
        </p:spPr>
        <p:txBody>
          <a:bodyPr vert="horz" wrap="square" lIns="0" tIns="12065" rIns="0" bIns="0" rtlCol="0">
            <a:spAutoFit/>
          </a:bodyPr>
          <a:lstStyle/>
          <a:p>
            <a:pPr marL="12700">
              <a:lnSpc>
                <a:spcPct val="100000"/>
              </a:lnSpc>
              <a:spcBef>
                <a:spcPts val="95"/>
              </a:spcBef>
            </a:pPr>
            <a:r>
              <a:rPr sz="1600" spc="-5" dirty="0">
                <a:latin typeface="Times New Roman"/>
                <a:cs typeface="Times New Roman"/>
              </a:rPr>
              <a:t>chain</a:t>
            </a:r>
            <a:r>
              <a:rPr sz="1600" spc="-10" dirty="0">
                <a:latin typeface="Times New Roman"/>
                <a:cs typeface="Times New Roman"/>
              </a:rPr>
              <a:t> </a:t>
            </a:r>
            <a:r>
              <a:rPr sz="1600" spc="-5" dirty="0">
                <a:latin typeface="Times New Roman"/>
                <a:cs typeface="Times New Roman"/>
              </a:rPr>
              <a:t>of</a:t>
            </a:r>
            <a:r>
              <a:rPr sz="1600" spc="-15" dirty="0">
                <a:latin typeface="Times New Roman"/>
                <a:cs typeface="Times New Roman"/>
              </a:rPr>
              <a:t> command</a:t>
            </a:r>
            <a:endParaRPr sz="1600">
              <a:latin typeface="Times New Roman"/>
              <a:cs typeface="Times New Roman"/>
            </a:endParaRPr>
          </a:p>
        </p:txBody>
      </p:sp>
      <p:pic>
        <p:nvPicPr>
          <p:cNvPr id="52" name="object 52">
            <a:extLst>
              <a:ext uri="{FF2B5EF4-FFF2-40B4-BE49-F238E27FC236}">
                <a16:creationId xmlns:a16="http://schemas.microsoft.com/office/drawing/2014/main" id="{3AA5CABB-0806-5BAE-BEF4-60915494AABB}"/>
              </a:ext>
            </a:extLst>
          </p:cNvPr>
          <p:cNvPicPr/>
          <p:nvPr/>
        </p:nvPicPr>
        <p:blipFill>
          <a:blip r:embed="rId20" cstate="print"/>
          <a:stretch>
            <a:fillRect/>
          </a:stretch>
        </p:blipFill>
        <p:spPr>
          <a:xfrm>
            <a:off x="4651247" y="0"/>
            <a:ext cx="3211068" cy="1598676"/>
          </a:xfrm>
          <a:prstGeom prst="rect">
            <a:avLst/>
          </a:prstGeom>
        </p:spPr>
      </p:pic>
      <p:sp>
        <p:nvSpPr>
          <p:cNvPr id="53" name="object 53">
            <a:extLst>
              <a:ext uri="{FF2B5EF4-FFF2-40B4-BE49-F238E27FC236}">
                <a16:creationId xmlns:a16="http://schemas.microsoft.com/office/drawing/2014/main" id="{CB3AE71D-045C-8AC5-C47F-199745A2C267}"/>
              </a:ext>
            </a:extLst>
          </p:cNvPr>
          <p:cNvSpPr txBox="1"/>
          <p:nvPr/>
        </p:nvSpPr>
        <p:spPr>
          <a:xfrm>
            <a:off x="4793741" y="138811"/>
            <a:ext cx="2545080" cy="513080"/>
          </a:xfrm>
          <a:prstGeom prst="rect">
            <a:avLst/>
          </a:prstGeom>
        </p:spPr>
        <p:txBody>
          <a:bodyPr vert="horz" wrap="square" lIns="0" tIns="12065" rIns="0" bIns="0" rtlCol="0">
            <a:spAutoFit/>
          </a:bodyPr>
          <a:lstStyle/>
          <a:p>
            <a:pPr marL="109855" marR="5080" indent="-97790">
              <a:lnSpc>
                <a:spcPct val="100000"/>
              </a:lnSpc>
              <a:spcBef>
                <a:spcPts val="95"/>
              </a:spcBef>
            </a:pPr>
            <a:r>
              <a:rPr sz="1600" spc="-5" dirty="0">
                <a:latin typeface="Times New Roman"/>
                <a:cs typeface="Times New Roman"/>
              </a:rPr>
              <a:t>Jobs</a:t>
            </a:r>
            <a:r>
              <a:rPr sz="1600" spc="-10" dirty="0">
                <a:latin typeface="Times New Roman"/>
                <a:cs typeface="Times New Roman"/>
              </a:rPr>
              <a:t> </a:t>
            </a:r>
            <a:r>
              <a:rPr sz="1600" spc="-5" dirty="0">
                <a:latin typeface="Times New Roman"/>
                <a:cs typeface="Times New Roman"/>
              </a:rPr>
              <a:t>Broken</a:t>
            </a:r>
            <a:r>
              <a:rPr sz="1600" dirty="0">
                <a:latin typeface="Times New Roman"/>
                <a:cs typeface="Times New Roman"/>
              </a:rPr>
              <a:t> </a:t>
            </a:r>
            <a:r>
              <a:rPr sz="1600" spc="-5" dirty="0">
                <a:latin typeface="Times New Roman"/>
                <a:cs typeface="Times New Roman"/>
              </a:rPr>
              <a:t>down</a:t>
            </a:r>
            <a:r>
              <a:rPr sz="1600" spc="-15" dirty="0">
                <a:latin typeface="Times New Roman"/>
                <a:cs typeface="Times New Roman"/>
              </a:rPr>
              <a:t> </a:t>
            </a:r>
            <a:r>
              <a:rPr sz="1600" spc="-5" dirty="0">
                <a:latin typeface="Times New Roman"/>
                <a:cs typeface="Times New Roman"/>
              </a:rPr>
              <a:t>into</a:t>
            </a:r>
            <a:r>
              <a:rPr sz="1600" spc="5" dirty="0">
                <a:latin typeface="Times New Roman"/>
                <a:cs typeface="Times New Roman"/>
              </a:rPr>
              <a:t> </a:t>
            </a:r>
            <a:r>
              <a:rPr sz="1600" spc="-10" dirty="0">
                <a:latin typeface="Times New Roman"/>
                <a:cs typeface="Times New Roman"/>
              </a:rPr>
              <a:t>simple, </a:t>
            </a:r>
            <a:r>
              <a:rPr sz="1600" spc="-385" dirty="0">
                <a:latin typeface="Times New Roman"/>
                <a:cs typeface="Times New Roman"/>
              </a:rPr>
              <a:t> </a:t>
            </a:r>
            <a:r>
              <a:rPr sz="1600" spc="-5" dirty="0">
                <a:latin typeface="Times New Roman"/>
                <a:cs typeface="Times New Roman"/>
              </a:rPr>
              <a:t>routine,&amp;</a:t>
            </a:r>
            <a:r>
              <a:rPr sz="1600" spc="20" dirty="0">
                <a:latin typeface="Times New Roman"/>
                <a:cs typeface="Times New Roman"/>
              </a:rPr>
              <a:t> </a:t>
            </a:r>
            <a:r>
              <a:rPr sz="1600" spc="-5" dirty="0">
                <a:latin typeface="Times New Roman"/>
                <a:cs typeface="Times New Roman"/>
              </a:rPr>
              <a:t>well-defined</a:t>
            </a:r>
            <a:r>
              <a:rPr sz="1600" spc="20" dirty="0">
                <a:latin typeface="Times New Roman"/>
                <a:cs typeface="Times New Roman"/>
              </a:rPr>
              <a:t> </a:t>
            </a:r>
            <a:r>
              <a:rPr sz="1600" spc="-5" dirty="0">
                <a:latin typeface="Times New Roman"/>
                <a:cs typeface="Times New Roman"/>
              </a:rPr>
              <a:t>tasks</a:t>
            </a:r>
            <a:endParaRPr sz="1600">
              <a:latin typeface="Times New Roman"/>
              <a:cs typeface="Times New Roman"/>
            </a:endParaRPr>
          </a:p>
        </p:txBody>
      </p:sp>
      <p:grpSp>
        <p:nvGrpSpPr>
          <p:cNvPr id="54" name="object 54">
            <a:extLst>
              <a:ext uri="{FF2B5EF4-FFF2-40B4-BE49-F238E27FC236}">
                <a16:creationId xmlns:a16="http://schemas.microsoft.com/office/drawing/2014/main" id="{7F625ACC-8B36-E0E5-0A50-457E95DAE6F6}"/>
              </a:ext>
            </a:extLst>
          </p:cNvPr>
          <p:cNvGrpSpPr/>
          <p:nvPr/>
        </p:nvGrpSpPr>
        <p:grpSpPr>
          <a:xfrm>
            <a:off x="234695" y="2807207"/>
            <a:ext cx="1896110" cy="1211580"/>
            <a:chOff x="234695" y="2807207"/>
            <a:chExt cx="1896110" cy="1211580"/>
          </a:xfrm>
        </p:grpSpPr>
        <p:pic>
          <p:nvPicPr>
            <p:cNvPr id="55" name="object 55">
              <a:extLst>
                <a:ext uri="{FF2B5EF4-FFF2-40B4-BE49-F238E27FC236}">
                  <a16:creationId xmlns:a16="http://schemas.microsoft.com/office/drawing/2014/main" id="{969647D4-AA88-7A34-E461-C18D5861D833}"/>
                </a:ext>
              </a:extLst>
            </p:cNvPr>
            <p:cNvPicPr/>
            <p:nvPr/>
          </p:nvPicPr>
          <p:blipFill>
            <a:blip r:embed="rId21" cstate="print"/>
            <a:stretch>
              <a:fillRect/>
            </a:stretch>
          </p:blipFill>
          <p:spPr>
            <a:xfrm>
              <a:off x="237743" y="2810255"/>
              <a:ext cx="1889760" cy="1205484"/>
            </a:xfrm>
            <a:prstGeom prst="rect">
              <a:avLst/>
            </a:prstGeom>
          </p:spPr>
        </p:pic>
        <p:sp>
          <p:nvSpPr>
            <p:cNvPr id="56" name="object 56">
              <a:extLst>
                <a:ext uri="{FF2B5EF4-FFF2-40B4-BE49-F238E27FC236}">
                  <a16:creationId xmlns:a16="http://schemas.microsoft.com/office/drawing/2014/main" id="{384A6456-57A8-8E35-C057-01CE7D9AE342}"/>
                </a:ext>
              </a:extLst>
            </p:cNvPr>
            <p:cNvSpPr/>
            <p:nvPr/>
          </p:nvSpPr>
          <p:spPr>
            <a:xfrm>
              <a:off x="239267" y="2811779"/>
              <a:ext cx="1887220" cy="1202690"/>
            </a:xfrm>
            <a:custGeom>
              <a:avLst/>
              <a:gdLst/>
              <a:ahLst/>
              <a:cxnLst/>
              <a:rect l="l" t="t" r="r" b="b"/>
              <a:pathLst>
                <a:path w="1887220" h="1202689">
                  <a:moveTo>
                    <a:pt x="0" y="250571"/>
                  </a:moveTo>
                  <a:lnTo>
                    <a:pt x="1285494" y="250571"/>
                  </a:lnTo>
                  <a:lnTo>
                    <a:pt x="1285494" y="0"/>
                  </a:lnTo>
                  <a:lnTo>
                    <a:pt x="1886712" y="601218"/>
                  </a:lnTo>
                  <a:lnTo>
                    <a:pt x="1285494" y="1202436"/>
                  </a:lnTo>
                  <a:lnTo>
                    <a:pt x="1285494" y="951865"/>
                  </a:lnTo>
                  <a:lnTo>
                    <a:pt x="0" y="951865"/>
                  </a:lnTo>
                  <a:lnTo>
                    <a:pt x="0" y="250571"/>
                  </a:lnTo>
                  <a:close/>
                </a:path>
              </a:pathLst>
            </a:custGeom>
            <a:ln w="9144">
              <a:solidFill>
                <a:srgbClr val="EE7923"/>
              </a:solidFill>
            </a:ln>
          </p:spPr>
          <p:txBody>
            <a:bodyPr wrap="square" lIns="0" tIns="0" rIns="0" bIns="0" rtlCol="0"/>
            <a:lstStyle/>
            <a:p>
              <a:endParaRPr/>
            </a:p>
          </p:txBody>
        </p:sp>
      </p:grpSp>
      <p:sp>
        <p:nvSpPr>
          <p:cNvPr id="57" name="object 57">
            <a:extLst>
              <a:ext uri="{FF2B5EF4-FFF2-40B4-BE49-F238E27FC236}">
                <a16:creationId xmlns:a16="http://schemas.microsoft.com/office/drawing/2014/main" id="{002D3287-615C-61AE-4112-5C1FE5F94A6D}"/>
              </a:ext>
            </a:extLst>
          </p:cNvPr>
          <p:cNvSpPr txBox="1"/>
          <p:nvPr/>
        </p:nvSpPr>
        <p:spPr>
          <a:xfrm>
            <a:off x="361289" y="3154425"/>
            <a:ext cx="1291590" cy="513080"/>
          </a:xfrm>
          <a:prstGeom prst="rect">
            <a:avLst/>
          </a:prstGeom>
        </p:spPr>
        <p:txBody>
          <a:bodyPr vert="horz" wrap="square" lIns="0" tIns="12065" rIns="0" bIns="0" rtlCol="0">
            <a:spAutoFit/>
          </a:bodyPr>
          <a:lstStyle/>
          <a:p>
            <a:pPr marL="12700" marR="5080" indent="238760">
              <a:lnSpc>
                <a:spcPct val="100000"/>
              </a:lnSpc>
              <a:spcBef>
                <a:spcPts val="95"/>
              </a:spcBef>
            </a:pPr>
            <a:r>
              <a:rPr sz="1600" b="1" spc="-50" dirty="0">
                <a:latin typeface="Tahoma"/>
                <a:cs typeface="Tahoma"/>
              </a:rPr>
              <a:t>Weber’s </a:t>
            </a:r>
            <a:r>
              <a:rPr sz="1600" b="1" spc="-45" dirty="0">
                <a:latin typeface="Tahoma"/>
                <a:cs typeface="Tahoma"/>
              </a:rPr>
              <a:t> </a:t>
            </a:r>
            <a:r>
              <a:rPr sz="1600" b="1" spc="-165" dirty="0">
                <a:latin typeface="Tahoma"/>
                <a:cs typeface="Tahoma"/>
              </a:rPr>
              <a:t>Bu</a:t>
            </a:r>
            <a:r>
              <a:rPr sz="1600" b="1" spc="-105" dirty="0">
                <a:latin typeface="Tahoma"/>
                <a:cs typeface="Tahoma"/>
              </a:rPr>
              <a:t>r</a:t>
            </a:r>
            <a:r>
              <a:rPr sz="1600" b="1" spc="15" dirty="0">
                <a:latin typeface="Tahoma"/>
                <a:cs typeface="Tahoma"/>
              </a:rPr>
              <a:t>eaucr</a:t>
            </a:r>
            <a:r>
              <a:rPr sz="1600" b="1" spc="85" dirty="0">
                <a:latin typeface="Tahoma"/>
                <a:cs typeface="Tahoma"/>
              </a:rPr>
              <a:t>acy</a:t>
            </a:r>
            <a:endParaRPr sz="1600">
              <a:latin typeface="Tahoma"/>
              <a:cs typeface="Tahoma"/>
            </a:endParaRPr>
          </a:p>
        </p:txBody>
      </p:sp>
    </p:spTree>
    <p:extLst>
      <p:ext uri="{BB962C8B-B14F-4D97-AF65-F5344CB8AC3E}">
        <p14:creationId xmlns:p14="http://schemas.microsoft.com/office/powerpoint/2010/main" val="116564162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7DAC3B-6D6A-B2F4-66AD-8854405C39B2}"/>
            </a:ext>
          </a:extLst>
        </p:cNvPr>
        <p:cNvGrpSpPr/>
        <p:nvPr/>
      </p:nvGrpSpPr>
      <p:grpSpPr>
        <a:xfrm>
          <a:off x="0" y="0"/>
          <a:ext cx="0" cy="0"/>
          <a:chOff x="0" y="0"/>
          <a:chExt cx="0" cy="0"/>
        </a:xfrm>
      </p:grpSpPr>
      <p:grpSp>
        <p:nvGrpSpPr>
          <p:cNvPr id="2" name="object 2">
            <a:extLst>
              <a:ext uri="{FF2B5EF4-FFF2-40B4-BE49-F238E27FC236}">
                <a16:creationId xmlns:a16="http://schemas.microsoft.com/office/drawing/2014/main" id="{D0A0CC23-076F-21B2-EF92-74313F09EC93}"/>
              </a:ext>
            </a:extLst>
          </p:cNvPr>
          <p:cNvGrpSpPr/>
          <p:nvPr/>
        </p:nvGrpSpPr>
        <p:grpSpPr>
          <a:xfrm>
            <a:off x="935736" y="1507236"/>
            <a:ext cx="6426835" cy="591820"/>
            <a:chOff x="935736" y="1507236"/>
            <a:chExt cx="6426835" cy="591820"/>
          </a:xfrm>
        </p:grpSpPr>
        <p:pic>
          <p:nvPicPr>
            <p:cNvPr id="3" name="object 3">
              <a:extLst>
                <a:ext uri="{FF2B5EF4-FFF2-40B4-BE49-F238E27FC236}">
                  <a16:creationId xmlns:a16="http://schemas.microsoft.com/office/drawing/2014/main" id="{3701A90A-0A62-7E1B-98BB-59859350E58B}"/>
                </a:ext>
              </a:extLst>
            </p:cNvPr>
            <p:cNvPicPr/>
            <p:nvPr/>
          </p:nvPicPr>
          <p:blipFill>
            <a:blip r:embed="rId2" cstate="print"/>
            <a:stretch>
              <a:fillRect/>
            </a:stretch>
          </p:blipFill>
          <p:spPr>
            <a:xfrm>
              <a:off x="935736" y="1507236"/>
              <a:ext cx="3642360" cy="591312"/>
            </a:xfrm>
            <a:prstGeom prst="rect">
              <a:avLst/>
            </a:prstGeom>
          </p:spPr>
        </p:pic>
        <p:pic>
          <p:nvPicPr>
            <p:cNvPr id="4" name="object 4">
              <a:extLst>
                <a:ext uri="{FF2B5EF4-FFF2-40B4-BE49-F238E27FC236}">
                  <a16:creationId xmlns:a16="http://schemas.microsoft.com/office/drawing/2014/main" id="{562A905E-8A89-F268-FBDB-A4A875DC2F54}"/>
                </a:ext>
              </a:extLst>
            </p:cNvPr>
            <p:cNvPicPr/>
            <p:nvPr/>
          </p:nvPicPr>
          <p:blipFill>
            <a:blip r:embed="rId3" cstate="print"/>
            <a:stretch>
              <a:fillRect/>
            </a:stretch>
          </p:blipFill>
          <p:spPr>
            <a:xfrm>
              <a:off x="3956303" y="1507236"/>
              <a:ext cx="3406140" cy="591312"/>
            </a:xfrm>
            <a:prstGeom prst="rect">
              <a:avLst/>
            </a:prstGeom>
          </p:spPr>
        </p:pic>
      </p:grpSp>
      <p:sp>
        <p:nvSpPr>
          <p:cNvPr id="5" name="object 5">
            <a:extLst>
              <a:ext uri="{FF2B5EF4-FFF2-40B4-BE49-F238E27FC236}">
                <a16:creationId xmlns:a16="http://schemas.microsoft.com/office/drawing/2014/main" id="{7A167151-A5EA-B091-A108-AAA356B9564A}"/>
              </a:ext>
            </a:extLst>
          </p:cNvPr>
          <p:cNvSpPr txBox="1">
            <a:spLocks noGrp="1"/>
          </p:cNvSpPr>
          <p:nvPr>
            <p:ph type="title"/>
          </p:nvPr>
        </p:nvSpPr>
        <p:spPr>
          <a:xfrm>
            <a:off x="1233932" y="992835"/>
            <a:ext cx="5829300" cy="635000"/>
          </a:xfrm>
          <a:prstGeom prst="rect">
            <a:avLst/>
          </a:prstGeom>
        </p:spPr>
        <p:txBody>
          <a:bodyPr vert="horz" wrap="square" lIns="0" tIns="12065" rIns="0" bIns="0" rtlCol="0">
            <a:spAutoFit/>
          </a:bodyPr>
          <a:lstStyle/>
          <a:p>
            <a:pPr marL="12700">
              <a:lnSpc>
                <a:spcPct val="100000"/>
              </a:lnSpc>
              <a:spcBef>
                <a:spcPts val="95"/>
              </a:spcBef>
            </a:pPr>
            <a:r>
              <a:rPr sz="4000" b="1" spc="-5" dirty="0">
                <a:solidFill>
                  <a:schemeClr val="tx1">
                    <a:lumMod val="95000"/>
                    <a:lumOff val="5000"/>
                  </a:schemeClr>
                </a:solidFill>
                <a:latin typeface="Times New Roman"/>
                <a:cs typeface="Times New Roman"/>
              </a:rPr>
              <a:t>Advantage</a:t>
            </a:r>
            <a:r>
              <a:rPr sz="4000" b="1" spc="-10" dirty="0">
                <a:solidFill>
                  <a:schemeClr val="tx1">
                    <a:lumMod val="95000"/>
                    <a:lumOff val="5000"/>
                  </a:schemeClr>
                </a:solidFill>
                <a:latin typeface="Times New Roman"/>
                <a:cs typeface="Times New Roman"/>
              </a:rPr>
              <a:t> </a:t>
            </a:r>
            <a:r>
              <a:rPr sz="4000" b="1" spc="-5" dirty="0">
                <a:solidFill>
                  <a:schemeClr val="tx1">
                    <a:lumMod val="95000"/>
                    <a:lumOff val="5000"/>
                  </a:schemeClr>
                </a:solidFill>
                <a:latin typeface="Times New Roman"/>
                <a:cs typeface="Times New Roman"/>
              </a:rPr>
              <a:t>of</a:t>
            </a:r>
            <a:r>
              <a:rPr sz="4000" b="1" spc="-10" dirty="0">
                <a:solidFill>
                  <a:schemeClr val="tx1">
                    <a:lumMod val="95000"/>
                    <a:lumOff val="5000"/>
                  </a:schemeClr>
                </a:solidFill>
                <a:latin typeface="Times New Roman"/>
                <a:cs typeface="Times New Roman"/>
              </a:rPr>
              <a:t> Bureaucracy</a:t>
            </a:r>
            <a:endParaRPr sz="4000" dirty="0">
              <a:solidFill>
                <a:schemeClr val="tx1">
                  <a:lumMod val="95000"/>
                  <a:lumOff val="5000"/>
                </a:schemeClr>
              </a:solidFill>
              <a:latin typeface="Times New Roman"/>
              <a:cs typeface="Times New Roman"/>
            </a:endParaRPr>
          </a:p>
        </p:txBody>
      </p:sp>
      <p:sp>
        <p:nvSpPr>
          <p:cNvPr id="6" name="object 6">
            <a:extLst>
              <a:ext uri="{FF2B5EF4-FFF2-40B4-BE49-F238E27FC236}">
                <a16:creationId xmlns:a16="http://schemas.microsoft.com/office/drawing/2014/main" id="{1337E7CB-AD7C-78B2-CB07-062ACD9B5314}"/>
              </a:ext>
            </a:extLst>
          </p:cNvPr>
          <p:cNvSpPr txBox="1"/>
          <p:nvPr/>
        </p:nvSpPr>
        <p:spPr>
          <a:xfrm>
            <a:off x="1233932" y="2743961"/>
            <a:ext cx="6670040" cy="3094355"/>
          </a:xfrm>
          <a:prstGeom prst="rect">
            <a:avLst/>
          </a:prstGeom>
        </p:spPr>
        <p:txBody>
          <a:bodyPr vert="horz" wrap="square" lIns="0" tIns="12700" rIns="0" bIns="0" rtlCol="0">
            <a:spAutoFit/>
          </a:bodyPr>
          <a:lstStyle/>
          <a:p>
            <a:pPr marL="355600" indent="-342900">
              <a:lnSpc>
                <a:spcPct val="100000"/>
              </a:lnSpc>
              <a:spcBef>
                <a:spcPts val="100"/>
              </a:spcBef>
              <a:buSzPct val="79166"/>
              <a:buFont typeface="Wingdings"/>
              <a:buChar char=""/>
              <a:tabLst>
                <a:tab pos="354965" algn="l"/>
                <a:tab pos="355600" algn="l"/>
              </a:tabLst>
            </a:pPr>
            <a:r>
              <a:rPr sz="2400" b="1" spc="-5" dirty="0">
                <a:latin typeface="Times New Roman"/>
                <a:cs typeface="Times New Roman"/>
              </a:rPr>
              <a:t>It</a:t>
            </a:r>
            <a:r>
              <a:rPr sz="2400" b="1" spc="-10" dirty="0">
                <a:latin typeface="Times New Roman"/>
                <a:cs typeface="Times New Roman"/>
              </a:rPr>
              <a:t> </a:t>
            </a:r>
            <a:r>
              <a:rPr sz="2400" b="1" spc="-5" dirty="0">
                <a:latin typeface="Times New Roman"/>
                <a:cs typeface="Times New Roman"/>
              </a:rPr>
              <a:t>Leads </a:t>
            </a:r>
            <a:r>
              <a:rPr sz="2400" b="1" dirty="0">
                <a:latin typeface="Times New Roman"/>
                <a:cs typeface="Times New Roman"/>
              </a:rPr>
              <a:t>to</a:t>
            </a:r>
            <a:r>
              <a:rPr sz="2400" b="1" spc="-5" dirty="0">
                <a:latin typeface="Times New Roman"/>
                <a:cs typeface="Times New Roman"/>
              </a:rPr>
              <a:t> </a:t>
            </a:r>
            <a:r>
              <a:rPr sz="2400" b="1" dirty="0">
                <a:latin typeface="Times New Roman"/>
                <a:cs typeface="Times New Roman"/>
              </a:rPr>
              <a:t>Consistent</a:t>
            </a:r>
            <a:r>
              <a:rPr sz="2400" b="1" spc="-5" dirty="0">
                <a:latin typeface="Times New Roman"/>
                <a:cs typeface="Times New Roman"/>
              </a:rPr>
              <a:t> </a:t>
            </a:r>
            <a:r>
              <a:rPr sz="2400" b="1" dirty="0">
                <a:latin typeface="Times New Roman"/>
                <a:cs typeface="Times New Roman"/>
              </a:rPr>
              <a:t>Employee</a:t>
            </a:r>
            <a:r>
              <a:rPr sz="2400" b="1" spc="-15" dirty="0">
                <a:latin typeface="Times New Roman"/>
                <a:cs typeface="Times New Roman"/>
              </a:rPr>
              <a:t> </a:t>
            </a:r>
            <a:r>
              <a:rPr sz="2400" b="1" spc="-25" dirty="0">
                <a:latin typeface="Times New Roman"/>
                <a:cs typeface="Times New Roman"/>
              </a:rPr>
              <a:t>Behaviour.</a:t>
            </a:r>
            <a:endParaRPr sz="2400">
              <a:latin typeface="Times New Roman"/>
              <a:cs typeface="Times New Roman"/>
            </a:endParaRPr>
          </a:p>
          <a:p>
            <a:pPr>
              <a:lnSpc>
                <a:spcPct val="100000"/>
              </a:lnSpc>
              <a:spcBef>
                <a:spcPts val="20"/>
              </a:spcBef>
              <a:buFont typeface="Wingdings"/>
              <a:buChar char=""/>
            </a:pPr>
            <a:endParaRPr sz="2100">
              <a:latin typeface="Times New Roman"/>
              <a:cs typeface="Times New Roman"/>
            </a:endParaRPr>
          </a:p>
          <a:p>
            <a:pPr marL="355600" indent="-342900">
              <a:lnSpc>
                <a:spcPct val="100000"/>
              </a:lnSpc>
              <a:buSzPct val="79166"/>
              <a:buFont typeface="Wingdings"/>
              <a:buChar char=""/>
              <a:tabLst>
                <a:tab pos="354965" algn="l"/>
                <a:tab pos="355600" algn="l"/>
              </a:tabLst>
            </a:pPr>
            <a:r>
              <a:rPr sz="2400" b="1" spc="-5" dirty="0">
                <a:latin typeface="Times New Roman"/>
                <a:cs typeface="Times New Roman"/>
              </a:rPr>
              <a:t>It</a:t>
            </a:r>
            <a:r>
              <a:rPr sz="2400" b="1" spc="-10" dirty="0">
                <a:latin typeface="Times New Roman"/>
                <a:cs typeface="Times New Roman"/>
              </a:rPr>
              <a:t> </a:t>
            </a:r>
            <a:r>
              <a:rPr sz="2400" b="1" dirty="0">
                <a:latin typeface="Times New Roman"/>
                <a:cs typeface="Times New Roman"/>
              </a:rPr>
              <a:t>Eliminates</a:t>
            </a:r>
            <a:r>
              <a:rPr sz="2400" b="1" spc="-45" dirty="0">
                <a:latin typeface="Times New Roman"/>
                <a:cs typeface="Times New Roman"/>
              </a:rPr>
              <a:t> </a:t>
            </a:r>
            <a:r>
              <a:rPr sz="2400" b="1" dirty="0">
                <a:latin typeface="Times New Roman"/>
                <a:cs typeface="Times New Roman"/>
              </a:rPr>
              <a:t>Conflicting</a:t>
            </a:r>
            <a:r>
              <a:rPr sz="2400" b="1" spc="-40" dirty="0">
                <a:latin typeface="Times New Roman"/>
                <a:cs typeface="Times New Roman"/>
              </a:rPr>
              <a:t> </a:t>
            </a:r>
            <a:r>
              <a:rPr sz="2400" b="1" dirty="0">
                <a:latin typeface="Times New Roman"/>
                <a:cs typeface="Times New Roman"/>
              </a:rPr>
              <a:t>Job</a:t>
            </a:r>
            <a:r>
              <a:rPr sz="2400" b="1" spc="-5" dirty="0">
                <a:latin typeface="Times New Roman"/>
                <a:cs typeface="Times New Roman"/>
              </a:rPr>
              <a:t> Duties.</a:t>
            </a:r>
            <a:endParaRPr sz="2400">
              <a:latin typeface="Times New Roman"/>
              <a:cs typeface="Times New Roman"/>
            </a:endParaRPr>
          </a:p>
          <a:p>
            <a:pPr>
              <a:lnSpc>
                <a:spcPct val="100000"/>
              </a:lnSpc>
              <a:spcBef>
                <a:spcPts val="35"/>
              </a:spcBef>
              <a:buFont typeface="Wingdings"/>
              <a:buChar char=""/>
            </a:pPr>
            <a:endParaRPr sz="2100">
              <a:latin typeface="Times New Roman"/>
              <a:cs typeface="Times New Roman"/>
            </a:endParaRPr>
          </a:p>
          <a:p>
            <a:pPr marL="355600" indent="-342900">
              <a:lnSpc>
                <a:spcPct val="100000"/>
              </a:lnSpc>
              <a:buSzPct val="79166"/>
              <a:buFont typeface="Wingdings"/>
              <a:buChar char=""/>
              <a:tabLst>
                <a:tab pos="354965" algn="l"/>
                <a:tab pos="355600" algn="l"/>
              </a:tabLst>
            </a:pPr>
            <a:r>
              <a:rPr sz="2400" b="1" spc="-5" dirty="0">
                <a:latin typeface="Times New Roman"/>
                <a:cs typeface="Times New Roman"/>
              </a:rPr>
              <a:t>The</a:t>
            </a:r>
            <a:r>
              <a:rPr sz="2400" b="1" spc="-10" dirty="0">
                <a:latin typeface="Times New Roman"/>
                <a:cs typeface="Times New Roman"/>
              </a:rPr>
              <a:t> </a:t>
            </a:r>
            <a:r>
              <a:rPr sz="2400" b="1" dirty="0">
                <a:latin typeface="Times New Roman"/>
                <a:cs typeface="Times New Roman"/>
              </a:rPr>
              <a:t>Maximum</a:t>
            </a:r>
            <a:r>
              <a:rPr sz="2400" b="1" spc="-15" dirty="0">
                <a:latin typeface="Times New Roman"/>
                <a:cs typeface="Times New Roman"/>
              </a:rPr>
              <a:t> </a:t>
            </a:r>
            <a:r>
              <a:rPr sz="2400" b="1" spc="-5" dirty="0">
                <a:latin typeface="Times New Roman"/>
                <a:cs typeface="Times New Roman"/>
              </a:rPr>
              <a:t>Utilization</a:t>
            </a:r>
            <a:r>
              <a:rPr sz="2400" b="1" spc="-20" dirty="0">
                <a:latin typeface="Times New Roman"/>
                <a:cs typeface="Times New Roman"/>
              </a:rPr>
              <a:t> </a:t>
            </a:r>
            <a:r>
              <a:rPr sz="2400" b="1" dirty="0">
                <a:latin typeface="Times New Roman"/>
                <a:cs typeface="Times New Roman"/>
              </a:rPr>
              <a:t>of</a:t>
            </a:r>
            <a:r>
              <a:rPr sz="2400" b="1" spc="-10" dirty="0">
                <a:latin typeface="Times New Roman"/>
                <a:cs typeface="Times New Roman"/>
              </a:rPr>
              <a:t> </a:t>
            </a:r>
            <a:r>
              <a:rPr sz="2400" b="1" dirty="0">
                <a:latin typeface="Times New Roman"/>
                <a:cs typeface="Times New Roman"/>
              </a:rPr>
              <a:t>Humana</a:t>
            </a:r>
            <a:r>
              <a:rPr sz="2400" b="1" spc="-20" dirty="0">
                <a:latin typeface="Times New Roman"/>
                <a:cs typeface="Times New Roman"/>
              </a:rPr>
              <a:t> </a:t>
            </a:r>
            <a:r>
              <a:rPr sz="2400" b="1" spc="-10" dirty="0">
                <a:latin typeface="Times New Roman"/>
                <a:cs typeface="Times New Roman"/>
              </a:rPr>
              <a:t>resources.</a:t>
            </a:r>
            <a:endParaRPr sz="2400">
              <a:latin typeface="Times New Roman"/>
              <a:cs typeface="Times New Roman"/>
            </a:endParaRPr>
          </a:p>
          <a:p>
            <a:pPr>
              <a:lnSpc>
                <a:spcPct val="100000"/>
              </a:lnSpc>
              <a:spcBef>
                <a:spcPts val="20"/>
              </a:spcBef>
              <a:buFont typeface="Wingdings"/>
              <a:buChar char=""/>
            </a:pPr>
            <a:endParaRPr sz="2100">
              <a:latin typeface="Times New Roman"/>
              <a:cs typeface="Times New Roman"/>
            </a:endParaRPr>
          </a:p>
          <a:p>
            <a:pPr marL="355600" indent="-342900">
              <a:lnSpc>
                <a:spcPct val="100000"/>
              </a:lnSpc>
              <a:buSzPct val="79166"/>
              <a:buFont typeface="Wingdings"/>
              <a:buChar char=""/>
              <a:tabLst>
                <a:tab pos="354965" algn="l"/>
                <a:tab pos="355600" algn="l"/>
              </a:tabLst>
            </a:pPr>
            <a:r>
              <a:rPr sz="2400" b="1" spc="-5" dirty="0">
                <a:latin typeface="Times New Roman"/>
                <a:cs typeface="Times New Roman"/>
              </a:rPr>
              <a:t>The</a:t>
            </a:r>
            <a:r>
              <a:rPr sz="2400" b="1" spc="-55" dirty="0">
                <a:latin typeface="Times New Roman"/>
                <a:cs typeface="Times New Roman"/>
              </a:rPr>
              <a:t> </a:t>
            </a:r>
            <a:r>
              <a:rPr sz="2400" b="1" spc="-20" dirty="0">
                <a:latin typeface="Times New Roman"/>
                <a:cs typeface="Times New Roman"/>
              </a:rPr>
              <a:t>Workers</a:t>
            </a:r>
            <a:r>
              <a:rPr sz="2400" b="1" spc="-35" dirty="0">
                <a:latin typeface="Times New Roman"/>
                <a:cs typeface="Times New Roman"/>
              </a:rPr>
              <a:t> </a:t>
            </a:r>
            <a:r>
              <a:rPr sz="2400" b="1" dirty="0">
                <a:latin typeface="Times New Roman"/>
                <a:cs typeface="Times New Roman"/>
              </a:rPr>
              <a:t>become</a:t>
            </a:r>
            <a:r>
              <a:rPr sz="2400" b="1" spc="-30" dirty="0">
                <a:latin typeface="Times New Roman"/>
                <a:cs typeface="Times New Roman"/>
              </a:rPr>
              <a:t> </a:t>
            </a:r>
            <a:r>
              <a:rPr sz="2400" b="1" dirty="0">
                <a:latin typeface="Times New Roman"/>
                <a:cs typeface="Times New Roman"/>
              </a:rPr>
              <a:t>Specialists.</a:t>
            </a:r>
            <a:endParaRPr sz="2400">
              <a:latin typeface="Times New Roman"/>
              <a:cs typeface="Times New Roman"/>
            </a:endParaRPr>
          </a:p>
          <a:p>
            <a:pPr>
              <a:lnSpc>
                <a:spcPct val="100000"/>
              </a:lnSpc>
              <a:spcBef>
                <a:spcPts val="25"/>
              </a:spcBef>
              <a:buFont typeface="Wingdings"/>
              <a:buChar char=""/>
            </a:pPr>
            <a:endParaRPr sz="2100">
              <a:latin typeface="Times New Roman"/>
              <a:cs typeface="Times New Roman"/>
            </a:endParaRPr>
          </a:p>
          <a:p>
            <a:pPr marL="355600" indent="-342900">
              <a:lnSpc>
                <a:spcPct val="100000"/>
              </a:lnSpc>
              <a:buSzPct val="79166"/>
              <a:buFont typeface="Wingdings"/>
              <a:buChar char=""/>
              <a:tabLst>
                <a:tab pos="354965" algn="l"/>
                <a:tab pos="355600" algn="l"/>
              </a:tabLst>
            </a:pPr>
            <a:r>
              <a:rPr sz="2400" b="1" spc="-5" dirty="0">
                <a:latin typeface="Times New Roman"/>
                <a:cs typeface="Times New Roman"/>
              </a:rPr>
              <a:t>Continuance</a:t>
            </a:r>
            <a:r>
              <a:rPr sz="2400" b="1" spc="5" dirty="0">
                <a:latin typeface="Times New Roman"/>
                <a:cs typeface="Times New Roman"/>
              </a:rPr>
              <a:t> </a:t>
            </a:r>
            <a:r>
              <a:rPr sz="2400" b="1" dirty="0">
                <a:latin typeface="Times New Roman"/>
                <a:cs typeface="Times New Roman"/>
              </a:rPr>
              <a:t>of</a:t>
            </a:r>
            <a:r>
              <a:rPr sz="2400" b="1" spc="5" dirty="0">
                <a:latin typeface="Times New Roman"/>
                <a:cs typeface="Times New Roman"/>
              </a:rPr>
              <a:t> </a:t>
            </a:r>
            <a:r>
              <a:rPr sz="2400" b="1" spc="-5" dirty="0">
                <a:latin typeface="Times New Roman"/>
                <a:cs typeface="Times New Roman"/>
              </a:rPr>
              <a:t>the</a:t>
            </a:r>
            <a:r>
              <a:rPr sz="2400" b="1" spc="5" dirty="0">
                <a:latin typeface="Times New Roman"/>
                <a:cs typeface="Times New Roman"/>
              </a:rPr>
              <a:t> </a:t>
            </a:r>
            <a:r>
              <a:rPr sz="2400" b="1" spc="-5" dirty="0">
                <a:latin typeface="Times New Roman"/>
                <a:cs typeface="Times New Roman"/>
              </a:rPr>
              <a:t>Organization.</a:t>
            </a:r>
            <a:endParaRPr sz="2400">
              <a:latin typeface="Times New Roman"/>
              <a:cs typeface="Times New Roman"/>
            </a:endParaRPr>
          </a:p>
        </p:txBody>
      </p:sp>
    </p:spTree>
    <p:extLst>
      <p:ext uri="{BB962C8B-B14F-4D97-AF65-F5344CB8AC3E}">
        <p14:creationId xmlns:p14="http://schemas.microsoft.com/office/powerpoint/2010/main" val="424967915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2BDEC3-B658-1112-DD04-4A46DF97BBD4}"/>
            </a:ext>
          </a:extLst>
        </p:cNvPr>
        <p:cNvGrpSpPr/>
        <p:nvPr/>
      </p:nvGrpSpPr>
      <p:grpSpPr>
        <a:xfrm>
          <a:off x="0" y="0"/>
          <a:ext cx="0" cy="0"/>
          <a:chOff x="0" y="0"/>
          <a:chExt cx="0" cy="0"/>
        </a:xfrm>
      </p:grpSpPr>
      <p:grpSp>
        <p:nvGrpSpPr>
          <p:cNvPr id="2" name="object 2">
            <a:extLst>
              <a:ext uri="{FF2B5EF4-FFF2-40B4-BE49-F238E27FC236}">
                <a16:creationId xmlns:a16="http://schemas.microsoft.com/office/drawing/2014/main" id="{342F2CE6-0DBD-D8FE-C985-0A3281E0FC1A}"/>
              </a:ext>
            </a:extLst>
          </p:cNvPr>
          <p:cNvGrpSpPr/>
          <p:nvPr/>
        </p:nvGrpSpPr>
        <p:grpSpPr>
          <a:xfrm>
            <a:off x="771144" y="717804"/>
            <a:ext cx="9843770" cy="1122045"/>
            <a:chOff x="771144" y="717804"/>
            <a:chExt cx="9843770" cy="1122045"/>
          </a:xfrm>
        </p:grpSpPr>
        <p:pic>
          <p:nvPicPr>
            <p:cNvPr id="3" name="object 3">
              <a:extLst>
                <a:ext uri="{FF2B5EF4-FFF2-40B4-BE49-F238E27FC236}">
                  <a16:creationId xmlns:a16="http://schemas.microsoft.com/office/drawing/2014/main" id="{EF6BFA51-B088-C4FB-1255-678028586241}"/>
                </a:ext>
              </a:extLst>
            </p:cNvPr>
            <p:cNvPicPr/>
            <p:nvPr/>
          </p:nvPicPr>
          <p:blipFill>
            <a:blip r:embed="rId2" cstate="print"/>
            <a:stretch>
              <a:fillRect/>
            </a:stretch>
          </p:blipFill>
          <p:spPr>
            <a:xfrm>
              <a:off x="771144" y="1299972"/>
              <a:ext cx="9843516" cy="539496"/>
            </a:xfrm>
            <a:prstGeom prst="rect">
              <a:avLst/>
            </a:prstGeom>
          </p:spPr>
        </p:pic>
        <p:pic>
          <p:nvPicPr>
            <p:cNvPr id="4" name="object 4">
              <a:extLst>
                <a:ext uri="{FF2B5EF4-FFF2-40B4-BE49-F238E27FC236}">
                  <a16:creationId xmlns:a16="http://schemas.microsoft.com/office/drawing/2014/main" id="{866F0DD9-5707-FC9E-33F1-C148A07C6412}"/>
                </a:ext>
              </a:extLst>
            </p:cNvPr>
            <p:cNvPicPr/>
            <p:nvPr/>
          </p:nvPicPr>
          <p:blipFill>
            <a:blip r:embed="rId3" cstate="print"/>
            <a:stretch>
              <a:fillRect/>
            </a:stretch>
          </p:blipFill>
          <p:spPr>
            <a:xfrm>
              <a:off x="774192" y="717804"/>
              <a:ext cx="9837420" cy="1011936"/>
            </a:xfrm>
            <a:prstGeom prst="rect">
              <a:avLst/>
            </a:prstGeom>
          </p:spPr>
        </p:pic>
      </p:grpSp>
      <p:sp>
        <p:nvSpPr>
          <p:cNvPr id="5" name="object 5">
            <a:extLst>
              <a:ext uri="{FF2B5EF4-FFF2-40B4-BE49-F238E27FC236}">
                <a16:creationId xmlns:a16="http://schemas.microsoft.com/office/drawing/2014/main" id="{8BB27957-39B9-04EB-B720-8E89000891B3}"/>
              </a:ext>
            </a:extLst>
          </p:cNvPr>
          <p:cNvSpPr txBox="1">
            <a:spLocks noGrp="1"/>
          </p:cNvSpPr>
          <p:nvPr>
            <p:ph type="title"/>
          </p:nvPr>
        </p:nvSpPr>
        <p:spPr>
          <a:xfrm>
            <a:off x="1045870" y="836803"/>
            <a:ext cx="9261475" cy="574040"/>
          </a:xfrm>
          <a:prstGeom prst="rect">
            <a:avLst/>
          </a:prstGeom>
        </p:spPr>
        <p:txBody>
          <a:bodyPr vert="horz" wrap="square" lIns="0" tIns="12700" rIns="0" bIns="0" rtlCol="0">
            <a:spAutoFit/>
          </a:bodyPr>
          <a:lstStyle/>
          <a:p>
            <a:pPr marL="12700">
              <a:lnSpc>
                <a:spcPct val="100000"/>
              </a:lnSpc>
              <a:spcBef>
                <a:spcPts val="100"/>
              </a:spcBef>
            </a:pPr>
            <a:r>
              <a:rPr sz="3600" b="1" u="sng" spc="-5" dirty="0">
                <a:solidFill>
                  <a:schemeClr val="tx1">
                    <a:lumMod val="95000"/>
                    <a:lumOff val="5000"/>
                  </a:schemeClr>
                </a:solidFill>
                <a:latin typeface="Times New Roman" panose="02020603050405020304" pitchFamily="18" charset="0"/>
                <a:cs typeface="Times New Roman" panose="02020603050405020304" pitchFamily="18" charset="0"/>
              </a:rPr>
              <a:t>Disadvantage/</a:t>
            </a:r>
            <a:r>
              <a:rPr sz="3600" b="1" u="sng" spc="10" dirty="0">
                <a:solidFill>
                  <a:schemeClr val="tx1">
                    <a:lumMod val="95000"/>
                    <a:lumOff val="5000"/>
                  </a:schemeClr>
                </a:solidFill>
                <a:latin typeface="Times New Roman" panose="02020603050405020304" pitchFamily="18" charset="0"/>
                <a:cs typeface="Times New Roman" panose="02020603050405020304" pitchFamily="18" charset="0"/>
              </a:rPr>
              <a:t> </a:t>
            </a:r>
            <a:r>
              <a:rPr sz="3600" b="1" u="sng" spc="-5" dirty="0">
                <a:solidFill>
                  <a:schemeClr val="tx1">
                    <a:lumMod val="95000"/>
                    <a:lumOff val="5000"/>
                  </a:schemeClr>
                </a:solidFill>
                <a:latin typeface="Times New Roman" panose="02020603050405020304" pitchFamily="18" charset="0"/>
                <a:cs typeface="Times New Roman" panose="02020603050405020304" pitchFamily="18" charset="0"/>
              </a:rPr>
              <a:t>Criticism</a:t>
            </a:r>
            <a:r>
              <a:rPr sz="3600" b="1" u="sng" spc="20" dirty="0">
                <a:solidFill>
                  <a:schemeClr val="tx1">
                    <a:lumMod val="95000"/>
                    <a:lumOff val="5000"/>
                  </a:schemeClr>
                </a:solidFill>
                <a:latin typeface="Times New Roman" panose="02020603050405020304" pitchFamily="18" charset="0"/>
                <a:cs typeface="Times New Roman" panose="02020603050405020304" pitchFamily="18" charset="0"/>
              </a:rPr>
              <a:t> </a:t>
            </a:r>
            <a:r>
              <a:rPr sz="3600" b="1" u="sng" dirty="0">
                <a:solidFill>
                  <a:schemeClr val="tx1">
                    <a:lumMod val="95000"/>
                    <a:lumOff val="5000"/>
                  </a:schemeClr>
                </a:solidFill>
                <a:latin typeface="Times New Roman" panose="02020603050405020304" pitchFamily="18" charset="0"/>
                <a:cs typeface="Times New Roman" panose="02020603050405020304" pitchFamily="18" charset="0"/>
              </a:rPr>
              <a:t>of</a:t>
            </a:r>
            <a:r>
              <a:rPr sz="3600" b="1" u="sng" spc="10" dirty="0">
                <a:solidFill>
                  <a:schemeClr val="tx1">
                    <a:lumMod val="95000"/>
                    <a:lumOff val="5000"/>
                  </a:schemeClr>
                </a:solidFill>
                <a:latin typeface="Times New Roman" panose="02020603050405020304" pitchFamily="18" charset="0"/>
                <a:cs typeface="Times New Roman" panose="02020603050405020304" pitchFamily="18" charset="0"/>
              </a:rPr>
              <a:t> </a:t>
            </a:r>
            <a:r>
              <a:rPr sz="3600" b="1" u="sng" spc="-10" dirty="0">
                <a:solidFill>
                  <a:schemeClr val="tx1">
                    <a:lumMod val="95000"/>
                    <a:lumOff val="5000"/>
                  </a:schemeClr>
                </a:solidFill>
                <a:latin typeface="Times New Roman" panose="02020603050405020304" pitchFamily="18" charset="0"/>
                <a:cs typeface="Times New Roman" panose="02020603050405020304" pitchFamily="18" charset="0"/>
              </a:rPr>
              <a:t>Bureaucratic</a:t>
            </a:r>
            <a:r>
              <a:rPr sz="3600" b="1" u="sng" spc="10" dirty="0">
                <a:solidFill>
                  <a:schemeClr val="tx1">
                    <a:lumMod val="95000"/>
                    <a:lumOff val="5000"/>
                  </a:schemeClr>
                </a:solidFill>
                <a:latin typeface="Times New Roman" panose="02020603050405020304" pitchFamily="18" charset="0"/>
                <a:cs typeface="Times New Roman" panose="02020603050405020304" pitchFamily="18" charset="0"/>
              </a:rPr>
              <a:t> </a:t>
            </a:r>
            <a:r>
              <a:rPr sz="3600" b="1" u="sng" dirty="0">
                <a:solidFill>
                  <a:schemeClr val="tx1">
                    <a:lumMod val="95000"/>
                    <a:lumOff val="5000"/>
                  </a:schemeClr>
                </a:solidFill>
                <a:latin typeface="Times New Roman" panose="02020603050405020304" pitchFamily="18" charset="0"/>
                <a:cs typeface="Times New Roman" panose="02020603050405020304" pitchFamily="18" charset="0"/>
              </a:rPr>
              <a:t>Model</a:t>
            </a:r>
          </a:p>
        </p:txBody>
      </p:sp>
      <p:sp>
        <p:nvSpPr>
          <p:cNvPr id="6" name="object 6">
            <a:extLst>
              <a:ext uri="{FF2B5EF4-FFF2-40B4-BE49-F238E27FC236}">
                <a16:creationId xmlns:a16="http://schemas.microsoft.com/office/drawing/2014/main" id="{5921030B-B3ED-6C21-C9E9-7F7EAD7F61E0}"/>
              </a:ext>
            </a:extLst>
          </p:cNvPr>
          <p:cNvSpPr txBox="1"/>
          <p:nvPr/>
        </p:nvSpPr>
        <p:spPr>
          <a:xfrm>
            <a:off x="1233932" y="2762249"/>
            <a:ext cx="6831330" cy="2753360"/>
          </a:xfrm>
          <a:prstGeom prst="rect">
            <a:avLst/>
          </a:prstGeom>
        </p:spPr>
        <p:txBody>
          <a:bodyPr vert="horz" wrap="square" lIns="0" tIns="12065" rIns="0" bIns="0" rtlCol="0">
            <a:spAutoFit/>
          </a:bodyPr>
          <a:lstStyle/>
          <a:p>
            <a:pPr marL="355600" indent="-342900">
              <a:lnSpc>
                <a:spcPct val="100000"/>
              </a:lnSpc>
              <a:spcBef>
                <a:spcPts val="95"/>
              </a:spcBef>
              <a:buSzPct val="80357"/>
              <a:buFont typeface="Wingdings"/>
              <a:buChar char=""/>
              <a:tabLst>
                <a:tab pos="355600" algn="l"/>
              </a:tabLst>
            </a:pPr>
            <a:r>
              <a:rPr sz="2800" b="1" spc="-90" dirty="0">
                <a:latin typeface="Times New Roman"/>
                <a:cs typeface="Times New Roman"/>
              </a:rPr>
              <a:t>Too</a:t>
            </a:r>
            <a:r>
              <a:rPr sz="2800" b="1" spc="-25" dirty="0">
                <a:latin typeface="Times New Roman"/>
                <a:cs typeface="Times New Roman"/>
              </a:rPr>
              <a:t> </a:t>
            </a:r>
            <a:r>
              <a:rPr sz="2800" b="1" spc="-5" dirty="0">
                <a:latin typeface="Times New Roman"/>
                <a:cs typeface="Times New Roman"/>
              </a:rPr>
              <a:t>much</a:t>
            </a:r>
            <a:r>
              <a:rPr sz="2800" b="1" spc="10" dirty="0">
                <a:latin typeface="Times New Roman"/>
                <a:cs typeface="Times New Roman"/>
              </a:rPr>
              <a:t> </a:t>
            </a:r>
            <a:r>
              <a:rPr sz="2800" b="1" spc="-5" dirty="0">
                <a:latin typeface="Times New Roman"/>
                <a:cs typeface="Times New Roman"/>
              </a:rPr>
              <a:t>of</a:t>
            </a:r>
            <a:r>
              <a:rPr sz="2800" b="1" spc="-10" dirty="0">
                <a:latin typeface="Times New Roman"/>
                <a:cs typeface="Times New Roman"/>
              </a:rPr>
              <a:t> Paperwork.</a:t>
            </a:r>
            <a:endParaRPr sz="2800">
              <a:latin typeface="Times New Roman"/>
              <a:cs typeface="Times New Roman"/>
            </a:endParaRPr>
          </a:p>
          <a:p>
            <a:pPr marL="355600" indent="-342900">
              <a:lnSpc>
                <a:spcPct val="100000"/>
              </a:lnSpc>
              <a:spcBef>
                <a:spcPts val="2675"/>
              </a:spcBef>
              <a:buSzPct val="80357"/>
              <a:buFont typeface="Wingdings"/>
              <a:buChar char=""/>
              <a:tabLst>
                <a:tab pos="355600" algn="l"/>
              </a:tabLst>
            </a:pPr>
            <a:r>
              <a:rPr sz="2800" b="1" spc="-5" dirty="0">
                <a:latin typeface="Times New Roman"/>
                <a:cs typeface="Times New Roman"/>
              </a:rPr>
              <a:t>Employees</a:t>
            </a:r>
            <a:r>
              <a:rPr sz="2800" b="1" spc="-60" dirty="0">
                <a:latin typeface="Times New Roman"/>
                <a:cs typeface="Times New Roman"/>
              </a:rPr>
              <a:t> </a:t>
            </a:r>
            <a:r>
              <a:rPr sz="2800" b="1" spc="-5" dirty="0">
                <a:latin typeface="Times New Roman"/>
                <a:cs typeface="Times New Roman"/>
              </a:rPr>
              <a:t>Think</a:t>
            </a:r>
            <a:r>
              <a:rPr sz="2800" b="1" spc="15" dirty="0">
                <a:latin typeface="Times New Roman"/>
                <a:cs typeface="Times New Roman"/>
              </a:rPr>
              <a:t> </a:t>
            </a:r>
            <a:r>
              <a:rPr sz="2800" b="1" spc="-5" dirty="0">
                <a:latin typeface="Times New Roman"/>
                <a:cs typeface="Times New Roman"/>
              </a:rPr>
              <a:t>less</a:t>
            </a:r>
            <a:r>
              <a:rPr sz="2800" b="1" spc="-10" dirty="0">
                <a:latin typeface="Times New Roman"/>
                <a:cs typeface="Times New Roman"/>
              </a:rPr>
              <a:t> </a:t>
            </a:r>
            <a:r>
              <a:rPr sz="2800" b="1" dirty="0">
                <a:latin typeface="Times New Roman"/>
                <a:cs typeface="Times New Roman"/>
              </a:rPr>
              <a:t>for</a:t>
            </a:r>
            <a:r>
              <a:rPr sz="2800" b="1" spc="-50" dirty="0">
                <a:latin typeface="Times New Roman"/>
                <a:cs typeface="Times New Roman"/>
              </a:rPr>
              <a:t> </a:t>
            </a:r>
            <a:r>
              <a:rPr sz="2800" b="1" spc="-5" dirty="0">
                <a:latin typeface="Times New Roman"/>
                <a:cs typeface="Times New Roman"/>
              </a:rPr>
              <a:t>the</a:t>
            </a:r>
            <a:r>
              <a:rPr sz="2800" b="1" dirty="0">
                <a:latin typeface="Times New Roman"/>
                <a:cs typeface="Times New Roman"/>
              </a:rPr>
              <a:t> </a:t>
            </a:r>
            <a:r>
              <a:rPr sz="2800" b="1" spc="-5" dirty="0">
                <a:latin typeface="Times New Roman"/>
                <a:cs typeface="Times New Roman"/>
              </a:rPr>
              <a:t>organization.</a:t>
            </a:r>
            <a:endParaRPr sz="2800">
              <a:latin typeface="Times New Roman"/>
              <a:cs typeface="Times New Roman"/>
            </a:endParaRPr>
          </a:p>
          <a:p>
            <a:pPr marL="355600" indent="-342900">
              <a:lnSpc>
                <a:spcPct val="100000"/>
              </a:lnSpc>
              <a:spcBef>
                <a:spcPts val="2690"/>
              </a:spcBef>
              <a:buSzPct val="80357"/>
              <a:buFont typeface="Wingdings"/>
              <a:buChar char=""/>
              <a:tabLst>
                <a:tab pos="355600" algn="l"/>
              </a:tabLst>
            </a:pPr>
            <a:r>
              <a:rPr sz="2800" b="1" spc="-5" dirty="0">
                <a:latin typeface="Times New Roman"/>
                <a:cs typeface="Times New Roman"/>
              </a:rPr>
              <a:t>No</a:t>
            </a:r>
            <a:r>
              <a:rPr sz="2800" b="1" dirty="0">
                <a:latin typeface="Times New Roman"/>
                <a:cs typeface="Times New Roman"/>
              </a:rPr>
              <a:t> initiative</a:t>
            </a:r>
            <a:r>
              <a:rPr sz="2800" b="1" spc="-35" dirty="0">
                <a:latin typeface="Times New Roman"/>
                <a:cs typeface="Times New Roman"/>
              </a:rPr>
              <a:t> </a:t>
            </a:r>
            <a:r>
              <a:rPr sz="2800" b="1" spc="-5" dirty="0">
                <a:latin typeface="Times New Roman"/>
                <a:cs typeface="Times New Roman"/>
              </a:rPr>
              <a:t>and</a:t>
            </a:r>
            <a:r>
              <a:rPr sz="2800" b="1" spc="10" dirty="0">
                <a:latin typeface="Times New Roman"/>
                <a:cs typeface="Times New Roman"/>
              </a:rPr>
              <a:t> </a:t>
            </a:r>
            <a:r>
              <a:rPr sz="2800" b="1" spc="-20" dirty="0">
                <a:latin typeface="Times New Roman"/>
                <a:cs typeface="Times New Roman"/>
              </a:rPr>
              <a:t>Growth</a:t>
            </a:r>
            <a:r>
              <a:rPr sz="2800" b="1" spc="35" dirty="0">
                <a:latin typeface="Times New Roman"/>
                <a:cs typeface="Times New Roman"/>
              </a:rPr>
              <a:t> </a:t>
            </a:r>
            <a:r>
              <a:rPr sz="2800" b="1" spc="-5" dirty="0">
                <a:latin typeface="Times New Roman"/>
                <a:cs typeface="Times New Roman"/>
              </a:rPr>
              <a:t>of</a:t>
            </a:r>
            <a:r>
              <a:rPr sz="2800" b="1" spc="5" dirty="0">
                <a:latin typeface="Times New Roman"/>
                <a:cs typeface="Times New Roman"/>
              </a:rPr>
              <a:t> </a:t>
            </a:r>
            <a:r>
              <a:rPr sz="2800" b="1" spc="-5" dirty="0">
                <a:latin typeface="Times New Roman"/>
                <a:cs typeface="Times New Roman"/>
              </a:rPr>
              <a:t>the</a:t>
            </a:r>
            <a:r>
              <a:rPr sz="2800" b="1" dirty="0">
                <a:latin typeface="Times New Roman"/>
                <a:cs typeface="Times New Roman"/>
              </a:rPr>
              <a:t> </a:t>
            </a:r>
            <a:r>
              <a:rPr sz="2800" b="1" spc="-15" dirty="0">
                <a:latin typeface="Times New Roman"/>
                <a:cs typeface="Times New Roman"/>
              </a:rPr>
              <a:t>workers</a:t>
            </a:r>
            <a:endParaRPr sz="2800">
              <a:latin typeface="Times New Roman"/>
              <a:cs typeface="Times New Roman"/>
            </a:endParaRPr>
          </a:p>
          <a:p>
            <a:pPr marL="355600" indent="-342900">
              <a:lnSpc>
                <a:spcPct val="100000"/>
              </a:lnSpc>
              <a:spcBef>
                <a:spcPts val="2675"/>
              </a:spcBef>
              <a:buSzPct val="80357"/>
              <a:buFont typeface="Wingdings"/>
              <a:buChar char=""/>
              <a:tabLst>
                <a:tab pos="355600" algn="l"/>
              </a:tabLst>
            </a:pPr>
            <a:r>
              <a:rPr sz="2800" b="1" spc="-15" dirty="0">
                <a:latin typeface="Times New Roman"/>
                <a:cs typeface="Times New Roman"/>
              </a:rPr>
              <a:t>There</a:t>
            </a:r>
            <a:r>
              <a:rPr sz="2800" b="1" spc="-5" dirty="0">
                <a:latin typeface="Times New Roman"/>
                <a:cs typeface="Times New Roman"/>
              </a:rPr>
              <a:t> is</a:t>
            </a:r>
            <a:r>
              <a:rPr sz="2800" b="1" dirty="0">
                <a:latin typeface="Times New Roman"/>
                <a:cs typeface="Times New Roman"/>
              </a:rPr>
              <a:t> </a:t>
            </a:r>
            <a:r>
              <a:rPr sz="2800" b="1" spc="-5" dirty="0">
                <a:latin typeface="Times New Roman"/>
                <a:cs typeface="Times New Roman"/>
              </a:rPr>
              <a:t>a Resistance</a:t>
            </a:r>
            <a:r>
              <a:rPr sz="2800" b="1" spc="-10" dirty="0">
                <a:latin typeface="Times New Roman"/>
                <a:cs typeface="Times New Roman"/>
              </a:rPr>
              <a:t> </a:t>
            </a:r>
            <a:r>
              <a:rPr sz="2800" b="1" spc="-5" dirty="0">
                <a:latin typeface="Times New Roman"/>
                <a:cs typeface="Times New Roman"/>
              </a:rPr>
              <a:t>to</a:t>
            </a:r>
            <a:r>
              <a:rPr sz="2800" b="1" spc="5" dirty="0">
                <a:latin typeface="Times New Roman"/>
                <a:cs typeface="Times New Roman"/>
              </a:rPr>
              <a:t> </a:t>
            </a:r>
            <a:r>
              <a:rPr sz="2800" b="1" spc="-5" dirty="0">
                <a:latin typeface="Times New Roman"/>
                <a:cs typeface="Times New Roman"/>
              </a:rPr>
              <a:t>change</a:t>
            </a:r>
            <a:r>
              <a:rPr sz="2400" spc="-5" dirty="0">
                <a:solidFill>
                  <a:srgbClr val="404040"/>
                </a:solidFill>
                <a:latin typeface="Arial MT"/>
                <a:cs typeface="Arial MT"/>
              </a:rPr>
              <a:t>.</a:t>
            </a:r>
            <a:endParaRPr sz="2400">
              <a:latin typeface="Arial MT"/>
              <a:cs typeface="Arial MT"/>
            </a:endParaRPr>
          </a:p>
        </p:txBody>
      </p:sp>
    </p:spTree>
    <p:extLst>
      <p:ext uri="{BB962C8B-B14F-4D97-AF65-F5344CB8AC3E}">
        <p14:creationId xmlns:p14="http://schemas.microsoft.com/office/powerpoint/2010/main" val="306563575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5A25EE-1EC8-4DCA-B2A9-9ABD939F3221}"/>
            </a:ext>
          </a:extLst>
        </p:cNvPr>
        <p:cNvGrpSpPr/>
        <p:nvPr/>
      </p:nvGrpSpPr>
      <p:grpSpPr>
        <a:xfrm>
          <a:off x="0" y="0"/>
          <a:ext cx="0" cy="0"/>
          <a:chOff x="0" y="0"/>
          <a:chExt cx="0" cy="0"/>
        </a:xfrm>
      </p:grpSpPr>
      <p:grpSp>
        <p:nvGrpSpPr>
          <p:cNvPr id="2" name="object 2">
            <a:extLst>
              <a:ext uri="{FF2B5EF4-FFF2-40B4-BE49-F238E27FC236}">
                <a16:creationId xmlns:a16="http://schemas.microsoft.com/office/drawing/2014/main" id="{157633BB-0363-878D-837A-A89B057BB766}"/>
              </a:ext>
            </a:extLst>
          </p:cNvPr>
          <p:cNvGrpSpPr/>
          <p:nvPr/>
        </p:nvGrpSpPr>
        <p:grpSpPr>
          <a:xfrm>
            <a:off x="966216" y="940308"/>
            <a:ext cx="8147684" cy="1140460"/>
            <a:chOff x="966216" y="940308"/>
            <a:chExt cx="8147684" cy="1140460"/>
          </a:xfrm>
        </p:grpSpPr>
        <p:pic>
          <p:nvPicPr>
            <p:cNvPr id="3" name="object 3">
              <a:extLst>
                <a:ext uri="{FF2B5EF4-FFF2-40B4-BE49-F238E27FC236}">
                  <a16:creationId xmlns:a16="http://schemas.microsoft.com/office/drawing/2014/main" id="{F04FF0C0-9E73-4C0A-06B6-0F620A654C6B}"/>
                </a:ext>
              </a:extLst>
            </p:cNvPr>
            <p:cNvPicPr/>
            <p:nvPr/>
          </p:nvPicPr>
          <p:blipFill>
            <a:blip r:embed="rId2" cstate="print"/>
            <a:stretch>
              <a:fillRect/>
            </a:stretch>
          </p:blipFill>
          <p:spPr>
            <a:xfrm>
              <a:off x="966216" y="940308"/>
              <a:ext cx="8147304" cy="591312"/>
            </a:xfrm>
            <a:prstGeom prst="rect">
              <a:avLst/>
            </a:prstGeom>
          </p:spPr>
        </p:pic>
        <p:pic>
          <p:nvPicPr>
            <p:cNvPr id="4" name="object 4">
              <a:extLst>
                <a:ext uri="{FF2B5EF4-FFF2-40B4-BE49-F238E27FC236}">
                  <a16:creationId xmlns:a16="http://schemas.microsoft.com/office/drawing/2014/main" id="{0DE66B8C-5B07-F921-2251-8A44C41828FB}"/>
                </a:ext>
              </a:extLst>
            </p:cNvPr>
            <p:cNvPicPr/>
            <p:nvPr/>
          </p:nvPicPr>
          <p:blipFill>
            <a:blip r:embed="rId3" cstate="print"/>
            <a:stretch>
              <a:fillRect/>
            </a:stretch>
          </p:blipFill>
          <p:spPr>
            <a:xfrm>
              <a:off x="966216" y="1488948"/>
              <a:ext cx="7068311" cy="591312"/>
            </a:xfrm>
            <a:prstGeom prst="rect">
              <a:avLst/>
            </a:prstGeom>
          </p:spPr>
        </p:pic>
        <p:pic>
          <p:nvPicPr>
            <p:cNvPr id="5" name="object 5">
              <a:extLst>
                <a:ext uri="{FF2B5EF4-FFF2-40B4-BE49-F238E27FC236}">
                  <a16:creationId xmlns:a16="http://schemas.microsoft.com/office/drawing/2014/main" id="{DB633ECA-89F2-407A-CD82-7A9A55A94D7B}"/>
                </a:ext>
              </a:extLst>
            </p:cNvPr>
            <p:cNvPicPr/>
            <p:nvPr/>
          </p:nvPicPr>
          <p:blipFill>
            <a:blip r:embed="rId4" cstate="print"/>
            <a:stretch>
              <a:fillRect/>
            </a:stretch>
          </p:blipFill>
          <p:spPr>
            <a:xfrm>
              <a:off x="7473696" y="1488948"/>
              <a:ext cx="713231" cy="591312"/>
            </a:xfrm>
            <a:prstGeom prst="rect">
              <a:avLst/>
            </a:prstGeom>
          </p:spPr>
        </p:pic>
      </p:grpSp>
      <p:sp>
        <p:nvSpPr>
          <p:cNvPr id="6" name="object 6">
            <a:extLst>
              <a:ext uri="{FF2B5EF4-FFF2-40B4-BE49-F238E27FC236}">
                <a16:creationId xmlns:a16="http://schemas.microsoft.com/office/drawing/2014/main" id="{86C013D8-1998-02B0-735A-033F35D31616}"/>
              </a:ext>
            </a:extLst>
          </p:cNvPr>
          <p:cNvSpPr txBox="1">
            <a:spLocks noGrp="1"/>
          </p:cNvSpPr>
          <p:nvPr>
            <p:ph type="title"/>
          </p:nvPr>
        </p:nvSpPr>
        <p:spPr>
          <a:xfrm>
            <a:off x="1233932" y="476503"/>
            <a:ext cx="7493634" cy="1123315"/>
          </a:xfrm>
          <a:prstGeom prst="rect">
            <a:avLst/>
          </a:prstGeom>
        </p:spPr>
        <p:txBody>
          <a:bodyPr vert="horz" wrap="square" lIns="0" tIns="12700" rIns="0" bIns="0" rtlCol="0">
            <a:spAutoFit/>
          </a:bodyPr>
          <a:lstStyle/>
          <a:p>
            <a:pPr marL="12700" marR="5080">
              <a:lnSpc>
                <a:spcPct val="100000"/>
              </a:lnSpc>
              <a:spcBef>
                <a:spcPts val="100"/>
              </a:spcBef>
            </a:pPr>
            <a:r>
              <a:rPr sz="3600" b="1" spc="-10" dirty="0">
                <a:latin typeface="Times New Roman"/>
                <a:cs typeface="Times New Roman"/>
              </a:rPr>
              <a:t>Bureaucratic</a:t>
            </a:r>
            <a:r>
              <a:rPr sz="3600" b="1" spc="5" dirty="0">
                <a:latin typeface="Times New Roman"/>
                <a:cs typeface="Times New Roman"/>
              </a:rPr>
              <a:t> </a:t>
            </a:r>
            <a:r>
              <a:rPr sz="3600" b="1" spc="-5" dirty="0">
                <a:latin typeface="Times New Roman"/>
                <a:cs typeface="Times New Roman"/>
              </a:rPr>
              <a:t>organization</a:t>
            </a:r>
            <a:r>
              <a:rPr sz="3600" b="1" spc="15" dirty="0">
                <a:latin typeface="Times New Roman"/>
                <a:cs typeface="Times New Roman"/>
              </a:rPr>
              <a:t> </a:t>
            </a:r>
            <a:r>
              <a:rPr sz="3600" b="1" spc="-5" dirty="0">
                <a:latin typeface="Times New Roman"/>
                <a:cs typeface="Times New Roman"/>
              </a:rPr>
              <a:t>is</a:t>
            </a:r>
            <a:r>
              <a:rPr sz="3600" b="1" spc="10" dirty="0">
                <a:latin typeface="Times New Roman"/>
                <a:cs typeface="Times New Roman"/>
              </a:rPr>
              <a:t> </a:t>
            </a:r>
            <a:r>
              <a:rPr sz="3600" b="1" spc="-5" dirty="0">
                <a:latin typeface="Times New Roman"/>
                <a:cs typeface="Times New Roman"/>
              </a:rPr>
              <a:t>criticized </a:t>
            </a:r>
            <a:r>
              <a:rPr sz="3600" b="1" spc="-885" dirty="0">
                <a:latin typeface="Times New Roman"/>
                <a:cs typeface="Times New Roman"/>
              </a:rPr>
              <a:t> </a:t>
            </a:r>
            <a:r>
              <a:rPr sz="3600" b="1" dirty="0">
                <a:latin typeface="Times New Roman"/>
                <a:cs typeface="Times New Roman"/>
              </a:rPr>
              <a:t>because</a:t>
            </a:r>
            <a:r>
              <a:rPr sz="3600" b="1" spc="-5" dirty="0">
                <a:latin typeface="Times New Roman"/>
                <a:cs typeface="Times New Roman"/>
              </a:rPr>
              <a:t> </a:t>
            </a:r>
            <a:r>
              <a:rPr sz="3600" b="1" dirty="0">
                <a:latin typeface="Times New Roman"/>
                <a:cs typeface="Times New Roman"/>
              </a:rPr>
              <a:t>of</a:t>
            </a:r>
            <a:r>
              <a:rPr sz="3600" b="1" spc="-5" dirty="0">
                <a:latin typeface="Times New Roman"/>
                <a:cs typeface="Times New Roman"/>
              </a:rPr>
              <a:t> </a:t>
            </a:r>
            <a:r>
              <a:rPr sz="3600" b="1" dirty="0">
                <a:latin typeface="Times New Roman"/>
                <a:cs typeface="Times New Roman"/>
              </a:rPr>
              <a:t>the</a:t>
            </a:r>
            <a:r>
              <a:rPr sz="3600" b="1" spc="-15" dirty="0">
                <a:latin typeface="Times New Roman"/>
                <a:cs typeface="Times New Roman"/>
              </a:rPr>
              <a:t> </a:t>
            </a:r>
            <a:r>
              <a:rPr sz="3600" b="1" spc="-5" dirty="0">
                <a:latin typeface="Times New Roman"/>
                <a:cs typeface="Times New Roman"/>
              </a:rPr>
              <a:t>following </a:t>
            </a:r>
            <a:r>
              <a:rPr sz="3600" b="1" spc="-10" dirty="0">
                <a:latin typeface="Times New Roman"/>
                <a:cs typeface="Times New Roman"/>
              </a:rPr>
              <a:t>reasons</a:t>
            </a:r>
            <a:r>
              <a:rPr sz="3600" b="1" spc="-5" dirty="0">
                <a:latin typeface="Times New Roman"/>
                <a:cs typeface="Times New Roman"/>
              </a:rPr>
              <a:t> </a:t>
            </a:r>
            <a:r>
              <a:rPr sz="3600" b="1" dirty="0">
                <a:latin typeface="Times New Roman"/>
                <a:cs typeface="Times New Roman"/>
              </a:rPr>
              <a:t>:-</a:t>
            </a:r>
            <a:endParaRPr sz="3600">
              <a:latin typeface="Times New Roman"/>
              <a:cs typeface="Times New Roman"/>
            </a:endParaRPr>
          </a:p>
        </p:txBody>
      </p:sp>
      <p:sp>
        <p:nvSpPr>
          <p:cNvPr id="7" name="object 7">
            <a:extLst>
              <a:ext uri="{FF2B5EF4-FFF2-40B4-BE49-F238E27FC236}">
                <a16:creationId xmlns:a16="http://schemas.microsoft.com/office/drawing/2014/main" id="{1E9400FC-C2C3-270C-729C-3493D4CBA4E1}"/>
              </a:ext>
            </a:extLst>
          </p:cNvPr>
          <p:cNvSpPr txBox="1"/>
          <p:nvPr/>
        </p:nvSpPr>
        <p:spPr>
          <a:xfrm>
            <a:off x="1" y="2276602"/>
            <a:ext cx="12192000" cy="3742050"/>
          </a:xfrm>
          <a:prstGeom prst="rect">
            <a:avLst/>
          </a:prstGeom>
        </p:spPr>
        <p:txBody>
          <a:bodyPr vert="horz" wrap="square" lIns="0" tIns="12700" rIns="0" bIns="0" rtlCol="0">
            <a:spAutoFit/>
          </a:bodyPr>
          <a:lstStyle/>
          <a:p>
            <a:pPr marL="355600" marR="198755" indent="-342900">
              <a:lnSpc>
                <a:spcPct val="150000"/>
              </a:lnSpc>
              <a:spcBef>
                <a:spcPts val="100"/>
              </a:spcBef>
              <a:buSzPct val="79166"/>
              <a:buFont typeface="Wingdings"/>
              <a:buChar char=""/>
              <a:tabLst>
                <a:tab pos="355600" algn="l"/>
              </a:tabLst>
            </a:pPr>
            <a:r>
              <a:rPr sz="2400" spc="-60" dirty="0">
                <a:latin typeface="Times New Roman"/>
                <a:cs typeface="Times New Roman"/>
              </a:rPr>
              <a:t>Too</a:t>
            </a:r>
            <a:r>
              <a:rPr sz="2400" spc="-5" dirty="0">
                <a:latin typeface="Times New Roman"/>
                <a:cs typeface="Times New Roman"/>
              </a:rPr>
              <a:t> much</a:t>
            </a:r>
            <a:r>
              <a:rPr sz="2400" spc="5" dirty="0">
                <a:latin typeface="Times New Roman"/>
                <a:cs typeface="Times New Roman"/>
              </a:rPr>
              <a:t> </a:t>
            </a:r>
            <a:r>
              <a:rPr sz="2400" spc="-5" dirty="0">
                <a:latin typeface="Times New Roman"/>
                <a:cs typeface="Times New Roman"/>
              </a:rPr>
              <a:t>emphasis</a:t>
            </a:r>
            <a:r>
              <a:rPr sz="2400" spc="-15" dirty="0">
                <a:latin typeface="Times New Roman"/>
                <a:cs typeface="Times New Roman"/>
              </a:rPr>
              <a:t> </a:t>
            </a:r>
            <a:r>
              <a:rPr sz="2400" dirty="0">
                <a:latin typeface="Times New Roman"/>
                <a:cs typeface="Times New Roman"/>
              </a:rPr>
              <a:t>on rules</a:t>
            </a:r>
            <a:r>
              <a:rPr sz="2400" spc="-15" dirty="0">
                <a:latin typeface="Times New Roman"/>
                <a:cs typeface="Times New Roman"/>
              </a:rPr>
              <a:t> </a:t>
            </a:r>
            <a:r>
              <a:rPr sz="2400" dirty="0">
                <a:latin typeface="Times New Roman"/>
                <a:cs typeface="Times New Roman"/>
              </a:rPr>
              <a:t>and</a:t>
            </a:r>
            <a:r>
              <a:rPr sz="2400" spc="-5" dirty="0">
                <a:latin typeface="Times New Roman"/>
                <a:cs typeface="Times New Roman"/>
              </a:rPr>
              <a:t> </a:t>
            </a:r>
            <a:r>
              <a:rPr sz="2400" dirty="0">
                <a:latin typeface="Times New Roman"/>
                <a:cs typeface="Times New Roman"/>
              </a:rPr>
              <a:t>regulations.</a:t>
            </a:r>
            <a:r>
              <a:rPr sz="2400" spc="-85" dirty="0">
                <a:latin typeface="Times New Roman"/>
                <a:cs typeface="Times New Roman"/>
              </a:rPr>
              <a:t> </a:t>
            </a:r>
            <a:r>
              <a:rPr sz="2400" dirty="0">
                <a:latin typeface="Times New Roman"/>
                <a:cs typeface="Times New Roman"/>
              </a:rPr>
              <a:t>The</a:t>
            </a:r>
            <a:r>
              <a:rPr sz="2400" spc="-5" dirty="0">
                <a:latin typeface="Times New Roman"/>
                <a:cs typeface="Times New Roman"/>
              </a:rPr>
              <a:t> </a:t>
            </a:r>
            <a:r>
              <a:rPr sz="2400" dirty="0">
                <a:latin typeface="Times New Roman"/>
                <a:cs typeface="Times New Roman"/>
              </a:rPr>
              <a:t>rules</a:t>
            </a:r>
            <a:r>
              <a:rPr sz="2400" spc="-25" dirty="0">
                <a:latin typeface="Times New Roman"/>
                <a:cs typeface="Times New Roman"/>
              </a:rPr>
              <a:t> </a:t>
            </a:r>
            <a:r>
              <a:rPr sz="2400" dirty="0">
                <a:latin typeface="Times New Roman"/>
                <a:cs typeface="Times New Roman"/>
              </a:rPr>
              <a:t>and</a:t>
            </a:r>
            <a:r>
              <a:rPr sz="2400" spc="-5" dirty="0">
                <a:latin typeface="Times New Roman"/>
                <a:cs typeface="Times New Roman"/>
              </a:rPr>
              <a:t> </a:t>
            </a:r>
            <a:r>
              <a:rPr sz="2400" dirty="0">
                <a:latin typeface="Times New Roman"/>
                <a:cs typeface="Times New Roman"/>
              </a:rPr>
              <a:t>regulations</a:t>
            </a:r>
            <a:r>
              <a:rPr sz="2400" spc="-40" dirty="0">
                <a:latin typeface="Times New Roman"/>
                <a:cs typeface="Times New Roman"/>
              </a:rPr>
              <a:t> </a:t>
            </a:r>
            <a:r>
              <a:rPr sz="2400" dirty="0">
                <a:latin typeface="Times New Roman"/>
                <a:cs typeface="Times New Roman"/>
              </a:rPr>
              <a:t>are</a:t>
            </a:r>
            <a:r>
              <a:rPr sz="2400" spc="-10" dirty="0">
                <a:latin typeface="Times New Roman"/>
                <a:cs typeface="Times New Roman"/>
              </a:rPr>
              <a:t> </a:t>
            </a:r>
            <a:r>
              <a:rPr sz="2400" dirty="0">
                <a:latin typeface="Times New Roman"/>
                <a:cs typeface="Times New Roman"/>
              </a:rPr>
              <a:t>rigid</a:t>
            </a:r>
            <a:r>
              <a:rPr sz="2400" spc="-25" dirty="0">
                <a:latin typeface="Times New Roman"/>
                <a:cs typeface="Times New Roman"/>
              </a:rPr>
              <a:t> </a:t>
            </a:r>
            <a:r>
              <a:rPr sz="2400" dirty="0">
                <a:latin typeface="Times New Roman"/>
                <a:cs typeface="Times New Roman"/>
              </a:rPr>
              <a:t>and </a:t>
            </a:r>
            <a:r>
              <a:rPr sz="2400" spc="-585" dirty="0">
                <a:latin typeface="Times New Roman"/>
                <a:cs typeface="Times New Roman"/>
              </a:rPr>
              <a:t> </a:t>
            </a:r>
            <a:r>
              <a:rPr sz="2400" dirty="0">
                <a:latin typeface="Times New Roman"/>
                <a:cs typeface="Times New Roman"/>
              </a:rPr>
              <a:t>inflexible.</a:t>
            </a:r>
          </a:p>
          <a:p>
            <a:pPr>
              <a:lnSpc>
                <a:spcPct val="100000"/>
              </a:lnSpc>
              <a:spcBef>
                <a:spcPts val="20"/>
              </a:spcBef>
              <a:buFont typeface="Wingdings"/>
              <a:buChar char=""/>
            </a:pPr>
            <a:endParaRPr sz="2100" dirty="0">
              <a:latin typeface="Times New Roman"/>
              <a:cs typeface="Times New Roman"/>
            </a:endParaRPr>
          </a:p>
          <a:p>
            <a:pPr marL="355600" indent="-342900">
              <a:lnSpc>
                <a:spcPct val="100000"/>
              </a:lnSpc>
              <a:buSzPct val="79166"/>
              <a:buFont typeface="Wingdings"/>
              <a:buChar char=""/>
              <a:tabLst>
                <a:tab pos="355600" algn="l"/>
              </a:tabLst>
            </a:pPr>
            <a:r>
              <a:rPr sz="2400" dirty="0">
                <a:latin typeface="Times New Roman"/>
                <a:cs typeface="Times New Roman"/>
              </a:rPr>
              <a:t>No</a:t>
            </a:r>
            <a:r>
              <a:rPr sz="2400" spc="5" dirty="0">
                <a:latin typeface="Times New Roman"/>
                <a:cs typeface="Times New Roman"/>
              </a:rPr>
              <a:t> </a:t>
            </a:r>
            <a:r>
              <a:rPr sz="2400" spc="-5" dirty="0">
                <a:latin typeface="Times New Roman"/>
                <a:cs typeface="Times New Roman"/>
              </a:rPr>
              <a:t>importance</a:t>
            </a:r>
            <a:r>
              <a:rPr sz="2400" spc="-15" dirty="0">
                <a:latin typeface="Times New Roman"/>
                <a:cs typeface="Times New Roman"/>
              </a:rPr>
              <a:t> </a:t>
            </a:r>
            <a:r>
              <a:rPr sz="2400" dirty="0">
                <a:latin typeface="Times New Roman"/>
                <a:cs typeface="Times New Roman"/>
              </a:rPr>
              <a:t>is</a:t>
            </a:r>
            <a:r>
              <a:rPr sz="2400" spc="5" dirty="0">
                <a:latin typeface="Times New Roman"/>
                <a:cs typeface="Times New Roman"/>
              </a:rPr>
              <a:t> </a:t>
            </a:r>
            <a:r>
              <a:rPr sz="2400" spc="-5" dirty="0">
                <a:latin typeface="Times New Roman"/>
                <a:cs typeface="Times New Roman"/>
              </a:rPr>
              <a:t>given</a:t>
            </a:r>
            <a:r>
              <a:rPr sz="2400" dirty="0">
                <a:latin typeface="Times New Roman"/>
                <a:cs typeface="Times New Roman"/>
              </a:rPr>
              <a:t> to</a:t>
            </a:r>
            <a:r>
              <a:rPr sz="2400" spc="-5" dirty="0">
                <a:latin typeface="Times New Roman"/>
                <a:cs typeface="Times New Roman"/>
              </a:rPr>
              <a:t> informal</a:t>
            </a:r>
            <a:r>
              <a:rPr sz="2400" spc="5" dirty="0">
                <a:latin typeface="Times New Roman"/>
                <a:cs typeface="Times New Roman"/>
              </a:rPr>
              <a:t> </a:t>
            </a:r>
            <a:r>
              <a:rPr sz="2400" dirty="0">
                <a:latin typeface="Times New Roman"/>
                <a:cs typeface="Times New Roman"/>
              </a:rPr>
              <a:t>groups.</a:t>
            </a:r>
            <a:r>
              <a:rPr sz="2400" spc="-10" dirty="0">
                <a:latin typeface="Times New Roman"/>
                <a:cs typeface="Times New Roman"/>
              </a:rPr>
              <a:t> </a:t>
            </a:r>
            <a:r>
              <a:rPr sz="2400" spc="-5" dirty="0">
                <a:latin typeface="Times New Roman"/>
                <a:cs typeface="Times New Roman"/>
              </a:rPr>
              <a:t>Nowadays,</a:t>
            </a:r>
            <a:r>
              <a:rPr sz="2400" spc="10" dirty="0">
                <a:latin typeface="Times New Roman"/>
                <a:cs typeface="Times New Roman"/>
              </a:rPr>
              <a:t> </a:t>
            </a:r>
            <a:r>
              <a:rPr sz="2400" spc="-5" dirty="0">
                <a:latin typeface="Times New Roman"/>
                <a:cs typeface="Times New Roman"/>
              </a:rPr>
              <a:t>informal</a:t>
            </a:r>
            <a:r>
              <a:rPr sz="2400" spc="5" dirty="0">
                <a:latin typeface="Times New Roman"/>
                <a:cs typeface="Times New Roman"/>
              </a:rPr>
              <a:t> </a:t>
            </a:r>
            <a:r>
              <a:rPr sz="2400" dirty="0">
                <a:latin typeface="Times New Roman"/>
                <a:cs typeface="Times New Roman"/>
              </a:rPr>
              <a:t>groups</a:t>
            </a:r>
            <a:r>
              <a:rPr sz="2400" spc="-10" dirty="0">
                <a:latin typeface="Times New Roman"/>
                <a:cs typeface="Times New Roman"/>
              </a:rPr>
              <a:t> </a:t>
            </a:r>
            <a:r>
              <a:rPr sz="2400" dirty="0">
                <a:latin typeface="Times New Roman"/>
                <a:cs typeface="Times New Roman"/>
              </a:rPr>
              <a:t>play</a:t>
            </a:r>
            <a:r>
              <a:rPr sz="2400" spc="-5" dirty="0">
                <a:latin typeface="Times New Roman"/>
                <a:cs typeface="Times New Roman"/>
              </a:rPr>
              <a:t> </a:t>
            </a:r>
            <a:r>
              <a:rPr sz="2400" dirty="0">
                <a:latin typeface="Times New Roman"/>
                <a:cs typeface="Times New Roman"/>
              </a:rPr>
              <a:t>an</a:t>
            </a:r>
          </a:p>
          <a:p>
            <a:pPr marL="355600">
              <a:lnSpc>
                <a:spcPct val="100000"/>
              </a:lnSpc>
              <a:spcBef>
                <a:spcPts val="1445"/>
              </a:spcBef>
            </a:pPr>
            <a:r>
              <a:rPr sz="2400" spc="-5" dirty="0">
                <a:latin typeface="Times New Roman"/>
                <a:cs typeface="Times New Roman"/>
              </a:rPr>
              <a:t>important</a:t>
            </a:r>
            <a:r>
              <a:rPr sz="2400" spc="-20" dirty="0">
                <a:latin typeface="Times New Roman"/>
                <a:cs typeface="Times New Roman"/>
              </a:rPr>
              <a:t> </a:t>
            </a:r>
            <a:r>
              <a:rPr sz="2400" dirty="0">
                <a:latin typeface="Times New Roman"/>
                <a:cs typeface="Times New Roman"/>
              </a:rPr>
              <a:t>role</a:t>
            </a:r>
            <a:r>
              <a:rPr sz="2400" spc="-20" dirty="0">
                <a:latin typeface="Times New Roman"/>
                <a:cs typeface="Times New Roman"/>
              </a:rPr>
              <a:t> </a:t>
            </a:r>
            <a:r>
              <a:rPr sz="2400" dirty="0">
                <a:latin typeface="Times New Roman"/>
                <a:cs typeface="Times New Roman"/>
              </a:rPr>
              <a:t>in all</a:t>
            </a:r>
            <a:r>
              <a:rPr sz="2400" spc="-15" dirty="0">
                <a:latin typeface="Times New Roman"/>
                <a:cs typeface="Times New Roman"/>
              </a:rPr>
              <a:t> </a:t>
            </a:r>
            <a:r>
              <a:rPr sz="2400" spc="-5" dirty="0">
                <a:latin typeface="Times New Roman"/>
                <a:cs typeface="Times New Roman"/>
              </a:rPr>
              <a:t>business organisations.</a:t>
            </a:r>
            <a:endParaRPr sz="2400" dirty="0">
              <a:latin typeface="Times New Roman"/>
              <a:cs typeface="Times New Roman"/>
            </a:endParaRPr>
          </a:p>
          <a:p>
            <a:pPr>
              <a:lnSpc>
                <a:spcPct val="100000"/>
              </a:lnSpc>
              <a:spcBef>
                <a:spcPts val="30"/>
              </a:spcBef>
            </a:pPr>
            <a:endParaRPr sz="2100" dirty="0">
              <a:latin typeface="Times New Roman"/>
              <a:cs typeface="Times New Roman"/>
            </a:endParaRPr>
          </a:p>
          <a:p>
            <a:pPr marL="355600" indent="-342900">
              <a:lnSpc>
                <a:spcPct val="100000"/>
              </a:lnSpc>
              <a:buSzPct val="79166"/>
              <a:buFont typeface="Wingdings"/>
              <a:buChar char=""/>
              <a:tabLst>
                <a:tab pos="355600" algn="l"/>
              </a:tabLst>
            </a:pPr>
            <a:r>
              <a:rPr sz="2400" dirty="0">
                <a:latin typeface="Times New Roman"/>
                <a:cs typeface="Times New Roman"/>
              </a:rPr>
              <a:t>Bureaucracy</a:t>
            </a:r>
            <a:r>
              <a:rPr sz="2400" spc="-40" dirty="0">
                <a:latin typeface="Times New Roman"/>
                <a:cs typeface="Times New Roman"/>
              </a:rPr>
              <a:t> </a:t>
            </a:r>
            <a:r>
              <a:rPr sz="2400" dirty="0">
                <a:latin typeface="Times New Roman"/>
                <a:cs typeface="Times New Roman"/>
              </a:rPr>
              <a:t>involves</a:t>
            </a:r>
            <a:r>
              <a:rPr sz="2400" spc="-20" dirty="0">
                <a:latin typeface="Times New Roman"/>
                <a:cs typeface="Times New Roman"/>
              </a:rPr>
              <a:t> </a:t>
            </a:r>
            <a:r>
              <a:rPr sz="2400" dirty="0">
                <a:latin typeface="Times New Roman"/>
                <a:cs typeface="Times New Roman"/>
              </a:rPr>
              <a:t>a lot</a:t>
            </a:r>
            <a:r>
              <a:rPr sz="2400" spc="-20" dirty="0">
                <a:latin typeface="Times New Roman"/>
                <a:cs typeface="Times New Roman"/>
              </a:rPr>
              <a:t> </a:t>
            </a:r>
            <a:r>
              <a:rPr sz="2400" dirty="0">
                <a:latin typeface="Times New Roman"/>
                <a:cs typeface="Times New Roman"/>
              </a:rPr>
              <a:t>of paper</a:t>
            </a:r>
            <a:r>
              <a:rPr sz="2400" spc="-10" dirty="0">
                <a:latin typeface="Times New Roman"/>
                <a:cs typeface="Times New Roman"/>
              </a:rPr>
              <a:t> </a:t>
            </a:r>
            <a:r>
              <a:rPr sz="2400" spc="-5" dirty="0">
                <a:latin typeface="Times New Roman"/>
                <a:cs typeface="Times New Roman"/>
              </a:rPr>
              <a:t>work.</a:t>
            </a:r>
            <a:r>
              <a:rPr sz="2400" spc="-35" dirty="0">
                <a:latin typeface="Times New Roman"/>
                <a:cs typeface="Times New Roman"/>
              </a:rPr>
              <a:t> </a:t>
            </a:r>
            <a:r>
              <a:rPr sz="2400" dirty="0">
                <a:latin typeface="Times New Roman"/>
                <a:cs typeface="Times New Roman"/>
              </a:rPr>
              <a:t>This</a:t>
            </a:r>
            <a:r>
              <a:rPr sz="2400" spc="-10" dirty="0">
                <a:latin typeface="Times New Roman"/>
                <a:cs typeface="Times New Roman"/>
              </a:rPr>
              <a:t> </a:t>
            </a:r>
            <a:r>
              <a:rPr sz="2400" dirty="0">
                <a:latin typeface="Times New Roman"/>
                <a:cs typeface="Times New Roman"/>
              </a:rPr>
              <a:t>results</a:t>
            </a:r>
            <a:r>
              <a:rPr sz="2400" spc="-20" dirty="0">
                <a:latin typeface="Times New Roman"/>
                <a:cs typeface="Times New Roman"/>
              </a:rPr>
              <a:t> </a:t>
            </a:r>
            <a:r>
              <a:rPr sz="2400" dirty="0">
                <a:latin typeface="Times New Roman"/>
                <a:cs typeface="Times New Roman"/>
              </a:rPr>
              <a:t>in</a:t>
            </a:r>
            <a:r>
              <a:rPr sz="2400" spc="-10" dirty="0">
                <a:latin typeface="Times New Roman"/>
                <a:cs typeface="Times New Roman"/>
              </a:rPr>
              <a:t> </a:t>
            </a:r>
            <a:r>
              <a:rPr sz="2400" dirty="0">
                <a:latin typeface="Times New Roman"/>
                <a:cs typeface="Times New Roman"/>
              </a:rPr>
              <a:t>lot</a:t>
            </a:r>
            <a:r>
              <a:rPr sz="2400" spc="-20" dirty="0">
                <a:latin typeface="Times New Roman"/>
                <a:cs typeface="Times New Roman"/>
              </a:rPr>
              <a:t> </a:t>
            </a:r>
            <a:r>
              <a:rPr sz="2400" dirty="0">
                <a:latin typeface="Times New Roman"/>
                <a:cs typeface="Times New Roman"/>
              </a:rPr>
              <a:t>of wastage</a:t>
            </a:r>
            <a:r>
              <a:rPr sz="2400" spc="-10" dirty="0">
                <a:latin typeface="Times New Roman"/>
                <a:cs typeface="Times New Roman"/>
              </a:rPr>
              <a:t> </a:t>
            </a:r>
            <a:r>
              <a:rPr sz="2400" dirty="0">
                <a:latin typeface="Times New Roman"/>
                <a:cs typeface="Times New Roman"/>
              </a:rPr>
              <a:t>of</a:t>
            </a:r>
            <a:r>
              <a:rPr sz="2400" spc="-10" dirty="0">
                <a:latin typeface="Times New Roman"/>
                <a:cs typeface="Times New Roman"/>
              </a:rPr>
              <a:t> </a:t>
            </a:r>
            <a:r>
              <a:rPr sz="2400" spc="-5" dirty="0">
                <a:latin typeface="Times New Roman"/>
                <a:cs typeface="Times New Roman"/>
              </a:rPr>
              <a:t>time,</a:t>
            </a:r>
            <a:r>
              <a:rPr sz="2400" spc="5" dirty="0">
                <a:latin typeface="Times New Roman"/>
                <a:cs typeface="Times New Roman"/>
              </a:rPr>
              <a:t> </a:t>
            </a:r>
            <a:r>
              <a:rPr sz="2400" spc="-15" dirty="0">
                <a:latin typeface="Times New Roman"/>
                <a:cs typeface="Times New Roman"/>
              </a:rPr>
              <a:t>effort</a:t>
            </a:r>
            <a:endParaRPr sz="2400" dirty="0">
              <a:latin typeface="Times New Roman"/>
              <a:cs typeface="Times New Roman"/>
            </a:endParaRPr>
          </a:p>
          <a:p>
            <a:pPr marL="355600">
              <a:lnSpc>
                <a:spcPct val="100000"/>
              </a:lnSpc>
              <a:spcBef>
                <a:spcPts val="1445"/>
              </a:spcBef>
            </a:pPr>
            <a:r>
              <a:rPr sz="2400" dirty="0">
                <a:latin typeface="Times New Roman"/>
                <a:cs typeface="Times New Roman"/>
              </a:rPr>
              <a:t>and</a:t>
            </a:r>
            <a:r>
              <a:rPr sz="2400" spc="-45" dirty="0">
                <a:latin typeface="Times New Roman"/>
                <a:cs typeface="Times New Roman"/>
              </a:rPr>
              <a:t> </a:t>
            </a:r>
            <a:r>
              <a:rPr sz="2400" spc="-30" dirty="0">
                <a:latin typeface="Times New Roman"/>
                <a:cs typeface="Times New Roman"/>
              </a:rPr>
              <a:t>money.</a:t>
            </a:r>
            <a:endParaRPr sz="2400" dirty="0">
              <a:latin typeface="Times New Roman"/>
              <a:cs typeface="Times New Roman"/>
            </a:endParaRPr>
          </a:p>
          <a:p>
            <a:pPr>
              <a:lnSpc>
                <a:spcPct val="100000"/>
              </a:lnSpc>
              <a:spcBef>
                <a:spcPts val="20"/>
              </a:spcBef>
            </a:pPr>
            <a:endParaRPr sz="2100" dirty="0">
              <a:latin typeface="Times New Roman"/>
              <a:cs typeface="Times New Roman"/>
            </a:endParaRPr>
          </a:p>
          <a:p>
            <a:pPr marL="355600" indent="-342900">
              <a:lnSpc>
                <a:spcPct val="100000"/>
              </a:lnSpc>
              <a:buSzPct val="79166"/>
              <a:buFont typeface="Wingdings"/>
              <a:buChar char=""/>
              <a:tabLst>
                <a:tab pos="355600" algn="l"/>
              </a:tabLst>
            </a:pPr>
            <a:r>
              <a:rPr sz="2400" dirty="0">
                <a:latin typeface="Times New Roman"/>
                <a:cs typeface="Times New Roman"/>
              </a:rPr>
              <a:t>There</a:t>
            </a:r>
            <a:r>
              <a:rPr sz="2400" spc="-10" dirty="0">
                <a:latin typeface="Times New Roman"/>
                <a:cs typeface="Times New Roman"/>
              </a:rPr>
              <a:t> </a:t>
            </a:r>
            <a:r>
              <a:rPr sz="2400" spc="-5" dirty="0">
                <a:latin typeface="Times New Roman"/>
                <a:cs typeface="Times New Roman"/>
              </a:rPr>
              <a:t>will</a:t>
            </a:r>
            <a:r>
              <a:rPr sz="2400" spc="-20" dirty="0">
                <a:latin typeface="Times New Roman"/>
                <a:cs typeface="Times New Roman"/>
              </a:rPr>
              <a:t> </a:t>
            </a:r>
            <a:r>
              <a:rPr sz="2400" dirty="0">
                <a:latin typeface="Times New Roman"/>
                <a:cs typeface="Times New Roman"/>
              </a:rPr>
              <a:t>be unnecessary</a:t>
            </a:r>
            <a:r>
              <a:rPr sz="2400" spc="-25" dirty="0">
                <a:latin typeface="Times New Roman"/>
                <a:cs typeface="Times New Roman"/>
              </a:rPr>
              <a:t> </a:t>
            </a:r>
            <a:r>
              <a:rPr sz="2400" dirty="0">
                <a:latin typeface="Times New Roman"/>
                <a:cs typeface="Times New Roman"/>
              </a:rPr>
              <a:t>delay</a:t>
            </a:r>
            <a:r>
              <a:rPr sz="2400" spc="-25" dirty="0">
                <a:latin typeface="Times New Roman"/>
                <a:cs typeface="Times New Roman"/>
              </a:rPr>
              <a:t> </a:t>
            </a:r>
            <a:r>
              <a:rPr sz="2400" dirty="0">
                <a:latin typeface="Times New Roman"/>
                <a:cs typeface="Times New Roman"/>
              </a:rPr>
              <a:t>in</a:t>
            </a:r>
            <a:r>
              <a:rPr sz="2400" spc="-10" dirty="0">
                <a:latin typeface="Times New Roman"/>
                <a:cs typeface="Times New Roman"/>
              </a:rPr>
              <a:t> </a:t>
            </a:r>
            <a:r>
              <a:rPr sz="2400" dirty="0">
                <a:latin typeface="Times New Roman"/>
                <a:cs typeface="Times New Roman"/>
              </a:rPr>
              <a:t>decision-making</a:t>
            </a:r>
            <a:r>
              <a:rPr sz="2400" spc="-30" dirty="0">
                <a:latin typeface="Times New Roman"/>
                <a:cs typeface="Times New Roman"/>
              </a:rPr>
              <a:t> </a:t>
            </a:r>
            <a:r>
              <a:rPr sz="2400" dirty="0">
                <a:latin typeface="Times New Roman"/>
                <a:cs typeface="Times New Roman"/>
              </a:rPr>
              <a:t>due to </a:t>
            </a:r>
            <a:r>
              <a:rPr sz="2400" spc="-5" dirty="0">
                <a:latin typeface="Times New Roman"/>
                <a:cs typeface="Times New Roman"/>
              </a:rPr>
              <a:t>formalities</a:t>
            </a:r>
            <a:r>
              <a:rPr sz="2400" spc="-20" dirty="0">
                <a:latin typeface="Times New Roman"/>
                <a:cs typeface="Times New Roman"/>
              </a:rPr>
              <a:t> </a:t>
            </a:r>
            <a:r>
              <a:rPr sz="2400" dirty="0">
                <a:latin typeface="Times New Roman"/>
                <a:cs typeface="Times New Roman"/>
              </a:rPr>
              <a:t>and</a:t>
            </a:r>
            <a:r>
              <a:rPr sz="2400" spc="-10" dirty="0">
                <a:latin typeface="Times New Roman"/>
                <a:cs typeface="Times New Roman"/>
              </a:rPr>
              <a:t> </a:t>
            </a:r>
            <a:r>
              <a:rPr sz="2400" dirty="0">
                <a:latin typeface="Times New Roman"/>
                <a:cs typeface="Times New Roman"/>
              </a:rPr>
              <a:t>rules.</a:t>
            </a:r>
          </a:p>
        </p:txBody>
      </p:sp>
    </p:spTree>
    <p:extLst>
      <p:ext uri="{BB962C8B-B14F-4D97-AF65-F5344CB8AC3E}">
        <p14:creationId xmlns:p14="http://schemas.microsoft.com/office/powerpoint/2010/main" val="27725289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574734-4D13-E6C8-C700-D190B9273A48}"/>
              </a:ext>
            </a:extLst>
          </p:cNvPr>
          <p:cNvSpPr>
            <a:spLocks noGrp="1"/>
          </p:cNvSpPr>
          <p:nvPr>
            <p:ph type="title"/>
          </p:nvPr>
        </p:nvSpPr>
        <p:spPr/>
        <p:txBody>
          <a:bodyPr>
            <a:normAutofit/>
          </a:bodyPr>
          <a:lstStyle/>
          <a:p>
            <a:r>
              <a:rPr lang="en-IN" sz="3600" b="1" u="sng" dirty="0">
                <a:solidFill>
                  <a:schemeClr val="tx1"/>
                </a:solidFill>
                <a:latin typeface="Times New Roman" panose="02020603050405020304" pitchFamily="18" charset="0"/>
                <a:cs typeface="Times New Roman" panose="02020603050405020304" pitchFamily="18" charset="0"/>
              </a:rPr>
              <a:t>Concept of business environment</a:t>
            </a:r>
          </a:p>
        </p:txBody>
      </p:sp>
      <p:sp>
        <p:nvSpPr>
          <p:cNvPr id="3" name="Content Placeholder 2">
            <a:extLst>
              <a:ext uri="{FF2B5EF4-FFF2-40B4-BE49-F238E27FC236}">
                <a16:creationId xmlns:a16="http://schemas.microsoft.com/office/drawing/2014/main" id="{0E81849E-B131-3DB0-6FBF-C760B24583EA}"/>
              </a:ext>
            </a:extLst>
          </p:cNvPr>
          <p:cNvSpPr>
            <a:spLocks noGrp="1"/>
          </p:cNvSpPr>
          <p:nvPr>
            <p:ph idx="1"/>
          </p:nvPr>
        </p:nvSpPr>
        <p:spPr/>
        <p:txBody>
          <a:bodyPr/>
          <a:lstStyle/>
          <a:p>
            <a:pPr marL="0" indent="0">
              <a:buNone/>
            </a:pPr>
            <a:r>
              <a:rPr lang="en-US" sz="2400" b="1" i="0" dirty="0">
                <a:solidFill>
                  <a:schemeClr val="tx1"/>
                </a:solidFill>
                <a:effectLst/>
                <a:latin typeface="Cambria" panose="02040503050406030204" pitchFamily="18" charset="0"/>
                <a:ea typeface="Cambria" panose="02040503050406030204" pitchFamily="18" charset="0"/>
              </a:rPr>
              <a:t> 1. Business Firm as an Open System:</a:t>
            </a:r>
            <a:endParaRPr lang="en-US" sz="2400" b="0" i="0" dirty="0">
              <a:solidFill>
                <a:schemeClr val="tx1"/>
              </a:solidFill>
              <a:effectLst/>
              <a:latin typeface="Cambria" panose="02040503050406030204" pitchFamily="18" charset="0"/>
              <a:ea typeface="Cambria" panose="02040503050406030204" pitchFamily="18" charset="0"/>
            </a:endParaRPr>
          </a:p>
          <a:p>
            <a:pPr marL="457200" lvl="1" indent="0">
              <a:buNone/>
            </a:pPr>
            <a:r>
              <a:rPr lang="en-US" sz="2400" b="0" i="0" dirty="0">
                <a:solidFill>
                  <a:schemeClr val="tx1"/>
                </a:solidFill>
                <a:effectLst/>
                <a:latin typeface="Cambria" panose="02040503050406030204" pitchFamily="18" charset="0"/>
                <a:ea typeface="Cambria" panose="02040503050406030204" pitchFamily="18" charset="0"/>
              </a:rPr>
              <a:t>Business firms operate as open systems, receiving resources from the environment and supplying goods and services in return.</a:t>
            </a:r>
          </a:p>
          <a:p>
            <a:r>
              <a:rPr lang="en-US" sz="2400" b="1" i="0" dirty="0">
                <a:solidFill>
                  <a:schemeClr val="tx1"/>
                </a:solidFill>
                <a:effectLst/>
                <a:latin typeface="Cambria" panose="02040503050406030204" pitchFamily="18" charset="0"/>
                <a:ea typeface="Cambria" panose="02040503050406030204" pitchFamily="18" charset="0"/>
              </a:rPr>
              <a:t>2. Levels of Environmental Forces:</a:t>
            </a:r>
            <a:endParaRPr lang="en-US" sz="2400" b="0" i="0" dirty="0">
              <a:solidFill>
                <a:schemeClr val="tx1"/>
              </a:solidFill>
              <a:effectLst/>
              <a:latin typeface="Cambria" panose="02040503050406030204" pitchFamily="18" charset="0"/>
              <a:ea typeface="Cambria" panose="02040503050406030204" pitchFamily="18" charset="0"/>
            </a:endParaRPr>
          </a:p>
          <a:p>
            <a:pPr marL="742950" lvl="1" indent="-285750" algn="l">
              <a:buFont typeface="+mj-lt"/>
              <a:buAutoNum type="arabicPeriod"/>
            </a:pPr>
            <a:r>
              <a:rPr lang="en-US" sz="2400" b="0" i="0" dirty="0">
                <a:solidFill>
                  <a:schemeClr val="tx1"/>
                </a:solidFill>
                <a:effectLst/>
                <a:latin typeface="Cambria" panose="02040503050406030204" pitchFamily="18" charset="0"/>
                <a:ea typeface="Cambria" panose="02040503050406030204" pitchFamily="18" charset="0"/>
              </a:rPr>
              <a:t>Environmental forces can be internal or external.</a:t>
            </a:r>
          </a:p>
          <a:p>
            <a:pPr marL="742950" lvl="1" indent="-285750" algn="l">
              <a:buFont typeface="+mj-lt"/>
              <a:buAutoNum type="arabicPeriod"/>
            </a:pPr>
            <a:r>
              <a:rPr lang="en-US" sz="2400" b="0" i="0" dirty="0">
                <a:solidFill>
                  <a:schemeClr val="tx1"/>
                </a:solidFill>
                <a:effectLst/>
                <a:latin typeface="Cambria" panose="02040503050406030204" pitchFamily="18" charset="0"/>
                <a:ea typeface="Cambria" panose="02040503050406030204" pitchFamily="18" charset="0"/>
              </a:rPr>
              <a:t>External forces may operate at national, regional, or international levels.</a:t>
            </a:r>
          </a:p>
          <a:p>
            <a:endParaRPr lang="en-IN" dirty="0"/>
          </a:p>
        </p:txBody>
      </p:sp>
    </p:spTree>
    <p:extLst>
      <p:ext uri="{BB962C8B-B14F-4D97-AF65-F5344CB8AC3E}">
        <p14:creationId xmlns:p14="http://schemas.microsoft.com/office/powerpoint/2010/main" val="46574874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BCE190-9286-2D89-8561-7BBA0B1BA540}"/>
            </a:ext>
          </a:extLst>
        </p:cNvPr>
        <p:cNvGrpSpPr/>
        <p:nvPr/>
      </p:nvGrpSpPr>
      <p:grpSpPr>
        <a:xfrm>
          <a:off x="0" y="0"/>
          <a:ext cx="0" cy="0"/>
          <a:chOff x="0" y="0"/>
          <a:chExt cx="0" cy="0"/>
        </a:xfrm>
      </p:grpSpPr>
      <p:grpSp>
        <p:nvGrpSpPr>
          <p:cNvPr id="2" name="object 2">
            <a:extLst>
              <a:ext uri="{FF2B5EF4-FFF2-40B4-BE49-F238E27FC236}">
                <a16:creationId xmlns:a16="http://schemas.microsoft.com/office/drawing/2014/main" id="{DA771D49-DC0F-1733-7FCF-90DC8C9136E1}"/>
              </a:ext>
            </a:extLst>
          </p:cNvPr>
          <p:cNvGrpSpPr/>
          <p:nvPr/>
        </p:nvGrpSpPr>
        <p:grpSpPr>
          <a:xfrm>
            <a:off x="0" y="0"/>
            <a:ext cx="12192000" cy="6858000"/>
            <a:chOff x="0" y="0"/>
            <a:chExt cx="12192000" cy="6858000"/>
          </a:xfrm>
        </p:grpSpPr>
        <p:sp>
          <p:nvSpPr>
            <p:cNvPr id="3" name="object 3">
              <a:extLst>
                <a:ext uri="{FF2B5EF4-FFF2-40B4-BE49-F238E27FC236}">
                  <a16:creationId xmlns:a16="http://schemas.microsoft.com/office/drawing/2014/main" id="{EA927627-64D7-543E-11CC-E55852F91364}"/>
                </a:ext>
              </a:extLst>
            </p:cNvPr>
            <p:cNvSpPr/>
            <p:nvPr/>
          </p:nvSpPr>
          <p:spPr>
            <a:xfrm>
              <a:off x="8502142" y="1519047"/>
              <a:ext cx="3288029" cy="768350"/>
            </a:xfrm>
            <a:custGeom>
              <a:avLst/>
              <a:gdLst/>
              <a:ahLst/>
              <a:cxnLst/>
              <a:rect l="l" t="t" r="r" b="b"/>
              <a:pathLst>
                <a:path w="3288029" h="768350">
                  <a:moveTo>
                    <a:pt x="3226307" y="0"/>
                  </a:moveTo>
                  <a:lnTo>
                    <a:pt x="2909951" y="104775"/>
                  </a:lnTo>
                  <a:lnTo>
                    <a:pt x="2591054" y="200660"/>
                  </a:lnTo>
                  <a:lnTo>
                    <a:pt x="2485643" y="229997"/>
                  </a:lnTo>
                  <a:lnTo>
                    <a:pt x="2271522" y="287274"/>
                  </a:lnTo>
                  <a:lnTo>
                    <a:pt x="2059812" y="340487"/>
                  </a:lnTo>
                  <a:lnTo>
                    <a:pt x="1954656" y="365760"/>
                  </a:lnTo>
                  <a:lnTo>
                    <a:pt x="1639697" y="436244"/>
                  </a:lnTo>
                  <a:lnTo>
                    <a:pt x="1330071" y="498855"/>
                  </a:lnTo>
                  <a:lnTo>
                    <a:pt x="1127378" y="536828"/>
                  </a:lnTo>
                  <a:lnTo>
                    <a:pt x="829309" y="588517"/>
                  </a:lnTo>
                  <a:lnTo>
                    <a:pt x="447928" y="646811"/>
                  </a:lnTo>
                  <a:lnTo>
                    <a:pt x="174751" y="683894"/>
                  </a:lnTo>
                  <a:lnTo>
                    <a:pt x="0" y="705103"/>
                  </a:lnTo>
                  <a:lnTo>
                    <a:pt x="9701" y="720494"/>
                  </a:lnTo>
                  <a:lnTo>
                    <a:pt x="29342" y="751181"/>
                  </a:lnTo>
                  <a:lnTo>
                    <a:pt x="39115" y="766572"/>
                  </a:lnTo>
                  <a:lnTo>
                    <a:pt x="66166" y="767349"/>
                  </a:lnTo>
                  <a:lnTo>
                    <a:pt x="95131" y="767793"/>
                  </a:lnTo>
                  <a:lnTo>
                    <a:pt x="125954" y="767911"/>
                  </a:lnTo>
                  <a:lnTo>
                    <a:pt x="192949" y="767195"/>
                  </a:lnTo>
                  <a:lnTo>
                    <a:pt x="305973" y="763849"/>
                  </a:lnTo>
                  <a:lnTo>
                    <a:pt x="477701" y="755441"/>
                  </a:lnTo>
                  <a:lnTo>
                    <a:pt x="773052" y="735284"/>
                  </a:lnTo>
                  <a:lnTo>
                    <a:pt x="1336019" y="685315"/>
                  </a:lnTo>
                  <a:lnTo>
                    <a:pt x="2059023" y="606988"/>
                  </a:lnTo>
                  <a:lnTo>
                    <a:pt x="2689041" y="527362"/>
                  </a:lnTo>
                  <a:lnTo>
                    <a:pt x="3038251" y="477217"/>
                  </a:lnTo>
                  <a:lnTo>
                    <a:pt x="3250138" y="443265"/>
                  </a:lnTo>
                  <a:lnTo>
                    <a:pt x="3288029" y="436752"/>
                  </a:lnTo>
                  <a:lnTo>
                    <a:pt x="3280235" y="379771"/>
                  </a:lnTo>
                  <a:lnTo>
                    <a:pt x="3273959" y="334487"/>
                  </a:lnTo>
                  <a:lnTo>
                    <a:pt x="3264862" y="270500"/>
                  </a:lnTo>
                  <a:lnTo>
                    <a:pt x="3252759" y="189298"/>
                  </a:lnTo>
                  <a:lnTo>
                    <a:pt x="3249394" y="166333"/>
                  </a:lnTo>
                  <a:lnTo>
                    <a:pt x="3245343" y="138048"/>
                  </a:lnTo>
                  <a:lnTo>
                    <a:pt x="3240328" y="102315"/>
                  </a:lnTo>
                  <a:lnTo>
                    <a:pt x="3234075" y="57008"/>
                  </a:lnTo>
                  <a:lnTo>
                    <a:pt x="3226307" y="0"/>
                  </a:lnTo>
                  <a:close/>
                </a:path>
              </a:pathLst>
            </a:custGeom>
            <a:solidFill>
              <a:srgbClr val="FFFFFF">
                <a:alpha val="19999"/>
              </a:srgbClr>
            </a:solidFill>
          </p:spPr>
          <p:txBody>
            <a:bodyPr wrap="square" lIns="0" tIns="0" rIns="0" bIns="0" rtlCol="0"/>
            <a:lstStyle/>
            <a:p>
              <a:endParaRPr/>
            </a:p>
          </p:txBody>
        </p:sp>
        <p:sp>
          <p:nvSpPr>
            <p:cNvPr id="4" name="object 4">
              <a:extLst>
                <a:ext uri="{FF2B5EF4-FFF2-40B4-BE49-F238E27FC236}">
                  <a16:creationId xmlns:a16="http://schemas.microsoft.com/office/drawing/2014/main" id="{7580A230-9ECD-BAEC-0101-591BA2FB5F74}"/>
                </a:ext>
              </a:extLst>
            </p:cNvPr>
            <p:cNvSpPr/>
            <p:nvPr/>
          </p:nvSpPr>
          <p:spPr>
            <a:xfrm>
              <a:off x="0" y="1269"/>
              <a:ext cx="12192000" cy="6856730"/>
            </a:xfrm>
            <a:custGeom>
              <a:avLst/>
              <a:gdLst/>
              <a:ahLst/>
              <a:cxnLst/>
              <a:rect l="l" t="t" r="r" b="b"/>
              <a:pathLst>
                <a:path w="12192000" h="6856730">
                  <a:moveTo>
                    <a:pt x="12192000" y="0"/>
                  </a:moveTo>
                  <a:lnTo>
                    <a:pt x="0" y="0"/>
                  </a:lnTo>
                  <a:lnTo>
                    <a:pt x="0" y="469900"/>
                  </a:lnTo>
                  <a:lnTo>
                    <a:pt x="0" y="6380480"/>
                  </a:lnTo>
                  <a:lnTo>
                    <a:pt x="0" y="6856730"/>
                  </a:lnTo>
                  <a:lnTo>
                    <a:pt x="12192000" y="6856730"/>
                  </a:lnTo>
                  <a:lnTo>
                    <a:pt x="12192000" y="6380480"/>
                  </a:lnTo>
                  <a:lnTo>
                    <a:pt x="12192000" y="470154"/>
                  </a:lnTo>
                  <a:lnTo>
                    <a:pt x="11709273" y="470154"/>
                  </a:lnTo>
                  <a:lnTo>
                    <a:pt x="11709273" y="1871421"/>
                  </a:lnTo>
                  <a:lnTo>
                    <a:pt x="10971022" y="1981454"/>
                  </a:lnTo>
                  <a:lnTo>
                    <a:pt x="10201148" y="2075180"/>
                  </a:lnTo>
                  <a:lnTo>
                    <a:pt x="9947148" y="2100580"/>
                  </a:lnTo>
                  <a:lnTo>
                    <a:pt x="9434322" y="2146554"/>
                  </a:lnTo>
                  <a:lnTo>
                    <a:pt x="8927973" y="2184654"/>
                  </a:lnTo>
                  <a:lnTo>
                    <a:pt x="8675497" y="2200529"/>
                  </a:lnTo>
                  <a:lnTo>
                    <a:pt x="7926197" y="2237105"/>
                  </a:lnTo>
                  <a:lnTo>
                    <a:pt x="7191248" y="2257679"/>
                  </a:lnTo>
                  <a:lnTo>
                    <a:pt x="6473698" y="2265680"/>
                  </a:lnTo>
                  <a:lnTo>
                    <a:pt x="6006973" y="2264029"/>
                  </a:lnTo>
                  <a:lnTo>
                    <a:pt x="5108448" y="2246630"/>
                  </a:lnTo>
                  <a:lnTo>
                    <a:pt x="4467098" y="2222754"/>
                  </a:lnTo>
                  <a:lnTo>
                    <a:pt x="3665347" y="2179955"/>
                  </a:lnTo>
                  <a:lnTo>
                    <a:pt x="2931922" y="2130679"/>
                  </a:lnTo>
                  <a:lnTo>
                    <a:pt x="2592197" y="2103755"/>
                  </a:lnTo>
                  <a:lnTo>
                    <a:pt x="1979422" y="2046605"/>
                  </a:lnTo>
                  <a:lnTo>
                    <a:pt x="1233360" y="1965579"/>
                  </a:lnTo>
                  <a:lnTo>
                    <a:pt x="863473" y="1921129"/>
                  </a:lnTo>
                  <a:lnTo>
                    <a:pt x="476377" y="1867852"/>
                  </a:lnTo>
                  <a:lnTo>
                    <a:pt x="476377" y="469900"/>
                  </a:lnTo>
                  <a:lnTo>
                    <a:pt x="12192000" y="469900"/>
                  </a:lnTo>
                  <a:lnTo>
                    <a:pt x="12192000" y="0"/>
                  </a:lnTo>
                  <a:close/>
                </a:path>
              </a:pathLst>
            </a:custGeom>
            <a:solidFill>
              <a:srgbClr val="FFFFFF"/>
            </a:solidFill>
          </p:spPr>
          <p:txBody>
            <a:bodyPr wrap="square" lIns="0" tIns="0" rIns="0" bIns="0" rtlCol="0"/>
            <a:lstStyle/>
            <a:p>
              <a:endParaRPr/>
            </a:p>
          </p:txBody>
        </p:sp>
        <p:pic>
          <p:nvPicPr>
            <p:cNvPr id="5" name="object 5">
              <a:extLst>
                <a:ext uri="{FF2B5EF4-FFF2-40B4-BE49-F238E27FC236}">
                  <a16:creationId xmlns:a16="http://schemas.microsoft.com/office/drawing/2014/main" id="{F94CC159-5F3D-F5E1-058C-88E618DD9F67}"/>
                </a:ext>
              </a:extLst>
            </p:cNvPr>
            <p:cNvPicPr/>
            <p:nvPr/>
          </p:nvPicPr>
          <p:blipFill>
            <a:blip r:embed="rId2" cstate="print"/>
            <a:stretch>
              <a:fillRect/>
            </a:stretch>
          </p:blipFill>
          <p:spPr>
            <a:xfrm>
              <a:off x="10398252" y="0"/>
              <a:ext cx="765048" cy="1208532"/>
            </a:xfrm>
            <a:prstGeom prst="rect">
              <a:avLst/>
            </a:prstGeom>
          </p:spPr>
        </p:pic>
        <p:sp>
          <p:nvSpPr>
            <p:cNvPr id="6" name="object 6">
              <a:extLst>
                <a:ext uri="{FF2B5EF4-FFF2-40B4-BE49-F238E27FC236}">
                  <a16:creationId xmlns:a16="http://schemas.microsoft.com/office/drawing/2014/main" id="{49B74409-ACF2-DF43-FB5C-B73C5D9EDDE8}"/>
                </a:ext>
              </a:extLst>
            </p:cNvPr>
            <p:cNvSpPr/>
            <p:nvPr/>
          </p:nvSpPr>
          <p:spPr>
            <a:xfrm>
              <a:off x="10437876" y="0"/>
              <a:ext cx="685800" cy="1143000"/>
            </a:xfrm>
            <a:custGeom>
              <a:avLst/>
              <a:gdLst/>
              <a:ahLst/>
              <a:cxnLst/>
              <a:rect l="l" t="t" r="r" b="b"/>
              <a:pathLst>
                <a:path w="685800" h="1143000">
                  <a:moveTo>
                    <a:pt x="685800" y="0"/>
                  </a:moveTo>
                  <a:lnTo>
                    <a:pt x="0" y="0"/>
                  </a:lnTo>
                  <a:lnTo>
                    <a:pt x="0" y="1143000"/>
                  </a:lnTo>
                  <a:lnTo>
                    <a:pt x="685800" y="1143000"/>
                  </a:lnTo>
                  <a:lnTo>
                    <a:pt x="685800" y="0"/>
                  </a:lnTo>
                  <a:close/>
                </a:path>
              </a:pathLst>
            </a:custGeom>
            <a:solidFill>
              <a:srgbClr val="ACD333"/>
            </a:solidFill>
          </p:spPr>
          <p:txBody>
            <a:bodyPr wrap="square" lIns="0" tIns="0" rIns="0" bIns="0" rtlCol="0"/>
            <a:lstStyle/>
            <a:p>
              <a:endParaRPr/>
            </a:p>
          </p:txBody>
        </p:sp>
      </p:grpSp>
      <p:sp>
        <p:nvSpPr>
          <p:cNvPr id="7" name="object 7">
            <a:extLst>
              <a:ext uri="{FF2B5EF4-FFF2-40B4-BE49-F238E27FC236}">
                <a16:creationId xmlns:a16="http://schemas.microsoft.com/office/drawing/2014/main" id="{635A5F12-B973-6A99-FBDB-3F4E999D0725}"/>
              </a:ext>
            </a:extLst>
          </p:cNvPr>
          <p:cNvSpPr txBox="1"/>
          <p:nvPr/>
        </p:nvSpPr>
        <p:spPr>
          <a:xfrm>
            <a:off x="531368" y="2350267"/>
            <a:ext cx="10731500" cy="3927475"/>
          </a:xfrm>
          <a:prstGeom prst="rect">
            <a:avLst/>
          </a:prstGeom>
        </p:spPr>
        <p:txBody>
          <a:bodyPr vert="horz" wrap="square" lIns="0" tIns="12065" rIns="0" bIns="0" rtlCol="0">
            <a:spAutoFit/>
          </a:bodyPr>
          <a:lstStyle/>
          <a:p>
            <a:pPr marL="355600" marR="116205" indent="-342900">
              <a:lnSpc>
                <a:spcPct val="150100"/>
              </a:lnSpc>
              <a:spcBef>
                <a:spcPts val="95"/>
              </a:spcBef>
              <a:buSzPct val="79545"/>
              <a:buFont typeface="Wingdings"/>
              <a:buChar char=""/>
              <a:tabLst>
                <a:tab pos="354965" algn="l"/>
                <a:tab pos="355600" algn="l"/>
              </a:tabLst>
            </a:pPr>
            <a:r>
              <a:rPr sz="2200" spc="-5" dirty="0">
                <a:latin typeface="Times New Roman"/>
                <a:cs typeface="Times New Roman"/>
              </a:rPr>
              <a:t>Bureaucratic</a:t>
            </a:r>
            <a:r>
              <a:rPr sz="2200" spc="15" dirty="0">
                <a:latin typeface="Times New Roman"/>
                <a:cs typeface="Times New Roman"/>
              </a:rPr>
              <a:t> </a:t>
            </a:r>
            <a:r>
              <a:rPr sz="2200" spc="-5" dirty="0">
                <a:latin typeface="Times New Roman"/>
                <a:cs typeface="Times New Roman"/>
              </a:rPr>
              <a:t>model</a:t>
            </a:r>
            <a:r>
              <a:rPr sz="2200" spc="15" dirty="0">
                <a:latin typeface="Times New Roman"/>
                <a:cs typeface="Times New Roman"/>
              </a:rPr>
              <a:t> </a:t>
            </a:r>
            <a:r>
              <a:rPr sz="2200" spc="-10" dirty="0">
                <a:latin typeface="Times New Roman"/>
                <a:cs typeface="Times New Roman"/>
              </a:rPr>
              <a:t>may</a:t>
            </a:r>
            <a:r>
              <a:rPr sz="2200" spc="35" dirty="0">
                <a:latin typeface="Times New Roman"/>
                <a:cs typeface="Times New Roman"/>
              </a:rPr>
              <a:t> </a:t>
            </a:r>
            <a:r>
              <a:rPr sz="2200" spc="-5" dirty="0">
                <a:latin typeface="Times New Roman"/>
                <a:cs typeface="Times New Roman"/>
              </a:rPr>
              <a:t>be</a:t>
            </a:r>
            <a:r>
              <a:rPr sz="2200" dirty="0">
                <a:latin typeface="Times New Roman"/>
                <a:cs typeface="Times New Roman"/>
              </a:rPr>
              <a:t> </a:t>
            </a:r>
            <a:r>
              <a:rPr sz="2200" spc="-5" dirty="0">
                <a:latin typeface="Times New Roman"/>
                <a:cs typeface="Times New Roman"/>
              </a:rPr>
              <a:t>suitable</a:t>
            </a:r>
            <a:r>
              <a:rPr sz="2200" spc="-10" dirty="0">
                <a:latin typeface="Times New Roman"/>
                <a:cs typeface="Times New Roman"/>
              </a:rPr>
              <a:t> </a:t>
            </a:r>
            <a:r>
              <a:rPr sz="2200" spc="-5" dirty="0">
                <a:latin typeface="Times New Roman"/>
                <a:cs typeface="Times New Roman"/>
              </a:rPr>
              <a:t>for</a:t>
            </a:r>
            <a:r>
              <a:rPr sz="2200" spc="20" dirty="0">
                <a:latin typeface="Times New Roman"/>
                <a:cs typeface="Times New Roman"/>
              </a:rPr>
              <a:t> </a:t>
            </a:r>
            <a:r>
              <a:rPr sz="2200" spc="-5" dirty="0">
                <a:latin typeface="Times New Roman"/>
                <a:cs typeface="Times New Roman"/>
              </a:rPr>
              <a:t>government</a:t>
            </a:r>
            <a:r>
              <a:rPr sz="2200" spc="20" dirty="0">
                <a:latin typeface="Times New Roman"/>
                <a:cs typeface="Times New Roman"/>
              </a:rPr>
              <a:t> </a:t>
            </a:r>
            <a:r>
              <a:rPr sz="2200" spc="-5" dirty="0">
                <a:latin typeface="Times New Roman"/>
                <a:cs typeface="Times New Roman"/>
              </a:rPr>
              <a:t>organisations.</a:t>
            </a:r>
            <a:r>
              <a:rPr sz="2200" spc="-15" dirty="0">
                <a:latin typeface="Times New Roman"/>
                <a:cs typeface="Times New Roman"/>
              </a:rPr>
              <a:t> </a:t>
            </a:r>
            <a:r>
              <a:rPr sz="2200" spc="-5" dirty="0">
                <a:latin typeface="Times New Roman"/>
                <a:cs typeface="Times New Roman"/>
              </a:rPr>
              <a:t>But it</a:t>
            </a:r>
            <a:r>
              <a:rPr sz="2200" dirty="0">
                <a:latin typeface="Times New Roman"/>
                <a:cs typeface="Times New Roman"/>
              </a:rPr>
              <a:t> </a:t>
            </a:r>
            <a:r>
              <a:rPr sz="2200" spc="-5" dirty="0">
                <a:latin typeface="Times New Roman"/>
                <a:cs typeface="Times New Roman"/>
              </a:rPr>
              <a:t>is</a:t>
            </a:r>
            <a:r>
              <a:rPr sz="2200" spc="5" dirty="0">
                <a:latin typeface="Times New Roman"/>
                <a:cs typeface="Times New Roman"/>
              </a:rPr>
              <a:t> </a:t>
            </a:r>
            <a:r>
              <a:rPr sz="2200" spc="-5" dirty="0">
                <a:latin typeface="Times New Roman"/>
                <a:cs typeface="Times New Roman"/>
              </a:rPr>
              <a:t>not suitable</a:t>
            </a:r>
            <a:r>
              <a:rPr sz="2200" dirty="0">
                <a:latin typeface="Times New Roman"/>
                <a:cs typeface="Times New Roman"/>
              </a:rPr>
              <a:t> for </a:t>
            </a:r>
            <a:r>
              <a:rPr sz="2200" spc="5" dirty="0">
                <a:latin typeface="Times New Roman"/>
                <a:cs typeface="Times New Roman"/>
              </a:rPr>
              <a:t> </a:t>
            </a:r>
            <a:r>
              <a:rPr sz="2200" spc="-5" dirty="0">
                <a:latin typeface="Times New Roman"/>
                <a:cs typeface="Times New Roman"/>
              </a:rPr>
              <a:t>business</a:t>
            </a:r>
            <a:r>
              <a:rPr sz="2200" spc="-10" dirty="0">
                <a:latin typeface="Times New Roman"/>
                <a:cs typeface="Times New Roman"/>
              </a:rPr>
              <a:t> </a:t>
            </a:r>
            <a:r>
              <a:rPr sz="2200" spc="-5" dirty="0">
                <a:latin typeface="Times New Roman"/>
                <a:cs typeface="Times New Roman"/>
              </a:rPr>
              <a:t>organisations</a:t>
            </a:r>
            <a:r>
              <a:rPr sz="2200" spc="-10" dirty="0">
                <a:latin typeface="Times New Roman"/>
                <a:cs typeface="Times New Roman"/>
              </a:rPr>
              <a:t> </a:t>
            </a:r>
            <a:r>
              <a:rPr sz="2200" spc="-5" dirty="0">
                <a:latin typeface="Times New Roman"/>
                <a:cs typeface="Times New Roman"/>
              </a:rPr>
              <a:t>because</a:t>
            </a:r>
            <a:r>
              <a:rPr sz="2200" spc="5" dirty="0">
                <a:latin typeface="Times New Roman"/>
                <a:cs typeface="Times New Roman"/>
              </a:rPr>
              <a:t> </a:t>
            </a:r>
            <a:r>
              <a:rPr sz="2200" spc="-5" dirty="0">
                <a:latin typeface="Times New Roman"/>
                <a:cs typeface="Times New Roman"/>
              </a:rPr>
              <a:t>business organisations</a:t>
            </a:r>
            <a:r>
              <a:rPr sz="2200" dirty="0">
                <a:latin typeface="Times New Roman"/>
                <a:cs typeface="Times New Roman"/>
              </a:rPr>
              <a:t> </a:t>
            </a:r>
            <a:r>
              <a:rPr sz="2200" spc="-5" dirty="0">
                <a:latin typeface="Times New Roman"/>
                <a:cs typeface="Times New Roman"/>
              </a:rPr>
              <a:t>believe</a:t>
            </a:r>
            <a:r>
              <a:rPr sz="2200" spc="5" dirty="0">
                <a:latin typeface="Times New Roman"/>
                <a:cs typeface="Times New Roman"/>
              </a:rPr>
              <a:t> </a:t>
            </a:r>
            <a:r>
              <a:rPr sz="2200" spc="-5" dirty="0">
                <a:latin typeface="Times New Roman"/>
                <a:cs typeface="Times New Roman"/>
              </a:rPr>
              <a:t>in</a:t>
            </a:r>
            <a:r>
              <a:rPr sz="2200" spc="10" dirty="0">
                <a:latin typeface="Times New Roman"/>
                <a:cs typeface="Times New Roman"/>
              </a:rPr>
              <a:t> </a:t>
            </a:r>
            <a:r>
              <a:rPr sz="2200" dirty="0">
                <a:latin typeface="Times New Roman"/>
                <a:cs typeface="Times New Roman"/>
              </a:rPr>
              <a:t>quick</a:t>
            </a:r>
            <a:r>
              <a:rPr sz="2200" spc="5" dirty="0">
                <a:latin typeface="Times New Roman"/>
                <a:cs typeface="Times New Roman"/>
              </a:rPr>
              <a:t> </a:t>
            </a:r>
            <a:r>
              <a:rPr sz="2200" spc="-5" dirty="0">
                <a:latin typeface="Times New Roman"/>
                <a:cs typeface="Times New Roman"/>
              </a:rPr>
              <a:t>decision</a:t>
            </a:r>
            <a:r>
              <a:rPr sz="2200" spc="10" dirty="0">
                <a:latin typeface="Times New Roman"/>
                <a:cs typeface="Times New Roman"/>
              </a:rPr>
              <a:t> </a:t>
            </a:r>
            <a:r>
              <a:rPr sz="2200" spc="-5" dirty="0">
                <a:latin typeface="Times New Roman"/>
                <a:cs typeface="Times New Roman"/>
              </a:rPr>
              <a:t>making</a:t>
            </a:r>
            <a:r>
              <a:rPr sz="2200" spc="30" dirty="0">
                <a:latin typeface="Times New Roman"/>
                <a:cs typeface="Times New Roman"/>
              </a:rPr>
              <a:t> </a:t>
            </a:r>
            <a:r>
              <a:rPr sz="2200" spc="-5" dirty="0">
                <a:latin typeface="Times New Roman"/>
                <a:cs typeface="Times New Roman"/>
              </a:rPr>
              <a:t>and </a:t>
            </a:r>
            <a:r>
              <a:rPr sz="2200" spc="-535" dirty="0">
                <a:latin typeface="Times New Roman"/>
                <a:cs typeface="Times New Roman"/>
              </a:rPr>
              <a:t> </a:t>
            </a:r>
            <a:r>
              <a:rPr sz="2200" spc="-5" dirty="0">
                <a:latin typeface="Times New Roman"/>
                <a:cs typeface="Times New Roman"/>
              </a:rPr>
              <a:t>flexibility</a:t>
            </a:r>
            <a:r>
              <a:rPr sz="2200" spc="5" dirty="0">
                <a:latin typeface="Times New Roman"/>
                <a:cs typeface="Times New Roman"/>
              </a:rPr>
              <a:t> </a:t>
            </a:r>
            <a:r>
              <a:rPr sz="2200" spc="-5" dirty="0">
                <a:latin typeface="Times New Roman"/>
                <a:cs typeface="Times New Roman"/>
              </a:rPr>
              <a:t>in</a:t>
            </a:r>
            <a:r>
              <a:rPr sz="2200" spc="-10" dirty="0">
                <a:latin typeface="Times New Roman"/>
                <a:cs typeface="Times New Roman"/>
              </a:rPr>
              <a:t> </a:t>
            </a:r>
            <a:r>
              <a:rPr sz="2200" spc="-5" dirty="0">
                <a:latin typeface="Times New Roman"/>
                <a:cs typeface="Times New Roman"/>
              </a:rPr>
              <a:t>procedures.</a:t>
            </a:r>
            <a:endParaRPr sz="2200">
              <a:latin typeface="Times New Roman"/>
              <a:cs typeface="Times New Roman"/>
            </a:endParaRPr>
          </a:p>
          <a:p>
            <a:pPr marL="355600" marR="5080" indent="-342900">
              <a:lnSpc>
                <a:spcPct val="150100"/>
              </a:lnSpc>
              <a:spcBef>
                <a:spcPts val="990"/>
              </a:spcBef>
              <a:buSzPct val="79545"/>
              <a:buFont typeface="Wingdings"/>
              <a:buChar char=""/>
              <a:tabLst>
                <a:tab pos="354965" algn="l"/>
                <a:tab pos="355600" algn="l"/>
              </a:tabLst>
            </a:pPr>
            <a:r>
              <a:rPr sz="2200" spc="-55" dirty="0">
                <a:latin typeface="Times New Roman"/>
                <a:cs typeface="Times New Roman"/>
              </a:rPr>
              <a:t>Too</a:t>
            </a:r>
            <a:r>
              <a:rPr sz="2200" spc="10" dirty="0">
                <a:latin typeface="Times New Roman"/>
                <a:cs typeface="Times New Roman"/>
              </a:rPr>
              <a:t> </a:t>
            </a:r>
            <a:r>
              <a:rPr sz="2200" spc="-10" dirty="0">
                <a:latin typeface="Times New Roman"/>
                <a:cs typeface="Times New Roman"/>
              </a:rPr>
              <a:t>much</a:t>
            </a:r>
            <a:r>
              <a:rPr sz="2200" spc="25" dirty="0">
                <a:latin typeface="Times New Roman"/>
                <a:cs typeface="Times New Roman"/>
              </a:rPr>
              <a:t> </a:t>
            </a:r>
            <a:r>
              <a:rPr sz="2200" spc="-5" dirty="0">
                <a:latin typeface="Times New Roman"/>
                <a:cs typeface="Times New Roman"/>
              </a:rPr>
              <a:t>importance</a:t>
            </a:r>
            <a:r>
              <a:rPr sz="2200" spc="30" dirty="0">
                <a:latin typeface="Times New Roman"/>
                <a:cs typeface="Times New Roman"/>
              </a:rPr>
              <a:t> </a:t>
            </a:r>
            <a:r>
              <a:rPr sz="2200" spc="-5" dirty="0">
                <a:latin typeface="Times New Roman"/>
                <a:cs typeface="Times New Roman"/>
              </a:rPr>
              <a:t>is</a:t>
            </a:r>
            <a:r>
              <a:rPr sz="2200" spc="5" dirty="0">
                <a:latin typeface="Times New Roman"/>
                <a:cs typeface="Times New Roman"/>
              </a:rPr>
              <a:t> </a:t>
            </a:r>
            <a:r>
              <a:rPr sz="2200" spc="-5" dirty="0">
                <a:latin typeface="Times New Roman"/>
                <a:cs typeface="Times New Roman"/>
              </a:rPr>
              <a:t>given</a:t>
            </a:r>
            <a:r>
              <a:rPr sz="2200" spc="5" dirty="0">
                <a:latin typeface="Times New Roman"/>
                <a:cs typeface="Times New Roman"/>
              </a:rPr>
              <a:t> </a:t>
            </a:r>
            <a:r>
              <a:rPr sz="2200" spc="-5" dirty="0">
                <a:latin typeface="Times New Roman"/>
                <a:cs typeface="Times New Roman"/>
              </a:rPr>
              <a:t>to the</a:t>
            </a:r>
            <a:r>
              <a:rPr sz="2200" spc="5" dirty="0">
                <a:latin typeface="Times New Roman"/>
                <a:cs typeface="Times New Roman"/>
              </a:rPr>
              <a:t> </a:t>
            </a:r>
            <a:r>
              <a:rPr sz="2200" spc="-5" dirty="0">
                <a:latin typeface="Times New Roman"/>
                <a:cs typeface="Times New Roman"/>
              </a:rPr>
              <a:t>technical</a:t>
            </a:r>
            <a:r>
              <a:rPr sz="2200" spc="5" dirty="0">
                <a:latin typeface="Times New Roman"/>
                <a:cs typeface="Times New Roman"/>
              </a:rPr>
              <a:t> </a:t>
            </a:r>
            <a:r>
              <a:rPr sz="2200" spc="-5" dirty="0">
                <a:latin typeface="Times New Roman"/>
                <a:cs typeface="Times New Roman"/>
              </a:rPr>
              <a:t>qualifications</a:t>
            </a:r>
            <a:r>
              <a:rPr sz="2200" spc="5" dirty="0">
                <a:latin typeface="Times New Roman"/>
                <a:cs typeface="Times New Roman"/>
              </a:rPr>
              <a:t> </a:t>
            </a:r>
            <a:r>
              <a:rPr sz="2200" spc="-5" dirty="0">
                <a:latin typeface="Times New Roman"/>
                <a:cs typeface="Times New Roman"/>
              </a:rPr>
              <a:t>of</a:t>
            </a:r>
            <a:r>
              <a:rPr sz="2200" dirty="0">
                <a:latin typeface="Times New Roman"/>
                <a:cs typeface="Times New Roman"/>
              </a:rPr>
              <a:t> the</a:t>
            </a:r>
            <a:r>
              <a:rPr sz="2200" spc="5" dirty="0">
                <a:latin typeface="Times New Roman"/>
                <a:cs typeface="Times New Roman"/>
              </a:rPr>
              <a:t> </a:t>
            </a:r>
            <a:r>
              <a:rPr sz="2200" spc="-5" dirty="0">
                <a:latin typeface="Times New Roman"/>
                <a:cs typeface="Times New Roman"/>
              </a:rPr>
              <a:t>employees</a:t>
            </a:r>
            <a:r>
              <a:rPr sz="2200" dirty="0">
                <a:latin typeface="Times New Roman"/>
                <a:cs typeface="Times New Roman"/>
              </a:rPr>
              <a:t> for</a:t>
            </a:r>
            <a:r>
              <a:rPr sz="2200" spc="5" dirty="0">
                <a:latin typeface="Times New Roman"/>
                <a:cs typeface="Times New Roman"/>
              </a:rPr>
              <a:t> </a:t>
            </a:r>
            <a:r>
              <a:rPr sz="2200" spc="-5" dirty="0">
                <a:latin typeface="Times New Roman"/>
                <a:cs typeface="Times New Roman"/>
              </a:rPr>
              <a:t>promotion </a:t>
            </a:r>
            <a:r>
              <a:rPr sz="2200" spc="-535" dirty="0">
                <a:latin typeface="Times New Roman"/>
                <a:cs typeface="Times New Roman"/>
              </a:rPr>
              <a:t> </a:t>
            </a:r>
            <a:r>
              <a:rPr sz="2200" spc="-5" dirty="0">
                <a:latin typeface="Times New Roman"/>
                <a:cs typeface="Times New Roman"/>
              </a:rPr>
              <a:t>and transfers.</a:t>
            </a:r>
            <a:r>
              <a:rPr sz="2200" spc="15" dirty="0">
                <a:latin typeface="Times New Roman"/>
                <a:cs typeface="Times New Roman"/>
              </a:rPr>
              <a:t> </a:t>
            </a:r>
            <a:r>
              <a:rPr sz="2200" spc="-5" dirty="0">
                <a:latin typeface="Times New Roman"/>
                <a:cs typeface="Times New Roman"/>
              </a:rPr>
              <a:t>Dedication</a:t>
            </a:r>
            <a:r>
              <a:rPr sz="2200" spc="5" dirty="0">
                <a:latin typeface="Times New Roman"/>
                <a:cs typeface="Times New Roman"/>
              </a:rPr>
              <a:t> </a:t>
            </a:r>
            <a:r>
              <a:rPr sz="2200" spc="-5" dirty="0">
                <a:latin typeface="Times New Roman"/>
                <a:cs typeface="Times New Roman"/>
              </a:rPr>
              <a:t>and</a:t>
            </a:r>
            <a:r>
              <a:rPr sz="2200" spc="10" dirty="0">
                <a:latin typeface="Times New Roman"/>
                <a:cs typeface="Times New Roman"/>
              </a:rPr>
              <a:t> </a:t>
            </a:r>
            <a:r>
              <a:rPr sz="2200" spc="-10" dirty="0">
                <a:latin typeface="Times New Roman"/>
                <a:cs typeface="Times New Roman"/>
              </a:rPr>
              <a:t>commitment</a:t>
            </a:r>
            <a:r>
              <a:rPr sz="2200" spc="65" dirty="0">
                <a:latin typeface="Times New Roman"/>
                <a:cs typeface="Times New Roman"/>
              </a:rPr>
              <a:t> </a:t>
            </a:r>
            <a:r>
              <a:rPr sz="2200" spc="-5" dirty="0">
                <a:latin typeface="Times New Roman"/>
                <a:cs typeface="Times New Roman"/>
              </a:rPr>
              <a:t>of</a:t>
            </a:r>
            <a:r>
              <a:rPr sz="2200" spc="5" dirty="0">
                <a:latin typeface="Times New Roman"/>
                <a:cs typeface="Times New Roman"/>
              </a:rPr>
              <a:t> </a:t>
            </a:r>
            <a:r>
              <a:rPr sz="2200" dirty="0">
                <a:latin typeface="Times New Roman"/>
                <a:cs typeface="Times New Roman"/>
              </a:rPr>
              <a:t>the</a:t>
            </a:r>
            <a:r>
              <a:rPr sz="2200" spc="-15" dirty="0">
                <a:latin typeface="Times New Roman"/>
                <a:cs typeface="Times New Roman"/>
              </a:rPr>
              <a:t> </a:t>
            </a:r>
            <a:r>
              <a:rPr sz="2200" spc="-5" dirty="0">
                <a:latin typeface="Times New Roman"/>
                <a:cs typeface="Times New Roman"/>
              </a:rPr>
              <a:t>employee</a:t>
            </a:r>
            <a:r>
              <a:rPr sz="2200" spc="10" dirty="0">
                <a:latin typeface="Times New Roman"/>
                <a:cs typeface="Times New Roman"/>
              </a:rPr>
              <a:t> </a:t>
            </a:r>
            <a:r>
              <a:rPr sz="2200" spc="-5" dirty="0">
                <a:latin typeface="Times New Roman"/>
                <a:cs typeface="Times New Roman"/>
              </a:rPr>
              <a:t>is</a:t>
            </a:r>
            <a:r>
              <a:rPr sz="2200" spc="-10" dirty="0">
                <a:latin typeface="Times New Roman"/>
                <a:cs typeface="Times New Roman"/>
              </a:rPr>
              <a:t> </a:t>
            </a:r>
            <a:r>
              <a:rPr sz="2200" dirty="0">
                <a:latin typeface="Times New Roman"/>
                <a:cs typeface="Times New Roman"/>
              </a:rPr>
              <a:t>not </a:t>
            </a:r>
            <a:r>
              <a:rPr sz="2200" spc="-5" dirty="0">
                <a:latin typeface="Times New Roman"/>
                <a:cs typeface="Times New Roman"/>
              </a:rPr>
              <a:t>considered.</a:t>
            </a:r>
            <a:endParaRPr sz="2200">
              <a:latin typeface="Times New Roman"/>
              <a:cs typeface="Times New Roman"/>
            </a:endParaRPr>
          </a:p>
          <a:p>
            <a:pPr>
              <a:lnSpc>
                <a:spcPct val="100000"/>
              </a:lnSpc>
              <a:spcBef>
                <a:spcPts val="15"/>
              </a:spcBef>
              <a:buFont typeface="Wingdings"/>
              <a:buChar char=""/>
            </a:pPr>
            <a:endParaRPr sz="2000">
              <a:latin typeface="Times New Roman"/>
              <a:cs typeface="Times New Roman"/>
            </a:endParaRPr>
          </a:p>
          <a:p>
            <a:pPr marL="355600" indent="-342900">
              <a:lnSpc>
                <a:spcPct val="100000"/>
              </a:lnSpc>
              <a:buSzPct val="79545"/>
              <a:buFont typeface="Wingdings"/>
              <a:buChar char=""/>
              <a:tabLst>
                <a:tab pos="354965" algn="l"/>
                <a:tab pos="355600" algn="l"/>
              </a:tabLst>
            </a:pPr>
            <a:r>
              <a:rPr sz="2200" spc="-5" dirty="0">
                <a:latin typeface="Times New Roman"/>
                <a:cs typeface="Times New Roman"/>
              </a:rPr>
              <a:t>There</a:t>
            </a:r>
            <a:r>
              <a:rPr sz="2200" spc="5" dirty="0">
                <a:latin typeface="Times New Roman"/>
                <a:cs typeface="Times New Roman"/>
              </a:rPr>
              <a:t> </a:t>
            </a:r>
            <a:r>
              <a:rPr sz="2200" spc="-5" dirty="0">
                <a:latin typeface="Times New Roman"/>
                <a:cs typeface="Times New Roman"/>
              </a:rPr>
              <a:t>is difficulty</a:t>
            </a:r>
            <a:r>
              <a:rPr sz="2200" spc="10" dirty="0">
                <a:latin typeface="Times New Roman"/>
                <a:cs typeface="Times New Roman"/>
              </a:rPr>
              <a:t> </a:t>
            </a:r>
            <a:r>
              <a:rPr sz="2200" spc="-5" dirty="0">
                <a:latin typeface="Times New Roman"/>
                <a:cs typeface="Times New Roman"/>
              </a:rPr>
              <a:t>in</a:t>
            </a:r>
            <a:r>
              <a:rPr sz="2200" spc="-10" dirty="0">
                <a:latin typeface="Times New Roman"/>
                <a:cs typeface="Times New Roman"/>
              </a:rPr>
              <a:t> </a:t>
            </a:r>
            <a:r>
              <a:rPr sz="2200" spc="-5" dirty="0">
                <a:latin typeface="Times New Roman"/>
                <a:cs typeface="Times New Roman"/>
              </a:rPr>
              <a:t>coordination and</a:t>
            </a:r>
            <a:r>
              <a:rPr sz="2200" dirty="0">
                <a:latin typeface="Times New Roman"/>
                <a:cs typeface="Times New Roman"/>
              </a:rPr>
              <a:t> </a:t>
            </a:r>
            <a:r>
              <a:rPr sz="2200" spc="-5" dirty="0">
                <a:latin typeface="Times New Roman"/>
                <a:cs typeface="Times New Roman"/>
              </a:rPr>
              <a:t>communication.</a:t>
            </a:r>
            <a:endParaRPr sz="2200">
              <a:latin typeface="Times New Roman"/>
              <a:cs typeface="Times New Roman"/>
            </a:endParaRPr>
          </a:p>
          <a:p>
            <a:pPr>
              <a:lnSpc>
                <a:spcPct val="100000"/>
              </a:lnSpc>
              <a:spcBef>
                <a:spcPts val="30"/>
              </a:spcBef>
              <a:buFont typeface="Wingdings"/>
              <a:buChar char=""/>
            </a:pPr>
            <a:endParaRPr sz="2000">
              <a:latin typeface="Times New Roman"/>
              <a:cs typeface="Times New Roman"/>
            </a:endParaRPr>
          </a:p>
          <a:p>
            <a:pPr marL="355600" indent="-342900">
              <a:lnSpc>
                <a:spcPct val="100000"/>
              </a:lnSpc>
              <a:buSzPct val="79545"/>
              <a:buFont typeface="Wingdings"/>
              <a:buChar char=""/>
              <a:tabLst>
                <a:tab pos="354965" algn="l"/>
                <a:tab pos="355600" algn="l"/>
              </a:tabLst>
            </a:pPr>
            <a:r>
              <a:rPr sz="2200" spc="-5" dirty="0">
                <a:latin typeface="Times New Roman"/>
                <a:cs typeface="Times New Roman"/>
              </a:rPr>
              <a:t>There</a:t>
            </a:r>
            <a:r>
              <a:rPr sz="2200" spc="5" dirty="0">
                <a:latin typeface="Times New Roman"/>
                <a:cs typeface="Times New Roman"/>
              </a:rPr>
              <a:t> </a:t>
            </a:r>
            <a:r>
              <a:rPr sz="2200" spc="-5" dirty="0">
                <a:latin typeface="Times New Roman"/>
                <a:cs typeface="Times New Roman"/>
              </a:rPr>
              <a:t>is</a:t>
            </a:r>
            <a:r>
              <a:rPr sz="2200" dirty="0">
                <a:latin typeface="Times New Roman"/>
                <a:cs typeface="Times New Roman"/>
              </a:rPr>
              <a:t> </a:t>
            </a:r>
            <a:r>
              <a:rPr sz="2200" spc="-5" dirty="0">
                <a:latin typeface="Times New Roman"/>
                <a:cs typeface="Times New Roman"/>
              </a:rPr>
              <a:t>limited</a:t>
            </a:r>
            <a:r>
              <a:rPr sz="2200" spc="20" dirty="0">
                <a:latin typeface="Times New Roman"/>
                <a:cs typeface="Times New Roman"/>
              </a:rPr>
              <a:t> </a:t>
            </a:r>
            <a:r>
              <a:rPr sz="2200" spc="-5" dirty="0">
                <a:latin typeface="Times New Roman"/>
                <a:cs typeface="Times New Roman"/>
              </a:rPr>
              <a:t>scope for</a:t>
            </a:r>
            <a:r>
              <a:rPr sz="2200" dirty="0">
                <a:latin typeface="Times New Roman"/>
                <a:cs typeface="Times New Roman"/>
              </a:rPr>
              <a:t> </a:t>
            </a:r>
            <a:r>
              <a:rPr sz="2200" spc="-5" dirty="0">
                <a:latin typeface="Times New Roman"/>
                <a:cs typeface="Times New Roman"/>
              </a:rPr>
              <a:t>Human</a:t>
            </a:r>
            <a:r>
              <a:rPr sz="2200" spc="20" dirty="0">
                <a:latin typeface="Times New Roman"/>
                <a:cs typeface="Times New Roman"/>
              </a:rPr>
              <a:t> </a:t>
            </a:r>
            <a:r>
              <a:rPr sz="2200" spc="-5" dirty="0">
                <a:latin typeface="Times New Roman"/>
                <a:cs typeface="Times New Roman"/>
              </a:rPr>
              <a:t>Resource (HR).</a:t>
            </a:r>
            <a:endParaRPr sz="2200">
              <a:latin typeface="Times New Roman"/>
              <a:cs typeface="Times New Roman"/>
            </a:endParaRPr>
          </a:p>
        </p:txBody>
      </p:sp>
    </p:spTree>
    <p:extLst>
      <p:ext uri="{BB962C8B-B14F-4D97-AF65-F5344CB8AC3E}">
        <p14:creationId xmlns:p14="http://schemas.microsoft.com/office/powerpoint/2010/main" val="327360026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BE796D-F5D4-9BBD-2887-0905C718FF48}"/>
            </a:ext>
          </a:extLst>
        </p:cNvPr>
        <p:cNvGrpSpPr/>
        <p:nvPr/>
      </p:nvGrpSpPr>
      <p:grpSpPr>
        <a:xfrm>
          <a:off x="0" y="0"/>
          <a:ext cx="0" cy="0"/>
          <a:chOff x="0" y="0"/>
          <a:chExt cx="0" cy="0"/>
        </a:xfrm>
      </p:grpSpPr>
      <p:sp>
        <p:nvSpPr>
          <p:cNvPr id="19" name="object 19">
            <a:extLst>
              <a:ext uri="{FF2B5EF4-FFF2-40B4-BE49-F238E27FC236}">
                <a16:creationId xmlns:a16="http://schemas.microsoft.com/office/drawing/2014/main" id="{FFB58F51-A649-F273-199E-3B4262A54900}"/>
              </a:ext>
            </a:extLst>
          </p:cNvPr>
          <p:cNvSpPr txBox="1"/>
          <p:nvPr/>
        </p:nvSpPr>
        <p:spPr>
          <a:xfrm>
            <a:off x="561976" y="466915"/>
            <a:ext cx="7607620" cy="2811434"/>
          </a:xfrm>
          <a:prstGeom prst="rect">
            <a:avLst/>
          </a:prstGeom>
        </p:spPr>
        <p:txBody>
          <a:bodyPr vert="horz" wrap="square" lIns="0" tIns="8659" rIns="0" bIns="0" rtlCol="0">
            <a:spAutoFit/>
          </a:bodyPr>
          <a:lstStyle/>
          <a:p>
            <a:pPr marL="51953" marR="46758">
              <a:lnSpc>
                <a:spcPct val="125000"/>
              </a:lnSpc>
              <a:spcBef>
                <a:spcPts val="931"/>
              </a:spcBef>
            </a:pPr>
            <a:r>
              <a:rPr b="1" u="sng" dirty="0">
                <a:solidFill>
                  <a:schemeClr val="tx1">
                    <a:lumMod val="95000"/>
                    <a:lumOff val="5000"/>
                  </a:schemeClr>
                </a:solidFill>
                <a:latin typeface="Arial"/>
                <a:cs typeface="Arial"/>
              </a:rPr>
              <a:t>Porter’s</a:t>
            </a:r>
            <a:r>
              <a:rPr b="1" u="sng" spc="-3" dirty="0">
                <a:solidFill>
                  <a:schemeClr val="tx1">
                    <a:lumMod val="95000"/>
                    <a:lumOff val="5000"/>
                  </a:schemeClr>
                </a:solidFill>
                <a:latin typeface="Arial"/>
                <a:cs typeface="Arial"/>
              </a:rPr>
              <a:t> </a:t>
            </a:r>
            <a:r>
              <a:rPr b="1" u="sng" dirty="0">
                <a:solidFill>
                  <a:schemeClr val="tx1">
                    <a:lumMod val="95000"/>
                    <a:lumOff val="5000"/>
                  </a:schemeClr>
                </a:solidFill>
                <a:latin typeface="Arial"/>
                <a:cs typeface="Arial"/>
              </a:rPr>
              <a:t>five</a:t>
            </a:r>
            <a:r>
              <a:rPr b="1" u="sng" spc="-3" dirty="0">
                <a:solidFill>
                  <a:schemeClr val="tx1">
                    <a:lumMod val="95000"/>
                    <a:lumOff val="5000"/>
                  </a:schemeClr>
                </a:solidFill>
                <a:latin typeface="Arial"/>
                <a:cs typeface="Arial"/>
              </a:rPr>
              <a:t> </a:t>
            </a:r>
            <a:r>
              <a:rPr b="1" u="sng" dirty="0">
                <a:solidFill>
                  <a:schemeClr val="tx1">
                    <a:lumMod val="95000"/>
                    <a:lumOff val="5000"/>
                  </a:schemeClr>
                </a:solidFill>
                <a:latin typeface="Arial"/>
                <a:cs typeface="Arial"/>
              </a:rPr>
              <a:t>forces model</a:t>
            </a:r>
            <a:r>
              <a:rPr b="1" spc="-7" dirty="0">
                <a:solidFill>
                  <a:schemeClr val="tx1">
                    <a:lumMod val="95000"/>
                    <a:lumOff val="5000"/>
                  </a:schemeClr>
                </a:solidFill>
                <a:latin typeface="Arial"/>
                <a:cs typeface="Arial"/>
              </a:rPr>
              <a:t> </a:t>
            </a:r>
            <a:r>
              <a:rPr dirty="0">
                <a:solidFill>
                  <a:schemeClr val="tx1">
                    <a:lumMod val="95000"/>
                    <a:lumOff val="5000"/>
                  </a:schemeClr>
                </a:solidFill>
                <a:latin typeface="Arial MT"/>
                <a:cs typeface="Arial MT"/>
              </a:rPr>
              <a:t>is</a:t>
            </a:r>
            <a:r>
              <a:rPr spc="-3" dirty="0">
                <a:solidFill>
                  <a:schemeClr val="tx1">
                    <a:lumMod val="95000"/>
                    <a:lumOff val="5000"/>
                  </a:schemeClr>
                </a:solidFill>
                <a:latin typeface="Arial MT"/>
                <a:cs typeface="Arial MT"/>
              </a:rPr>
              <a:t> </a:t>
            </a:r>
            <a:r>
              <a:rPr dirty="0">
                <a:solidFill>
                  <a:schemeClr val="tx1">
                    <a:lumMod val="95000"/>
                    <a:lumOff val="5000"/>
                  </a:schemeClr>
                </a:solidFill>
                <a:latin typeface="Arial MT"/>
                <a:cs typeface="Arial MT"/>
              </a:rPr>
              <a:t>an analysis</a:t>
            </a:r>
            <a:r>
              <a:rPr spc="-3" dirty="0">
                <a:solidFill>
                  <a:schemeClr val="tx1">
                    <a:lumMod val="95000"/>
                    <a:lumOff val="5000"/>
                  </a:schemeClr>
                </a:solidFill>
                <a:latin typeface="Arial MT"/>
                <a:cs typeface="Arial MT"/>
              </a:rPr>
              <a:t> </a:t>
            </a:r>
            <a:r>
              <a:rPr dirty="0">
                <a:solidFill>
                  <a:schemeClr val="tx1">
                    <a:lumMod val="95000"/>
                    <a:lumOff val="5000"/>
                  </a:schemeClr>
                </a:solidFill>
                <a:latin typeface="Arial MT"/>
                <a:cs typeface="Arial MT"/>
              </a:rPr>
              <a:t>tool</a:t>
            </a:r>
            <a:r>
              <a:rPr spc="-3" dirty="0">
                <a:solidFill>
                  <a:schemeClr val="tx1">
                    <a:lumMod val="95000"/>
                    <a:lumOff val="5000"/>
                  </a:schemeClr>
                </a:solidFill>
                <a:latin typeface="Arial MT"/>
                <a:cs typeface="Arial MT"/>
              </a:rPr>
              <a:t> </a:t>
            </a:r>
            <a:r>
              <a:rPr dirty="0">
                <a:solidFill>
                  <a:schemeClr val="tx1">
                    <a:lumMod val="95000"/>
                    <a:lumOff val="5000"/>
                  </a:schemeClr>
                </a:solidFill>
                <a:latin typeface="Arial MT"/>
                <a:cs typeface="Arial MT"/>
              </a:rPr>
              <a:t>that uses</a:t>
            </a:r>
            <a:r>
              <a:rPr spc="-3" dirty="0">
                <a:solidFill>
                  <a:schemeClr val="tx1">
                    <a:lumMod val="95000"/>
                    <a:lumOff val="5000"/>
                  </a:schemeClr>
                </a:solidFill>
                <a:latin typeface="Arial MT"/>
                <a:cs typeface="Arial MT"/>
              </a:rPr>
              <a:t> </a:t>
            </a:r>
            <a:r>
              <a:rPr dirty="0">
                <a:solidFill>
                  <a:schemeClr val="tx1">
                    <a:lumMod val="95000"/>
                    <a:lumOff val="5000"/>
                  </a:schemeClr>
                </a:solidFill>
                <a:latin typeface="Arial MT"/>
                <a:cs typeface="Arial MT"/>
              </a:rPr>
              <a:t>five industry</a:t>
            </a:r>
            <a:r>
              <a:rPr spc="-3" dirty="0">
                <a:solidFill>
                  <a:schemeClr val="tx1">
                    <a:lumMod val="95000"/>
                    <a:lumOff val="5000"/>
                  </a:schemeClr>
                </a:solidFill>
                <a:latin typeface="Arial MT"/>
                <a:cs typeface="Arial MT"/>
              </a:rPr>
              <a:t> </a:t>
            </a:r>
            <a:r>
              <a:rPr dirty="0">
                <a:solidFill>
                  <a:schemeClr val="tx1">
                    <a:lumMod val="95000"/>
                    <a:lumOff val="5000"/>
                  </a:schemeClr>
                </a:solidFill>
                <a:latin typeface="Arial MT"/>
                <a:cs typeface="Arial MT"/>
              </a:rPr>
              <a:t>forces</a:t>
            </a:r>
            <a:r>
              <a:rPr spc="-3" dirty="0">
                <a:solidFill>
                  <a:schemeClr val="tx1">
                    <a:lumMod val="95000"/>
                    <a:lumOff val="5000"/>
                  </a:schemeClr>
                </a:solidFill>
                <a:latin typeface="Arial MT"/>
                <a:cs typeface="Arial MT"/>
              </a:rPr>
              <a:t> </a:t>
            </a:r>
            <a:r>
              <a:rPr dirty="0">
                <a:solidFill>
                  <a:schemeClr val="tx1">
                    <a:lumMod val="95000"/>
                    <a:lumOff val="5000"/>
                  </a:schemeClr>
                </a:solidFill>
                <a:latin typeface="Arial MT"/>
                <a:cs typeface="Arial MT"/>
              </a:rPr>
              <a:t>to determine</a:t>
            </a:r>
            <a:r>
              <a:rPr spc="-3" dirty="0">
                <a:solidFill>
                  <a:schemeClr val="tx1">
                    <a:lumMod val="95000"/>
                    <a:lumOff val="5000"/>
                  </a:schemeClr>
                </a:solidFill>
                <a:latin typeface="Arial MT"/>
                <a:cs typeface="Arial MT"/>
              </a:rPr>
              <a:t> </a:t>
            </a:r>
            <a:r>
              <a:rPr spc="-17" dirty="0">
                <a:solidFill>
                  <a:schemeClr val="tx1">
                    <a:lumMod val="95000"/>
                    <a:lumOff val="5000"/>
                  </a:schemeClr>
                </a:solidFill>
                <a:latin typeface="Arial MT"/>
                <a:cs typeface="Arial MT"/>
              </a:rPr>
              <a:t>the </a:t>
            </a:r>
            <a:r>
              <a:rPr dirty="0">
                <a:solidFill>
                  <a:schemeClr val="tx1">
                    <a:lumMod val="95000"/>
                    <a:lumOff val="5000"/>
                  </a:schemeClr>
                </a:solidFill>
                <a:latin typeface="Arial MT"/>
                <a:cs typeface="Arial MT"/>
              </a:rPr>
              <a:t>intensity</a:t>
            </a:r>
            <a:r>
              <a:rPr spc="-7" dirty="0">
                <a:solidFill>
                  <a:schemeClr val="tx1">
                    <a:lumMod val="95000"/>
                    <a:lumOff val="5000"/>
                  </a:schemeClr>
                </a:solidFill>
                <a:latin typeface="Arial MT"/>
                <a:cs typeface="Arial MT"/>
              </a:rPr>
              <a:t> </a:t>
            </a:r>
            <a:r>
              <a:rPr dirty="0">
                <a:solidFill>
                  <a:schemeClr val="tx1">
                    <a:lumMod val="95000"/>
                    <a:lumOff val="5000"/>
                  </a:schemeClr>
                </a:solidFill>
                <a:latin typeface="Arial MT"/>
                <a:cs typeface="Arial MT"/>
              </a:rPr>
              <a:t>of competition in an industry and its profitability </a:t>
            </a:r>
            <a:r>
              <a:rPr spc="-7" dirty="0">
                <a:solidFill>
                  <a:schemeClr val="tx1">
                    <a:lumMod val="95000"/>
                    <a:lumOff val="5000"/>
                  </a:schemeClr>
                </a:solidFill>
                <a:latin typeface="Arial MT"/>
                <a:cs typeface="Arial MT"/>
              </a:rPr>
              <a:t>level.</a:t>
            </a:r>
            <a:endParaRPr dirty="0">
              <a:solidFill>
                <a:schemeClr val="tx1">
                  <a:lumMod val="95000"/>
                  <a:lumOff val="5000"/>
                </a:schemeClr>
              </a:solidFill>
              <a:latin typeface="Arial MT"/>
              <a:cs typeface="Arial MT"/>
            </a:endParaRPr>
          </a:p>
          <a:p>
            <a:pPr>
              <a:spcBef>
                <a:spcPts val="460"/>
              </a:spcBef>
            </a:pPr>
            <a:endParaRPr dirty="0">
              <a:solidFill>
                <a:schemeClr val="tx1">
                  <a:lumMod val="95000"/>
                  <a:lumOff val="5000"/>
                </a:schemeClr>
              </a:solidFill>
              <a:latin typeface="Arial MT"/>
              <a:cs typeface="Arial MT"/>
            </a:endParaRPr>
          </a:p>
          <a:p>
            <a:pPr marL="51953"/>
            <a:r>
              <a:rPr b="1" u="sng" dirty="0">
                <a:solidFill>
                  <a:schemeClr val="tx1">
                    <a:lumMod val="95000"/>
                    <a:lumOff val="5000"/>
                  </a:schemeClr>
                </a:solidFill>
                <a:latin typeface="Arial MT"/>
                <a:cs typeface="Arial MT"/>
              </a:rPr>
              <a:t>Understanding</a:t>
            </a:r>
            <a:r>
              <a:rPr b="1" u="sng" spc="-41" dirty="0">
                <a:solidFill>
                  <a:schemeClr val="tx1">
                    <a:lumMod val="95000"/>
                    <a:lumOff val="5000"/>
                  </a:schemeClr>
                </a:solidFill>
                <a:latin typeface="Arial MT"/>
                <a:cs typeface="Arial MT"/>
              </a:rPr>
              <a:t> </a:t>
            </a:r>
            <a:r>
              <a:rPr b="1" u="sng" dirty="0">
                <a:solidFill>
                  <a:schemeClr val="tx1">
                    <a:lumMod val="95000"/>
                    <a:lumOff val="5000"/>
                  </a:schemeClr>
                </a:solidFill>
                <a:latin typeface="Arial MT"/>
                <a:cs typeface="Arial MT"/>
              </a:rPr>
              <a:t>the</a:t>
            </a:r>
            <a:r>
              <a:rPr b="1" u="sng" spc="-41" dirty="0">
                <a:solidFill>
                  <a:schemeClr val="tx1">
                    <a:lumMod val="95000"/>
                    <a:lumOff val="5000"/>
                  </a:schemeClr>
                </a:solidFill>
                <a:latin typeface="Arial MT"/>
                <a:cs typeface="Arial MT"/>
              </a:rPr>
              <a:t> </a:t>
            </a:r>
            <a:r>
              <a:rPr b="1" u="sng" spc="-14" dirty="0">
                <a:solidFill>
                  <a:schemeClr val="tx1">
                    <a:lumMod val="95000"/>
                    <a:lumOff val="5000"/>
                  </a:schemeClr>
                </a:solidFill>
                <a:latin typeface="Arial MT"/>
                <a:cs typeface="Arial MT"/>
              </a:rPr>
              <a:t>tool</a:t>
            </a:r>
            <a:endParaRPr b="1" u="sng" dirty="0">
              <a:solidFill>
                <a:schemeClr val="tx1">
                  <a:lumMod val="95000"/>
                  <a:lumOff val="5000"/>
                </a:schemeClr>
              </a:solidFill>
              <a:latin typeface="Arial MT"/>
              <a:cs typeface="Arial MT"/>
            </a:endParaRPr>
          </a:p>
          <a:p>
            <a:pPr marL="51953" marR="104339">
              <a:lnSpc>
                <a:spcPct val="125000"/>
              </a:lnSpc>
              <a:spcBef>
                <a:spcPts val="1135"/>
              </a:spcBef>
            </a:pPr>
            <a:r>
              <a:rPr dirty="0">
                <a:solidFill>
                  <a:schemeClr val="tx1">
                    <a:lumMod val="95000"/>
                    <a:lumOff val="5000"/>
                  </a:schemeClr>
                </a:solidFill>
                <a:latin typeface="Arial MT"/>
                <a:cs typeface="Arial MT"/>
              </a:rPr>
              <a:t>Five</a:t>
            </a:r>
            <a:r>
              <a:rPr spc="-3" dirty="0">
                <a:solidFill>
                  <a:schemeClr val="tx1">
                    <a:lumMod val="95000"/>
                    <a:lumOff val="5000"/>
                  </a:schemeClr>
                </a:solidFill>
                <a:latin typeface="Arial MT"/>
                <a:cs typeface="Arial MT"/>
              </a:rPr>
              <a:t> </a:t>
            </a:r>
            <a:r>
              <a:rPr dirty="0">
                <a:solidFill>
                  <a:schemeClr val="tx1">
                    <a:lumMod val="95000"/>
                    <a:lumOff val="5000"/>
                  </a:schemeClr>
                </a:solidFill>
                <a:latin typeface="Arial MT"/>
                <a:cs typeface="Arial MT"/>
              </a:rPr>
              <a:t>forces model was created by</a:t>
            </a:r>
            <a:r>
              <a:rPr spc="-3" dirty="0">
                <a:solidFill>
                  <a:schemeClr val="tx1">
                    <a:lumMod val="95000"/>
                    <a:lumOff val="5000"/>
                  </a:schemeClr>
                </a:solidFill>
                <a:latin typeface="Arial MT"/>
                <a:cs typeface="Arial MT"/>
              </a:rPr>
              <a:t> </a:t>
            </a:r>
            <a:r>
              <a:rPr dirty="0">
                <a:solidFill>
                  <a:schemeClr val="tx1">
                    <a:lumMod val="95000"/>
                    <a:lumOff val="5000"/>
                  </a:schemeClr>
                </a:solidFill>
                <a:latin typeface="Arial MT"/>
                <a:cs typeface="Arial MT"/>
              </a:rPr>
              <a:t>M. Porter in 1979 to understand</a:t>
            </a:r>
            <a:r>
              <a:rPr spc="-3" dirty="0">
                <a:solidFill>
                  <a:schemeClr val="tx1">
                    <a:lumMod val="95000"/>
                    <a:lumOff val="5000"/>
                  </a:schemeClr>
                </a:solidFill>
                <a:latin typeface="Arial MT"/>
                <a:cs typeface="Arial MT"/>
              </a:rPr>
              <a:t> </a:t>
            </a:r>
            <a:r>
              <a:rPr dirty="0">
                <a:solidFill>
                  <a:schemeClr val="tx1">
                    <a:lumMod val="95000"/>
                    <a:lumOff val="5000"/>
                  </a:schemeClr>
                </a:solidFill>
                <a:latin typeface="Arial MT"/>
                <a:cs typeface="Arial MT"/>
              </a:rPr>
              <a:t>how five key </a:t>
            </a:r>
            <a:r>
              <a:rPr spc="-7" dirty="0">
                <a:solidFill>
                  <a:schemeClr val="tx1">
                    <a:lumMod val="95000"/>
                    <a:lumOff val="5000"/>
                  </a:schemeClr>
                </a:solidFill>
                <a:latin typeface="Arial MT"/>
                <a:cs typeface="Arial MT"/>
              </a:rPr>
              <a:t>competitive </a:t>
            </a:r>
            <a:r>
              <a:rPr dirty="0">
                <a:solidFill>
                  <a:schemeClr val="tx1">
                    <a:lumMod val="95000"/>
                    <a:lumOff val="5000"/>
                  </a:schemeClr>
                </a:solidFill>
                <a:latin typeface="Arial MT"/>
                <a:cs typeface="Arial MT"/>
              </a:rPr>
              <a:t>forces</a:t>
            </a:r>
            <a:r>
              <a:rPr spc="-3" dirty="0">
                <a:solidFill>
                  <a:schemeClr val="tx1">
                    <a:lumMod val="95000"/>
                    <a:lumOff val="5000"/>
                  </a:schemeClr>
                </a:solidFill>
                <a:latin typeface="Arial MT"/>
                <a:cs typeface="Arial MT"/>
              </a:rPr>
              <a:t> </a:t>
            </a:r>
            <a:r>
              <a:rPr dirty="0">
                <a:solidFill>
                  <a:schemeClr val="tx1">
                    <a:lumMod val="95000"/>
                    <a:lumOff val="5000"/>
                  </a:schemeClr>
                </a:solidFill>
                <a:latin typeface="Arial MT"/>
                <a:cs typeface="Arial MT"/>
              </a:rPr>
              <a:t>are</a:t>
            </a:r>
            <a:r>
              <a:rPr spc="-3" dirty="0">
                <a:solidFill>
                  <a:schemeClr val="tx1">
                    <a:lumMod val="95000"/>
                    <a:lumOff val="5000"/>
                  </a:schemeClr>
                </a:solidFill>
                <a:latin typeface="Arial MT"/>
                <a:cs typeface="Arial MT"/>
              </a:rPr>
              <a:t> </a:t>
            </a:r>
            <a:r>
              <a:rPr dirty="0">
                <a:solidFill>
                  <a:schemeClr val="tx1">
                    <a:lumMod val="95000"/>
                    <a:lumOff val="5000"/>
                  </a:schemeClr>
                </a:solidFill>
                <a:latin typeface="Arial MT"/>
                <a:cs typeface="Arial MT"/>
              </a:rPr>
              <a:t>affecting</a:t>
            </a:r>
            <a:r>
              <a:rPr spc="-3" dirty="0">
                <a:solidFill>
                  <a:schemeClr val="tx1">
                    <a:lumMod val="95000"/>
                    <a:lumOff val="5000"/>
                  </a:schemeClr>
                </a:solidFill>
                <a:latin typeface="Arial MT"/>
                <a:cs typeface="Arial MT"/>
              </a:rPr>
              <a:t> </a:t>
            </a:r>
            <a:r>
              <a:rPr dirty="0">
                <a:solidFill>
                  <a:schemeClr val="tx1">
                    <a:lumMod val="95000"/>
                    <a:lumOff val="5000"/>
                  </a:schemeClr>
                </a:solidFill>
                <a:latin typeface="Arial MT"/>
                <a:cs typeface="Arial MT"/>
              </a:rPr>
              <a:t>an </a:t>
            </a:r>
            <a:r>
              <a:rPr spc="-7" dirty="0">
                <a:solidFill>
                  <a:schemeClr val="tx1">
                    <a:lumMod val="95000"/>
                    <a:lumOff val="5000"/>
                  </a:schemeClr>
                </a:solidFill>
                <a:latin typeface="Arial MT"/>
                <a:cs typeface="Arial MT"/>
              </a:rPr>
              <a:t>industry.</a:t>
            </a:r>
            <a:r>
              <a:rPr spc="-3" dirty="0">
                <a:solidFill>
                  <a:schemeClr val="tx1">
                    <a:lumMod val="95000"/>
                    <a:lumOff val="5000"/>
                  </a:schemeClr>
                </a:solidFill>
                <a:latin typeface="Arial MT"/>
                <a:cs typeface="Arial MT"/>
              </a:rPr>
              <a:t> </a:t>
            </a:r>
            <a:r>
              <a:rPr dirty="0">
                <a:solidFill>
                  <a:schemeClr val="tx1">
                    <a:lumMod val="95000"/>
                    <a:lumOff val="5000"/>
                  </a:schemeClr>
                </a:solidFill>
                <a:latin typeface="Arial MT"/>
                <a:cs typeface="Arial MT"/>
              </a:rPr>
              <a:t>The</a:t>
            </a:r>
            <a:r>
              <a:rPr spc="-3" dirty="0">
                <a:solidFill>
                  <a:schemeClr val="tx1">
                    <a:lumMod val="95000"/>
                    <a:lumOff val="5000"/>
                  </a:schemeClr>
                </a:solidFill>
                <a:latin typeface="Arial MT"/>
                <a:cs typeface="Arial MT"/>
              </a:rPr>
              <a:t> </a:t>
            </a:r>
            <a:r>
              <a:rPr dirty="0">
                <a:solidFill>
                  <a:schemeClr val="tx1">
                    <a:lumMod val="95000"/>
                    <a:lumOff val="5000"/>
                  </a:schemeClr>
                </a:solidFill>
                <a:latin typeface="Arial MT"/>
                <a:cs typeface="Arial MT"/>
              </a:rPr>
              <a:t>five forces</a:t>
            </a:r>
            <a:r>
              <a:rPr spc="-3" dirty="0">
                <a:solidFill>
                  <a:schemeClr val="tx1">
                    <a:lumMod val="95000"/>
                    <a:lumOff val="5000"/>
                  </a:schemeClr>
                </a:solidFill>
                <a:latin typeface="Arial MT"/>
                <a:cs typeface="Arial MT"/>
              </a:rPr>
              <a:t> </a:t>
            </a:r>
            <a:r>
              <a:rPr dirty="0">
                <a:solidFill>
                  <a:schemeClr val="tx1">
                    <a:lumMod val="95000"/>
                    <a:lumOff val="5000"/>
                  </a:schemeClr>
                </a:solidFill>
                <a:latin typeface="Arial MT"/>
                <a:cs typeface="Arial MT"/>
              </a:rPr>
              <a:t>identified</a:t>
            </a:r>
            <a:r>
              <a:rPr spc="-3" dirty="0">
                <a:solidFill>
                  <a:schemeClr val="tx1">
                    <a:lumMod val="95000"/>
                    <a:lumOff val="5000"/>
                  </a:schemeClr>
                </a:solidFill>
                <a:latin typeface="Arial MT"/>
                <a:cs typeface="Arial MT"/>
              </a:rPr>
              <a:t> </a:t>
            </a:r>
            <a:r>
              <a:rPr spc="-14" dirty="0">
                <a:solidFill>
                  <a:schemeClr val="tx1">
                    <a:lumMod val="95000"/>
                    <a:lumOff val="5000"/>
                  </a:schemeClr>
                </a:solidFill>
                <a:latin typeface="Arial MT"/>
                <a:cs typeface="Arial MT"/>
              </a:rPr>
              <a:t>are:</a:t>
            </a:r>
            <a:endParaRPr dirty="0">
              <a:solidFill>
                <a:schemeClr val="tx1">
                  <a:lumMod val="95000"/>
                  <a:lumOff val="5000"/>
                </a:schemeClr>
              </a:solidFill>
              <a:latin typeface="Arial MT"/>
              <a:cs typeface="Arial MT"/>
            </a:endParaRPr>
          </a:p>
        </p:txBody>
      </p:sp>
      <p:pic>
        <p:nvPicPr>
          <p:cNvPr id="20" name="object 20">
            <a:extLst>
              <a:ext uri="{FF2B5EF4-FFF2-40B4-BE49-F238E27FC236}">
                <a16:creationId xmlns:a16="http://schemas.microsoft.com/office/drawing/2014/main" id="{B9246977-F50A-2DAE-F71B-A2165649879E}"/>
              </a:ext>
            </a:extLst>
          </p:cNvPr>
          <p:cNvPicPr/>
          <p:nvPr/>
        </p:nvPicPr>
        <p:blipFill>
          <a:blip r:embed="rId2" cstate="print"/>
          <a:stretch>
            <a:fillRect/>
          </a:stretch>
        </p:blipFill>
        <p:spPr>
          <a:xfrm>
            <a:off x="7804259" y="739030"/>
            <a:ext cx="4006994" cy="2941107"/>
          </a:xfrm>
          <a:prstGeom prst="rect">
            <a:avLst/>
          </a:prstGeom>
        </p:spPr>
      </p:pic>
      <p:sp>
        <p:nvSpPr>
          <p:cNvPr id="21" name="object 21">
            <a:extLst>
              <a:ext uri="{FF2B5EF4-FFF2-40B4-BE49-F238E27FC236}">
                <a16:creationId xmlns:a16="http://schemas.microsoft.com/office/drawing/2014/main" id="{3CE9B0AE-DBC9-2612-1F1D-5450C679FC57}"/>
              </a:ext>
            </a:extLst>
          </p:cNvPr>
          <p:cNvSpPr txBox="1"/>
          <p:nvPr/>
        </p:nvSpPr>
        <p:spPr>
          <a:xfrm>
            <a:off x="576696" y="3429000"/>
            <a:ext cx="8529204" cy="2271671"/>
          </a:xfrm>
          <a:prstGeom prst="rect">
            <a:avLst/>
          </a:prstGeom>
        </p:spPr>
        <p:txBody>
          <a:bodyPr vert="horz" wrap="square" lIns="0" tIns="8659" rIns="0" bIns="0" rtlCol="0">
            <a:spAutoFit/>
          </a:bodyPr>
          <a:lstStyle/>
          <a:p>
            <a:pPr marL="8659" marR="3464">
              <a:lnSpc>
                <a:spcPct val="125000"/>
              </a:lnSpc>
              <a:spcBef>
                <a:spcPts val="68"/>
              </a:spcBef>
            </a:pPr>
            <a:r>
              <a:rPr sz="2400" dirty="0">
                <a:solidFill>
                  <a:schemeClr val="tx1">
                    <a:lumMod val="95000"/>
                    <a:lumOff val="5000"/>
                  </a:schemeClr>
                </a:solidFill>
                <a:latin typeface="Arial MT"/>
                <a:cs typeface="Arial MT"/>
              </a:rPr>
              <a:t>These</a:t>
            </a:r>
            <a:r>
              <a:rPr sz="2400" spc="-3" dirty="0">
                <a:solidFill>
                  <a:schemeClr val="tx1">
                    <a:lumMod val="95000"/>
                    <a:lumOff val="5000"/>
                  </a:schemeClr>
                </a:solidFill>
                <a:latin typeface="Arial MT"/>
                <a:cs typeface="Arial MT"/>
              </a:rPr>
              <a:t> </a:t>
            </a:r>
            <a:r>
              <a:rPr sz="2400" dirty="0">
                <a:solidFill>
                  <a:schemeClr val="tx1">
                    <a:lumMod val="95000"/>
                    <a:lumOff val="5000"/>
                  </a:schemeClr>
                </a:solidFill>
                <a:latin typeface="Arial MT"/>
                <a:cs typeface="Arial MT"/>
              </a:rPr>
              <a:t>forces determine an industry structure and the level of competition</a:t>
            </a:r>
            <a:r>
              <a:rPr sz="2400" spc="-3" dirty="0">
                <a:solidFill>
                  <a:schemeClr val="tx1">
                    <a:lumMod val="95000"/>
                    <a:lumOff val="5000"/>
                  </a:schemeClr>
                </a:solidFill>
                <a:latin typeface="Arial MT"/>
                <a:cs typeface="Arial MT"/>
              </a:rPr>
              <a:t> </a:t>
            </a:r>
            <a:r>
              <a:rPr sz="2400" dirty="0">
                <a:solidFill>
                  <a:schemeClr val="tx1">
                    <a:lumMod val="95000"/>
                    <a:lumOff val="5000"/>
                  </a:schemeClr>
                </a:solidFill>
                <a:latin typeface="Arial MT"/>
                <a:cs typeface="Arial MT"/>
              </a:rPr>
              <a:t>in that </a:t>
            </a:r>
            <a:r>
              <a:rPr sz="2400" spc="-7" dirty="0">
                <a:solidFill>
                  <a:schemeClr val="tx1">
                    <a:lumMod val="95000"/>
                    <a:lumOff val="5000"/>
                  </a:schemeClr>
                </a:solidFill>
                <a:latin typeface="Arial MT"/>
                <a:cs typeface="Arial MT"/>
              </a:rPr>
              <a:t>industry.</a:t>
            </a:r>
            <a:r>
              <a:rPr sz="2400" dirty="0">
                <a:solidFill>
                  <a:schemeClr val="tx1">
                    <a:lumMod val="95000"/>
                    <a:lumOff val="5000"/>
                  </a:schemeClr>
                </a:solidFill>
                <a:latin typeface="Arial MT"/>
                <a:cs typeface="Arial MT"/>
              </a:rPr>
              <a:t> </a:t>
            </a:r>
            <a:r>
              <a:rPr sz="2400" spc="-17" dirty="0">
                <a:solidFill>
                  <a:schemeClr val="tx1">
                    <a:lumMod val="95000"/>
                    <a:lumOff val="5000"/>
                  </a:schemeClr>
                </a:solidFill>
                <a:latin typeface="Arial MT"/>
                <a:cs typeface="Arial MT"/>
              </a:rPr>
              <a:t>The </a:t>
            </a:r>
            <a:r>
              <a:rPr sz="2400" dirty="0">
                <a:solidFill>
                  <a:schemeClr val="tx1">
                    <a:lumMod val="95000"/>
                    <a:lumOff val="5000"/>
                  </a:schemeClr>
                </a:solidFill>
                <a:latin typeface="Arial MT"/>
                <a:cs typeface="Arial MT"/>
              </a:rPr>
              <a:t>stronger competitive forces in the industry are the less profitable it is. An industry with </a:t>
            </a:r>
            <a:r>
              <a:rPr sz="2400" spc="-17" dirty="0">
                <a:solidFill>
                  <a:schemeClr val="tx1">
                    <a:lumMod val="95000"/>
                    <a:lumOff val="5000"/>
                  </a:schemeClr>
                </a:solidFill>
                <a:latin typeface="Arial MT"/>
                <a:cs typeface="Arial MT"/>
              </a:rPr>
              <a:t>low </a:t>
            </a:r>
            <a:r>
              <a:rPr sz="2400" dirty="0">
                <a:solidFill>
                  <a:schemeClr val="tx1">
                    <a:lumMod val="95000"/>
                    <a:lumOff val="5000"/>
                  </a:schemeClr>
                </a:solidFill>
                <a:latin typeface="Arial MT"/>
                <a:cs typeface="Arial MT"/>
              </a:rPr>
              <a:t>barriers</a:t>
            </a:r>
            <a:r>
              <a:rPr sz="2400" spc="-7" dirty="0">
                <a:solidFill>
                  <a:schemeClr val="tx1">
                    <a:lumMod val="95000"/>
                    <a:lumOff val="5000"/>
                  </a:schemeClr>
                </a:solidFill>
                <a:latin typeface="Arial MT"/>
                <a:cs typeface="Arial MT"/>
              </a:rPr>
              <a:t> </a:t>
            </a:r>
            <a:r>
              <a:rPr sz="2400" dirty="0">
                <a:solidFill>
                  <a:schemeClr val="tx1">
                    <a:lumMod val="95000"/>
                    <a:lumOff val="5000"/>
                  </a:schemeClr>
                </a:solidFill>
                <a:latin typeface="Arial MT"/>
                <a:cs typeface="Arial MT"/>
              </a:rPr>
              <a:t>to</a:t>
            </a:r>
            <a:r>
              <a:rPr sz="2400" spc="-3" dirty="0">
                <a:solidFill>
                  <a:schemeClr val="tx1">
                    <a:lumMod val="95000"/>
                    <a:lumOff val="5000"/>
                  </a:schemeClr>
                </a:solidFill>
                <a:latin typeface="Arial MT"/>
                <a:cs typeface="Arial MT"/>
              </a:rPr>
              <a:t> </a:t>
            </a:r>
            <a:r>
              <a:rPr sz="2400" dirty="0">
                <a:solidFill>
                  <a:schemeClr val="tx1">
                    <a:lumMod val="95000"/>
                    <a:lumOff val="5000"/>
                  </a:schemeClr>
                </a:solidFill>
                <a:latin typeface="Arial MT"/>
                <a:cs typeface="Arial MT"/>
              </a:rPr>
              <a:t>enter,</a:t>
            </a:r>
            <a:r>
              <a:rPr sz="2400" spc="-3" dirty="0">
                <a:solidFill>
                  <a:schemeClr val="tx1">
                    <a:lumMod val="95000"/>
                    <a:lumOff val="5000"/>
                  </a:schemeClr>
                </a:solidFill>
                <a:latin typeface="Arial MT"/>
                <a:cs typeface="Arial MT"/>
              </a:rPr>
              <a:t> </a:t>
            </a:r>
            <a:r>
              <a:rPr sz="2400" dirty="0">
                <a:solidFill>
                  <a:schemeClr val="tx1">
                    <a:lumMod val="95000"/>
                    <a:lumOff val="5000"/>
                  </a:schemeClr>
                </a:solidFill>
                <a:latin typeface="Arial MT"/>
                <a:cs typeface="Arial MT"/>
              </a:rPr>
              <a:t>having</a:t>
            </a:r>
            <a:r>
              <a:rPr sz="2400" spc="-3" dirty="0">
                <a:solidFill>
                  <a:schemeClr val="tx1">
                    <a:lumMod val="95000"/>
                    <a:lumOff val="5000"/>
                  </a:schemeClr>
                </a:solidFill>
                <a:latin typeface="Arial MT"/>
                <a:cs typeface="Arial MT"/>
              </a:rPr>
              <a:t> </a:t>
            </a:r>
            <a:r>
              <a:rPr sz="2400" dirty="0">
                <a:solidFill>
                  <a:schemeClr val="tx1">
                    <a:lumMod val="95000"/>
                    <a:lumOff val="5000"/>
                  </a:schemeClr>
                </a:solidFill>
                <a:latin typeface="Arial MT"/>
                <a:cs typeface="Arial MT"/>
              </a:rPr>
              <a:t>few</a:t>
            </a:r>
            <a:r>
              <a:rPr sz="2400" spc="-3" dirty="0">
                <a:solidFill>
                  <a:schemeClr val="tx1">
                    <a:lumMod val="95000"/>
                    <a:lumOff val="5000"/>
                  </a:schemeClr>
                </a:solidFill>
                <a:latin typeface="Arial MT"/>
                <a:cs typeface="Arial MT"/>
              </a:rPr>
              <a:t> </a:t>
            </a:r>
            <a:r>
              <a:rPr sz="2400" dirty="0">
                <a:solidFill>
                  <a:schemeClr val="tx1">
                    <a:lumMod val="95000"/>
                    <a:lumOff val="5000"/>
                  </a:schemeClr>
                </a:solidFill>
                <a:latin typeface="Arial MT"/>
                <a:cs typeface="Arial MT"/>
              </a:rPr>
              <a:t>buyers</a:t>
            </a:r>
            <a:r>
              <a:rPr sz="2400" spc="-7" dirty="0">
                <a:solidFill>
                  <a:schemeClr val="tx1">
                    <a:lumMod val="95000"/>
                    <a:lumOff val="5000"/>
                  </a:schemeClr>
                </a:solidFill>
                <a:latin typeface="Arial MT"/>
                <a:cs typeface="Arial MT"/>
              </a:rPr>
              <a:t> </a:t>
            </a:r>
            <a:r>
              <a:rPr sz="2400" dirty="0">
                <a:solidFill>
                  <a:schemeClr val="tx1">
                    <a:lumMod val="95000"/>
                    <a:lumOff val="5000"/>
                  </a:schemeClr>
                </a:solidFill>
                <a:latin typeface="Arial MT"/>
                <a:cs typeface="Arial MT"/>
              </a:rPr>
              <a:t>and</a:t>
            </a:r>
            <a:r>
              <a:rPr sz="2400" spc="-3" dirty="0">
                <a:solidFill>
                  <a:schemeClr val="tx1">
                    <a:lumMod val="95000"/>
                    <a:lumOff val="5000"/>
                  </a:schemeClr>
                </a:solidFill>
                <a:latin typeface="Arial MT"/>
                <a:cs typeface="Arial MT"/>
              </a:rPr>
              <a:t> </a:t>
            </a:r>
            <a:r>
              <a:rPr sz="2400" dirty="0">
                <a:solidFill>
                  <a:schemeClr val="tx1">
                    <a:lumMod val="95000"/>
                    <a:lumOff val="5000"/>
                  </a:schemeClr>
                </a:solidFill>
                <a:latin typeface="Arial MT"/>
                <a:cs typeface="Arial MT"/>
              </a:rPr>
              <a:t>suppliers</a:t>
            </a:r>
            <a:r>
              <a:rPr sz="2400" spc="-3" dirty="0">
                <a:solidFill>
                  <a:schemeClr val="tx1">
                    <a:lumMod val="95000"/>
                    <a:lumOff val="5000"/>
                  </a:schemeClr>
                </a:solidFill>
                <a:latin typeface="Arial MT"/>
                <a:cs typeface="Arial MT"/>
              </a:rPr>
              <a:t> </a:t>
            </a:r>
            <a:r>
              <a:rPr sz="2400" dirty="0">
                <a:solidFill>
                  <a:schemeClr val="tx1">
                    <a:lumMod val="95000"/>
                    <a:lumOff val="5000"/>
                  </a:schemeClr>
                </a:solidFill>
                <a:latin typeface="Arial MT"/>
                <a:cs typeface="Arial MT"/>
              </a:rPr>
              <a:t>but</a:t>
            </a:r>
            <a:r>
              <a:rPr sz="2400" spc="-3" dirty="0">
                <a:solidFill>
                  <a:schemeClr val="tx1">
                    <a:lumMod val="95000"/>
                    <a:lumOff val="5000"/>
                  </a:schemeClr>
                </a:solidFill>
                <a:latin typeface="Arial MT"/>
                <a:cs typeface="Arial MT"/>
              </a:rPr>
              <a:t> </a:t>
            </a:r>
            <a:r>
              <a:rPr sz="2400" dirty="0">
                <a:solidFill>
                  <a:schemeClr val="tx1">
                    <a:lumMod val="95000"/>
                    <a:lumOff val="5000"/>
                  </a:schemeClr>
                </a:solidFill>
                <a:latin typeface="Arial MT"/>
                <a:cs typeface="Arial MT"/>
              </a:rPr>
              <a:t>many</a:t>
            </a:r>
            <a:r>
              <a:rPr sz="2400" spc="-3" dirty="0">
                <a:solidFill>
                  <a:schemeClr val="tx1">
                    <a:lumMod val="95000"/>
                    <a:lumOff val="5000"/>
                  </a:schemeClr>
                </a:solidFill>
                <a:latin typeface="Arial MT"/>
                <a:cs typeface="Arial MT"/>
              </a:rPr>
              <a:t> </a:t>
            </a:r>
            <a:r>
              <a:rPr sz="2400" dirty="0">
                <a:solidFill>
                  <a:schemeClr val="tx1">
                    <a:lumMod val="95000"/>
                    <a:lumOff val="5000"/>
                  </a:schemeClr>
                </a:solidFill>
                <a:latin typeface="Arial MT"/>
                <a:cs typeface="Arial MT"/>
              </a:rPr>
              <a:t>substitute</a:t>
            </a:r>
            <a:r>
              <a:rPr sz="2400" spc="-3" dirty="0">
                <a:solidFill>
                  <a:schemeClr val="tx1">
                    <a:lumMod val="95000"/>
                    <a:lumOff val="5000"/>
                  </a:schemeClr>
                </a:solidFill>
                <a:latin typeface="Arial MT"/>
                <a:cs typeface="Arial MT"/>
              </a:rPr>
              <a:t> </a:t>
            </a:r>
            <a:r>
              <a:rPr sz="2400" dirty="0">
                <a:solidFill>
                  <a:schemeClr val="tx1">
                    <a:lumMod val="95000"/>
                    <a:lumOff val="5000"/>
                  </a:schemeClr>
                </a:solidFill>
                <a:latin typeface="Arial MT"/>
                <a:cs typeface="Arial MT"/>
              </a:rPr>
              <a:t>products</a:t>
            </a:r>
            <a:r>
              <a:rPr sz="2400" spc="-7" dirty="0">
                <a:solidFill>
                  <a:schemeClr val="tx1">
                    <a:lumMod val="95000"/>
                    <a:lumOff val="5000"/>
                  </a:schemeClr>
                </a:solidFill>
                <a:latin typeface="Arial MT"/>
                <a:cs typeface="Arial MT"/>
              </a:rPr>
              <a:t> </a:t>
            </a:r>
            <a:r>
              <a:rPr sz="2400" dirty="0">
                <a:solidFill>
                  <a:schemeClr val="tx1">
                    <a:lumMod val="95000"/>
                    <a:lumOff val="5000"/>
                  </a:schemeClr>
                </a:solidFill>
                <a:latin typeface="Arial MT"/>
                <a:cs typeface="Arial MT"/>
              </a:rPr>
              <a:t>and</a:t>
            </a:r>
            <a:r>
              <a:rPr sz="2400" spc="-3" dirty="0">
                <a:solidFill>
                  <a:schemeClr val="tx1">
                    <a:lumMod val="95000"/>
                    <a:lumOff val="5000"/>
                  </a:schemeClr>
                </a:solidFill>
                <a:latin typeface="Arial MT"/>
                <a:cs typeface="Arial MT"/>
              </a:rPr>
              <a:t> </a:t>
            </a:r>
            <a:r>
              <a:rPr sz="2400" spc="-7" dirty="0">
                <a:solidFill>
                  <a:schemeClr val="tx1">
                    <a:lumMod val="95000"/>
                    <a:lumOff val="5000"/>
                  </a:schemeClr>
                </a:solidFill>
                <a:latin typeface="Arial MT"/>
                <a:cs typeface="Arial MT"/>
              </a:rPr>
              <a:t>competitors</a:t>
            </a:r>
            <a:endParaRPr sz="2400" dirty="0">
              <a:solidFill>
                <a:schemeClr val="tx1">
                  <a:lumMod val="95000"/>
                  <a:lumOff val="5000"/>
                </a:schemeClr>
              </a:solidFill>
              <a:latin typeface="Arial MT"/>
              <a:cs typeface="Arial MT"/>
            </a:endParaRPr>
          </a:p>
        </p:txBody>
      </p:sp>
      <p:sp>
        <p:nvSpPr>
          <p:cNvPr id="35" name="object 35">
            <a:extLst>
              <a:ext uri="{FF2B5EF4-FFF2-40B4-BE49-F238E27FC236}">
                <a16:creationId xmlns:a16="http://schemas.microsoft.com/office/drawing/2014/main" id="{2E74B02E-1B2A-F7C6-E9CA-6160377EB085}"/>
              </a:ext>
            </a:extLst>
          </p:cNvPr>
          <p:cNvSpPr txBox="1">
            <a:spLocks noGrp="1"/>
          </p:cNvSpPr>
          <p:nvPr>
            <p:ph type="sldNum" sz="quarter" idx="7"/>
          </p:nvPr>
        </p:nvSpPr>
        <p:spPr>
          <a:xfrm>
            <a:off x="7263010" y="9737824"/>
            <a:ext cx="192404" cy="139065"/>
          </a:xfrm>
          <a:prstGeom prst="rect">
            <a:avLst/>
          </a:prstGeom>
        </p:spPr>
        <p:txBody>
          <a:bodyPr vert="horz" wrap="square" lIns="0" tIns="0" rIns="0" bIns="0" rtlCol="0">
            <a:spAutoFit/>
          </a:bodyPr>
          <a:lstStyle>
            <a:defPPr>
              <a:defRPr kern="0"/>
            </a:defPPr>
            <a:lvl1pPr>
              <a:defRPr sz="800" b="0" i="0">
                <a:solidFill>
                  <a:schemeClr val="tx1"/>
                </a:solidFill>
                <a:latin typeface="Arial MT"/>
                <a:cs typeface="Arial MT"/>
              </a:defRPr>
            </a:lvl1pPr>
          </a:lstStyle>
          <a:p>
            <a:pPr marL="25977">
              <a:spcBef>
                <a:spcPts val="17"/>
              </a:spcBef>
            </a:pPr>
            <a:fld id="{81D60167-4931-47E6-BA6A-407CBD079E47}" type="slidenum">
              <a:rPr lang="en-IN" spc="-25" smtClean="0"/>
              <a:pPr marL="38100">
                <a:spcBef>
                  <a:spcPts val="25"/>
                </a:spcBef>
              </a:pPr>
              <a:t>71</a:t>
            </a:fld>
            <a:r>
              <a:rPr lang="en-IN" spc="-25"/>
              <a:t>/8</a:t>
            </a:r>
            <a:endParaRPr spc="-17" dirty="0"/>
          </a:p>
        </p:txBody>
      </p:sp>
    </p:spTree>
    <p:extLst>
      <p:ext uri="{BB962C8B-B14F-4D97-AF65-F5344CB8AC3E}">
        <p14:creationId xmlns:p14="http://schemas.microsoft.com/office/powerpoint/2010/main" val="237766876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F22E41-E8BF-56FF-86DE-43E9FE1432D8}"/>
            </a:ext>
          </a:extLst>
        </p:cNvPr>
        <p:cNvGrpSpPr/>
        <p:nvPr/>
      </p:nvGrpSpPr>
      <p:grpSpPr>
        <a:xfrm>
          <a:off x="0" y="0"/>
          <a:ext cx="0" cy="0"/>
          <a:chOff x="0" y="0"/>
          <a:chExt cx="0" cy="0"/>
        </a:xfrm>
      </p:grpSpPr>
      <p:sp>
        <p:nvSpPr>
          <p:cNvPr id="15" name="object 15">
            <a:extLst>
              <a:ext uri="{FF2B5EF4-FFF2-40B4-BE49-F238E27FC236}">
                <a16:creationId xmlns:a16="http://schemas.microsoft.com/office/drawing/2014/main" id="{A7244D26-C7DC-B861-F59B-C4AA8EB734DF}"/>
              </a:ext>
            </a:extLst>
          </p:cNvPr>
          <p:cNvSpPr txBox="1"/>
          <p:nvPr/>
        </p:nvSpPr>
        <p:spPr>
          <a:xfrm>
            <a:off x="398146" y="533397"/>
            <a:ext cx="11870054" cy="5058844"/>
          </a:xfrm>
          <a:prstGeom prst="rect">
            <a:avLst/>
          </a:prstGeom>
        </p:spPr>
        <p:txBody>
          <a:bodyPr vert="horz" wrap="square" lIns="0" tIns="8659" rIns="0" bIns="0" rtlCol="0">
            <a:spAutoFit/>
          </a:bodyPr>
          <a:lstStyle/>
          <a:p>
            <a:pPr marL="8659" marR="3464">
              <a:lnSpc>
                <a:spcPct val="125000"/>
              </a:lnSpc>
              <a:spcBef>
                <a:spcPts val="68"/>
              </a:spcBef>
            </a:pPr>
            <a:r>
              <a:rPr dirty="0">
                <a:solidFill>
                  <a:schemeClr val="tx1">
                    <a:lumMod val="95000"/>
                    <a:lumOff val="5000"/>
                  </a:schemeClr>
                </a:solidFill>
                <a:latin typeface="Arial" panose="020B0604020202020204" pitchFamily="34" charset="0"/>
                <a:cs typeface="Arial" panose="020B0604020202020204" pitchFamily="34" charset="0"/>
              </a:rPr>
              <a:t>It</a:t>
            </a:r>
            <a:r>
              <a:rPr spc="-3" dirty="0">
                <a:solidFill>
                  <a:schemeClr val="tx1">
                    <a:lumMod val="95000"/>
                    <a:lumOff val="5000"/>
                  </a:schemeClr>
                </a:solidFill>
                <a:latin typeface="Arial" panose="020B0604020202020204" pitchFamily="34" charset="0"/>
                <a:cs typeface="Arial" panose="020B0604020202020204" pitchFamily="34" charset="0"/>
              </a:rPr>
              <a:t> </a:t>
            </a:r>
            <a:r>
              <a:rPr dirty="0">
                <a:solidFill>
                  <a:schemeClr val="tx1">
                    <a:lumMod val="95000"/>
                    <a:lumOff val="5000"/>
                  </a:schemeClr>
                </a:solidFill>
                <a:latin typeface="Arial" panose="020B0604020202020204" pitchFamily="34" charset="0"/>
                <a:cs typeface="Arial" panose="020B0604020202020204" pitchFamily="34" charset="0"/>
              </a:rPr>
              <a:t>is</a:t>
            </a:r>
            <a:r>
              <a:rPr spc="-3" dirty="0">
                <a:solidFill>
                  <a:schemeClr val="tx1">
                    <a:lumMod val="95000"/>
                    <a:lumOff val="5000"/>
                  </a:schemeClr>
                </a:solidFill>
                <a:latin typeface="Arial" panose="020B0604020202020204" pitchFamily="34" charset="0"/>
                <a:cs typeface="Arial" panose="020B0604020202020204" pitchFamily="34" charset="0"/>
              </a:rPr>
              <a:t> </a:t>
            </a:r>
            <a:r>
              <a:rPr dirty="0">
                <a:solidFill>
                  <a:schemeClr val="tx1">
                    <a:lumMod val="95000"/>
                    <a:lumOff val="5000"/>
                  </a:schemeClr>
                </a:solidFill>
                <a:latin typeface="Arial" panose="020B0604020202020204" pitchFamily="34" charset="0"/>
                <a:cs typeface="Arial" panose="020B0604020202020204" pitchFamily="34" charset="0"/>
              </a:rPr>
              <a:t>every</a:t>
            </a:r>
            <a:r>
              <a:rPr spc="-3" dirty="0">
                <a:solidFill>
                  <a:schemeClr val="tx1">
                    <a:lumMod val="95000"/>
                    <a:lumOff val="5000"/>
                  </a:schemeClr>
                </a:solidFill>
                <a:latin typeface="Arial" panose="020B0604020202020204" pitchFamily="34" charset="0"/>
                <a:cs typeface="Arial" panose="020B0604020202020204" pitchFamily="34" charset="0"/>
              </a:rPr>
              <a:t> </a:t>
            </a:r>
            <a:r>
              <a:rPr dirty="0">
                <a:solidFill>
                  <a:schemeClr val="tx1">
                    <a:lumMod val="95000"/>
                    <a:lumOff val="5000"/>
                  </a:schemeClr>
                </a:solidFill>
                <a:latin typeface="Arial" panose="020B0604020202020204" pitchFamily="34" charset="0"/>
                <a:cs typeface="Arial" panose="020B0604020202020204" pitchFamily="34" charset="0"/>
              </a:rPr>
              <a:t>strategist’s</a:t>
            </a:r>
            <a:r>
              <a:rPr spc="-3" dirty="0">
                <a:solidFill>
                  <a:schemeClr val="tx1">
                    <a:lumMod val="95000"/>
                    <a:lumOff val="5000"/>
                  </a:schemeClr>
                </a:solidFill>
                <a:latin typeface="Arial" panose="020B0604020202020204" pitchFamily="34" charset="0"/>
                <a:cs typeface="Arial" panose="020B0604020202020204" pitchFamily="34" charset="0"/>
              </a:rPr>
              <a:t> </a:t>
            </a:r>
            <a:r>
              <a:rPr dirty="0">
                <a:solidFill>
                  <a:schemeClr val="tx1">
                    <a:lumMod val="95000"/>
                    <a:lumOff val="5000"/>
                  </a:schemeClr>
                </a:solidFill>
                <a:latin typeface="Arial" panose="020B0604020202020204" pitchFamily="34" charset="0"/>
                <a:cs typeface="Arial" panose="020B0604020202020204" pitchFamily="34" charset="0"/>
              </a:rPr>
              <a:t>job</a:t>
            </a:r>
            <a:r>
              <a:rPr spc="-3" dirty="0">
                <a:solidFill>
                  <a:schemeClr val="tx1">
                    <a:lumMod val="95000"/>
                    <a:lumOff val="5000"/>
                  </a:schemeClr>
                </a:solidFill>
                <a:latin typeface="Arial" panose="020B0604020202020204" pitchFamily="34" charset="0"/>
                <a:cs typeface="Arial" panose="020B0604020202020204" pitchFamily="34" charset="0"/>
              </a:rPr>
              <a:t> </a:t>
            </a:r>
            <a:r>
              <a:rPr dirty="0">
                <a:solidFill>
                  <a:schemeClr val="tx1">
                    <a:lumMod val="95000"/>
                    <a:lumOff val="5000"/>
                  </a:schemeClr>
                </a:solidFill>
                <a:latin typeface="Arial" panose="020B0604020202020204" pitchFamily="34" charset="0"/>
                <a:cs typeface="Arial" panose="020B0604020202020204" pitchFamily="34" charset="0"/>
              </a:rPr>
              <a:t>to</a:t>
            </a:r>
            <a:r>
              <a:rPr spc="-3" dirty="0">
                <a:solidFill>
                  <a:schemeClr val="tx1">
                    <a:lumMod val="95000"/>
                    <a:lumOff val="5000"/>
                  </a:schemeClr>
                </a:solidFill>
                <a:latin typeface="Arial" panose="020B0604020202020204" pitchFamily="34" charset="0"/>
                <a:cs typeface="Arial" panose="020B0604020202020204" pitchFamily="34" charset="0"/>
              </a:rPr>
              <a:t> </a:t>
            </a:r>
            <a:r>
              <a:rPr dirty="0">
                <a:solidFill>
                  <a:schemeClr val="tx1">
                    <a:lumMod val="95000"/>
                    <a:lumOff val="5000"/>
                  </a:schemeClr>
                </a:solidFill>
                <a:latin typeface="Arial" panose="020B0604020202020204" pitchFamily="34" charset="0"/>
                <a:cs typeface="Arial" panose="020B0604020202020204" pitchFamily="34" charset="0"/>
              </a:rPr>
              <a:t>evaluate</a:t>
            </a:r>
            <a:r>
              <a:rPr spc="-3" dirty="0">
                <a:solidFill>
                  <a:schemeClr val="tx1">
                    <a:lumMod val="95000"/>
                    <a:lumOff val="5000"/>
                  </a:schemeClr>
                </a:solidFill>
                <a:latin typeface="Arial" panose="020B0604020202020204" pitchFamily="34" charset="0"/>
                <a:cs typeface="Arial" panose="020B0604020202020204" pitchFamily="34" charset="0"/>
              </a:rPr>
              <a:t> </a:t>
            </a:r>
            <a:r>
              <a:rPr dirty="0">
                <a:solidFill>
                  <a:schemeClr val="tx1">
                    <a:lumMod val="95000"/>
                    <a:lumOff val="5000"/>
                  </a:schemeClr>
                </a:solidFill>
                <a:latin typeface="Arial" panose="020B0604020202020204" pitchFamily="34" charset="0"/>
                <a:cs typeface="Arial" panose="020B0604020202020204" pitchFamily="34" charset="0"/>
              </a:rPr>
              <a:t>company’s</a:t>
            </a:r>
            <a:r>
              <a:rPr spc="-3" dirty="0">
                <a:solidFill>
                  <a:schemeClr val="tx1">
                    <a:lumMod val="95000"/>
                    <a:lumOff val="5000"/>
                  </a:schemeClr>
                </a:solidFill>
                <a:latin typeface="Arial" panose="020B0604020202020204" pitchFamily="34" charset="0"/>
                <a:cs typeface="Arial" panose="020B0604020202020204" pitchFamily="34" charset="0"/>
              </a:rPr>
              <a:t> </a:t>
            </a:r>
            <a:r>
              <a:rPr dirty="0">
                <a:solidFill>
                  <a:schemeClr val="tx1">
                    <a:lumMod val="95000"/>
                    <a:lumOff val="5000"/>
                  </a:schemeClr>
                </a:solidFill>
                <a:latin typeface="Arial" panose="020B0604020202020204" pitchFamily="34" charset="0"/>
                <a:cs typeface="Arial" panose="020B0604020202020204" pitchFamily="34" charset="0"/>
                <a:hlinkClick r:id="rId2">
                  <a:extLst>
                    <a:ext uri="{A12FA001-AC4F-418D-AE19-62706E023703}">
                      <ahyp:hlinkClr xmlns:ahyp="http://schemas.microsoft.com/office/drawing/2018/hyperlinkcolor" val="tx"/>
                    </a:ext>
                  </a:extLst>
                </a:hlinkClick>
              </a:rPr>
              <a:t>competitive</a:t>
            </a:r>
            <a:r>
              <a:rPr spc="-3" dirty="0">
                <a:solidFill>
                  <a:schemeClr val="tx1">
                    <a:lumMod val="95000"/>
                    <a:lumOff val="5000"/>
                  </a:schemeClr>
                </a:solidFill>
                <a:latin typeface="Arial" panose="020B0604020202020204" pitchFamily="34" charset="0"/>
                <a:cs typeface="Arial" panose="020B0604020202020204" pitchFamily="34" charset="0"/>
                <a:hlinkClick r:id="rId2">
                  <a:extLst>
                    <a:ext uri="{A12FA001-AC4F-418D-AE19-62706E023703}">
                      <ahyp:hlinkClr xmlns:ahyp="http://schemas.microsoft.com/office/drawing/2018/hyperlinkcolor" val="tx"/>
                    </a:ext>
                  </a:extLst>
                </a:hlinkClick>
              </a:rPr>
              <a:t> </a:t>
            </a:r>
            <a:r>
              <a:rPr dirty="0">
                <a:solidFill>
                  <a:schemeClr val="tx1">
                    <a:lumMod val="95000"/>
                    <a:lumOff val="5000"/>
                  </a:schemeClr>
                </a:solidFill>
                <a:latin typeface="Arial" panose="020B0604020202020204" pitchFamily="34" charset="0"/>
                <a:cs typeface="Arial" panose="020B0604020202020204" pitchFamily="34" charset="0"/>
                <a:hlinkClick r:id="rId2">
                  <a:extLst>
                    <a:ext uri="{A12FA001-AC4F-418D-AE19-62706E023703}">
                      <ahyp:hlinkClr xmlns:ahyp="http://schemas.microsoft.com/office/drawing/2018/hyperlinkcolor" val="tx"/>
                    </a:ext>
                  </a:extLst>
                </a:hlinkClick>
              </a:rPr>
              <a:t>position</a:t>
            </a:r>
            <a:r>
              <a:rPr spc="-3" dirty="0">
                <a:solidFill>
                  <a:schemeClr val="tx1">
                    <a:lumMod val="95000"/>
                    <a:lumOff val="5000"/>
                  </a:schemeClr>
                </a:solidFill>
                <a:latin typeface="Arial" panose="020B0604020202020204" pitchFamily="34" charset="0"/>
                <a:cs typeface="Arial" panose="020B0604020202020204" pitchFamily="34" charset="0"/>
              </a:rPr>
              <a:t> </a:t>
            </a:r>
            <a:r>
              <a:rPr dirty="0">
                <a:solidFill>
                  <a:schemeClr val="tx1">
                    <a:lumMod val="95000"/>
                    <a:lumOff val="5000"/>
                  </a:schemeClr>
                </a:solidFill>
                <a:latin typeface="Arial" panose="020B0604020202020204" pitchFamily="34" charset="0"/>
                <a:cs typeface="Arial" panose="020B0604020202020204" pitchFamily="34" charset="0"/>
              </a:rPr>
              <a:t>in the</a:t>
            </a:r>
            <a:r>
              <a:rPr spc="-3" dirty="0">
                <a:solidFill>
                  <a:schemeClr val="tx1">
                    <a:lumMod val="95000"/>
                    <a:lumOff val="5000"/>
                  </a:schemeClr>
                </a:solidFill>
                <a:latin typeface="Arial" panose="020B0604020202020204" pitchFamily="34" charset="0"/>
                <a:cs typeface="Arial" panose="020B0604020202020204" pitchFamily="34" charset="0"/>
              </a:rPr>
              <a:t> </a:t>
            </a:r>
            <a:r>
              <a:rPr dirty="0">
                <a:solidFill>
                  <a:schemeClr val="tx1">
                    <a:lumMod val="95000"/>
                    <a:lumOff val="5000"/>
                  </a:schemeClr>
                </a:solidFill>
                <a:latin typeface="Arial" panose="020B0604020202020204" pitchFamily="34" charset="0"/>
                <a:cs typeface="Arial" panose="020B0604020202020204" pitchFamily="34" charset="0"/>
              </a:rPr>
              <a:t>industry</a:t>
            </a:r>
            <a:r>
              <a:rPr spc="-3" dirty="0">
                <a:solidFill>
                  <a:schemeClr val="tx1">
                    <a:lumMod val="95000"/>
                    <a:lumOff val="5000"/>
                  </a:schemeClr>
                </a:solidFill>
                <a:latin typeface="Arial" panose="020B0604020202020204" pitchFamily="34" charset="0"/>
                <a:cs typeface="Arial" panose="020B0604020202020204" pitchFamily="34" charset="0"/>
              </a:rPr>
              <a:t> </a:t>
            </a:r>
            <a:r>
              <a:rPr dirty="0">
                <a:solidFill>
                  <a:schemeClr val="tx1">
                    <a:lumMod val="95000"/>
                    <a:lumOff val="5000"/>
                  </a:schemeClr>
                </a:solidFill>
                <a:latin typeface="Arial" panose="020B0604020202020204" pitchFamily="34" charset="0"/>
                <a:cs typeface="Arial" panose="020B0604020202020204" pitchFamily="34" charset="0"/>
              </a:rPr>
              <a:t>and</a:t>
            </a:r>
            <a:r>
              <a:rPr spc="-3" dirty="0">
                <a:solidFill>
                  <a:schemeClr val="tx1">
                    <a:lumMod val="95000"/>
                    <a:lumOff val="5000"/>
                  </a:schemeClr>
                </a:solidFill>
                <a:latin typeface="Arial" panose="020B0604020202020204" pitchFamily="34" charset="0"/>
                <a:cs typeface="Arial" panose="020B0604020202020204" pitchFamily="34" charset="0"/>
              </a:rPr>
              <a:t> </a:t>
            </a:r>
            <a:r>
              <a:rPr spc="-17" dirty="0">
                <a:solidFill>
                  <a:schemeClr val="tx1">
                    <a:lumMod val="95000"/>
                    <a:lumOff val="5000"/>
                  </a:schemeClr>
                </a:solidFill>
                <a:latin typeface="Arial" panose="020B0604020202020204" pitchFamily="34" charset="0"/>
                <a:cs typeface="Arial" panose="020B0604020202020204" pitchFamily="34" charset="0"/>
              </a:rPr>
              <a:t>to </a:t>
            </a:r>
            <a:r>
              <a:rPr dirty="0">
                <a:solidFill>
                  <a:schemeClr val="tx1">
                    <a:lumMod val="95000"/>
                    <a:lumOff val="5000"/>
                  </a:schemeClr>
                </a:solidFill>
                <a:latin typeface="Arial" panose="020B0604020202020204" pitchFamily="34" charset="0"/>
                <a:cs typeface="Arial" panose="020B0604020202020204" pitchFamily="34" charset="0"/>
              </a:rPr>
              <a:t>identify what strengths or weakness can be exploited to strengthen that position. The tool is </a:t>
            </a:r>
            <a:r>
              <a:rPr spc="-14" dirty="0">
                <a:solidFill>
                  <a:schemeClr val="tx1">
                    <a:lumMod val="95000"/>
                    <a:lumOff val="5000"/>
                  </a:schemeClr>
                </a:solidFill>
                <a:latin typeface="Arial" panose="020B0604020202020204" pitchFamily="34" charset="0"/>
                <a:cs typeface="Arial" panose="020B0604020202020204" pitchFamily="34" charset="0"/>
              </a:rPr>
              <a:t>very </a:t>
            </a:r>
            <a:r>
              <a:rPr dirty="0">
                <a:solidFill>
                  <a:schemeClr val="tx1">
                    <a:lumMod val="95000"/>
                    <a:lumOff val="5000"/>
                  </a:schemeClr>
                </a:solidFill>
                <a:latin typeface="Arial" panose="020B0604020202020204" pitchFamily="34" charset="0"/>
                <a:cs typeface="Arial" panose="020B0604020202020204" pitchFamily="34" charset="0"/>
              </a:rPr>
              <a:t>useful</a:t>
            </a:r>
            <a:r>
              <a:rPr spc="-3" dirty="0">
                <a:solidFill>
                  <a:schemeClr val="tx1">
                    <a:lumMod val="95000"/>
                    <a:lumOff val="5000"/>
                  </a:schemeClr>
                </a:solidFill>
                <a:latin typeface="Arial" panose="020B0604020202020204" pitchFamily="34" charset="0"/>
                <a:cs typeface="Arial" panose="020B0604020202020204" pitchFamily="34" charset="0"/>
              </a:rPr>
              <a:t> </a:t>
            </a:r>
            <a:r>
              <a:rPr dirty="0">
                <a:solidFill>
                  <a:schemeClr val="tx1">
                    <a:lumMod val="95000"/>
                    <a:lumOff val="5000"/>
                  </a:schemeClr>
                </a:solidFill>
                <a:latin typeface="Arial" panose="020B0604020202020204" pitchFamily="34" charset="0"/>
                <a:cs typeface="Arial" panose="020B0604020202020204" pitchFamily="34" charset="0"/>
              </a:rPr>
              <a:t>in formulating firm’s</a:t>
            </a:r>
            <a:r>
              <a:rPr spc="-3" dirty="0">
                <a:solidFill>
                  <a:schemeClr val="tx1">
                    <a:lumMod val="95000"/>
                    <a:lumOff val="5000"/>
                  </a:schemeClr>
                </a:solidFill>
                <a:latin typeface="Arial" panose="020B0604020202020204" pitchFamily="34" charset="0"/>
                <a:cs typeface="Arial" panose="020B0604020202020204" pitchFamily="34" charset="0"/>
              </a:rPr>
              <a:t> </a:t>
            </a:r>
            <a:r>
              <a:rPr dirty="0">
                <a:solidFill>
                  <a:schemeClr val="tx1">
                    <a:lumMod val="95000"/>
                    <a:lumOff val="5000"/>
                  </a:schemeClr>
                </a:solidFill>
                <a:latin typeface="Arial" panose="020B0604020202020204" pitchFamily="34" charset="0"/>
                <a:cs typeface="Arial" panose="020B0604020202020204" pitchFamily="34" charset="0"/>
              </a:rPr>
              <a:t>strategy as it reveals</a:t>
            </a:r>
            <a:r>
              <a:rPr spc="-3" dirty="0">
                <a:solidFill>
                  <a:schemeClr val="tx1">
                    <a:lumMod val="95000"/>
                    <a:lumOff val="5000"/>
                  </a:schemeClr>
                </a:solidFill>
                <a:latin typeface="Arial" panose="020B0604020202020204" pitchFamily="34" charset="0"/>
                <a:cs typeface="Arial" panose="020B0604020202020204" pitchFamily="34" charset="0"/>
              </a:rPr>
              <a:t> </a:t>
            </a:r>
            <a:r>
              <a:rPr dirty="0">
                <a:solidFill>
                  <a:schemeClr val="tx1">
                    <a:lumMod val="95000"/>
                    <a:lumOff val="5000"/>
                  </a:schemeClr>
                </a:solidFill>
                <a:latin typeface="Arial" panose="020B0604020202020204" pitchFamily="34" charset="0"/>
                <a:cs typeface="Arial" panose="020B0604020202020204" pitchFamily="34" charset="0"/>
              </a:rPr>
              <a:t>how powerful each</a:t>
            </a:r>
            <a:r>
              <a:rPr spc="-3" dirty="0">
                <a:solidFill>
                  <a:schemeClr val="tx1">
                    <a:lumMod val="95000"/>
                    <a:lumOff val="5000"/>
                  </a:schemeClr>
                </a:solidFill>
                <a:latin typeface="Arial" panose="020B0604020202020204" pitchFamily="34" charset="0"/>
                <a:cs typeface="Arial" panose="020B0604020202020204" pitchFamily="34" charset="0"/>
              </a:rPr>
              <a:t> </a:t>
            </a:r>
            <a:r>
              <a:rPr dirty="0">
                <a:solidFill>
                  <a:schemeClr val="tx1">
                    <a:lumMod val="95000"/>
                    <a:lumOff val="5000"/>
                  </a:schemeClr>
                </a:solidFill>
                <a:latin typeface="Arial" panose="020B0604020202020204" pitchFamily="34" charset="0"/>
                <a:cs typeface="Arial" panose="020B0604020202020204" pitchFamily="34" charset="0"/>
              </a:rPr>
              <a:t>of the five key</a:t>
            </a:r>
            <a:r>
              <a:rPr spc="-3" dirty="0">
                <a:solidFill>
                  <a:schemeClr val="tx1">
                    <a:lumMod val="95000"/>
                    <a:lumOff val="5000"/>
                  </a:schemeClr>
                </a:solidFill>
                <a:latin typeface="Arial" panose="020B0604020202020204" pitchFamily="34" charset="0"/>
                <a:cs typeface="Arial" panose="020B0604020202020204" pitchFamily="34" charset="0"/>
              </a:rPr>
              <a:t> </a:t>
            </a:r>
            <a:r>
              <a:rPr dirty="0">
                <a:solidFill>
                  <a:schemeClr val="tx1">
                    <a:lumMod val="95000"/>
                    <a:lumOff val="5000"/>
                  </a:schemeClr>
                </a:solidFill>
                <a:latin typeface="Arial" panose="020B0604020202020204" pitchFamily="34" charset="0"/>
                <a:cs typeface="Arial" panose="020B0604020202020204" pitchFamily="34" charset="0"/>
              </a:rPr>
              <a:t>forces is in </a:t>
            </a:r>
            <a:r>
              <a:rPr spc="-34" dirty="0">
                <a:solidFill>
                  <a:schemeClr val="tx1">
                    <a:lumMod val="95000"/>
                    <a:lumOff val="5000"/>
                  </a:schemeClr>
                </a:solidFill>
                <a:latin typeface="Arial" panose="020B0604020202020204" pitchFamily="34" charset="0"/>
                <a:cs typeface="Arial" panose="020B0604020202020204" pitchFamily="34" charset="0"/>
              </a:rPr>
              <a:t>a </a:t>
            </a:r>
            <a:r>
              <a:rPr dirty="0">
                <a:solidFill>
                  <a:schemeClr val="tx1">
                    <a:lumMod val="95000"/>
                    <a:lumOff val="5000"/>
                  </a:schemeClr>
                </a:solidFill>
                <a:latin typeface="Arial" panose="020B0604020202020204" pitchFamily="34" charset="0"/>
                <a:cs typeface="Arial" panose="020B0604020202020204" pitchFamily="34" charset="0"/>
              </a:rPr>
              <a:t>particular </a:t>
            </a:r>
            <a:r>
              <a:rPr spc="-7" dirty="0">
                <a:solidFill>
                  <a:schemeClr val="tx1">
                    <a:lumMod val="95000"/>
                    <a:lumOff val="5000"/>
                  </a:schemeClr>
                </a:solidFill>
                <a:latin typeface="Arial" panose="020B0604020202020204" pitchFamily="34" charset="0"/>
                <a:cs typeface="Arial" panose="020B0604020202020204" pitchFamily="34" charset="0"/>
              </a:rPr>
              <a:t>industry.</a:t>
            </a:r>
            <a:endParaRPr dirty="0">
              <a:solidFill>
                <a:schemeClr val="tx1">
                  <a:lumMod val="95000"/>
                  <a:lumOff val="5000"/>
                </a:schemeClr>
              </a:solidFill>
              <a:latin typeface="Arial" panose="020B0604020202020204" pitchFamily="34" charset="0"/>
              <a:cs typeface="Arial" panose="020B0604020202020204" pitchFamily="34" charset="0"/>
            </a:endParaRPr>
          </a:p>
          <a:p>
            <a:pPr marL="8659" marR="61478">
              <a:lnSpc>
                <a:spcPct val="125000"/>
              </a:lnSpc>
            </a:pPr>
            <a:r>
              <a:rPr b="1" dirty="0">
                <a:solidFill>
                  <a:schemeClr val="tx1">
                    <a:lumMod val="95000"/>
                    <a:lumOff val="5000"/>
                  </a:schemeClr>
                </a:solidFill>
                <a:latin typeface="Arial" panose="020B0604020202020204" pitchFamily="34" charset="0"/>
                <a:cs typeface="Arial" panose="020B0604020202020204" pitchFamily="34" charset="0"/>
              </a:rPr>
              <a:t>Threat</a:t>
            </a:r>
            <a:r>
              <a:rPr b="1" spc="-3" dirty="0">
                <a:solidFill>
                  <a:schemeClr val="tx1">
                    <a:lumMod val="95000"/>
                    <a:lumOff val="5000"/>
                  </a:schemeClr>
                </a:solidFill>
                <a:latin typeface="Arial" panose="020B0604020202020204" pitchFamily="34" charset="0"/>
                <a:cs typeface="Arial" panose="020B0604020202020204" pitchFamily="34" charset="0"/>
              </a:rPr>
              <a:t> </a:t>
            </a:r>
            <a:r>
              <a:rPr b="1" dirty="0">
                <a:solidFill>
                  <a:schemeClr val="tx1">
                    <a:lumMod val="95000"/>
                    <a:lumOff val="5000"/>
                  </a:schemeClr>
                </a:solidFill>
                <a:latin typeface="Arial" panose="020B0604020202020204" pitchFamily="34" charset="0"/>
                <a:cs typeface="Arial" panose="020B0604020202020204" pitchFamily="34" charset="0"/>
              </a:rPr>
              <a:t>of new</a:t>
            </a:r>
            <a:r>
              <a:rPr b="1" spc="-3" dirty="0">
                <a:solidFill>
                  <a:schemeClr val="tx1">
                    <a:lumMod val="95000"/>
                    <a:lumOff val="5000"/>
                  </a:schemeClr>
                </a:solidFill>
                <a:latin typeface="Arial" panose="020B0604020202020204" pitchFamily="34" charset="0"/>
                <a:cs typeface="Arial" panose="020B0604020202020204" pitchFamily="34" charset="0"/>
              </a:rPr>
              <a:t> </a:t>
            </a:r>
            <a:r>
              <a:rPr b="1" dirty="0">
                <a:solidFill>
                  <a:schemeClr val="tx1">
                    <a:lumMod val="95000"/>
                    <a:lumOff val="5000"/>
                  </a:schemeClr>
                </a:solidFill>
                <a:latin typeface="Arial" panose="020B0604020202020204" pitchFamily="34" charset="0"/>
                <a:cs typeface="Arial" panose="020B0604020202020204" pitchFamily="34" charset="0"/>
              </a:rPr>
              <a:t>entrants.</a:t>
            </a:r>
            <a:r>
              <a:rPr b="1" spc="-3" dirty="0">
                <a:solidFill>
                  <a:schemeClr val="tx1">
                    <a:lumMod val="95000"/>
                    <a:lumOff val="5000"/>
                  </a:schemeClr>
                </a:solidFill>
                <a:latin typeface="Arial" panose="020B0604020202020204" pitchFamily="34" charset="0"/>
                <a:cs typeface="Arial" panose="020B0604020202020204" pitchFamily="34" charset="0"/>
              </a:rPr>
              <a:t> </a:t>
            </a:r>
            <a:r>
              <a:rPr dirty="0">
                <a:solidFill>
                  <a:schemeClr val="tx1">
                    <a:lumMod val="95000"/>
                    <a:lumOff val="5000"/>
                  </a:schemeClr>
                </a:solidFill>
                <a:latin typeface="Arial" panose="020B0604020202020204" pitchFamily="34" charset="0"/>
                <a:cs typeface="Arial" panose="020B0604020202020204" pitchFamily="34" charset="0"/>
              </a:rPr>
              <a:t>This</a:t>
            </a:r>
            <a:r>
              <a:rPr spc="-3" dirty="0">
                <a:solidFill>
                  <a:schemeClr val="tx1">
                    <a:lumMod val="95000"/>
                    <a:lumOff val="5000"/>
                  </a:schemeClr>
                </a:solidFill>
                <a:latin typeface="Arial" panose="020B0604020202020204" pitchFamily="34" charset="0"/>
                <a:cs typeface="Arial" panose="020B0604020202020204" pitchFamily="34" charset="0"/>
              </a:rPr>
              <a:t> </a:t>
            </a:r>
            <a:r>
              <a:rPr dirty="0">
                <a:solidFill>
                  <a:schemeClr val="tx1">
                    <a:lumMod val="95000"/>
                    <a:lumOff val="5000"/>
                  </a:schemeClr>
                </a:solidFill>
                <a:latin typeface="Arial" panose="020B0604020202020204" pitchFamily="34" charset="0"/>
                <a:cs typeface="Arial" panose="020B0604020202020204" pitchFamily="34" charset="0"/>
              </a:rPr>
              <a:t>force determines</a:t>
            </a:r>
            <a:r>
              <a:rPr spc="-3" dirty="0">
                <a:solidFill>
                  <a:schemeClr val="tx1">
                    <a:lumMod val="95000"/>
                    <a:lumOff val="5000"/>
                  </a:schemeClr>
                </a:solidFill>
                <a:latin typeface="Arial" panose="020B0604020202020204" pitchFamily="34" charset="0"/>
                <a:cs typeface="Arial" panose="020B0604020202020204" pitchFamily="34" charset="0"/>
              </a:rPr>
              <a:t> </a:t>
            </a:r>
            <a:r>
              <a:rPr dirty="0">
                <a:solidFill>
                  <a:schemeClr val="tx1">
                    <a:lumMod val="95000"/>
                    <a:lumOff val="5000"/>
                  </a:schemeClr>
                </a:solidFill>
                <a:latin typeface="Arial" panose="020B0604020202020204" pitchFamily="34" charset="0"/>
                <a:cs typeface="Arial" panose="020B0604020202020204" pitchFamily="34" charset="0"/>
              </a:rPr>
              <a:t>how easy (or</a:t>
            </a:r>
            <a:r>
              <a:rPr spc="-3" dirty="0">
                <a:solidFill>
                  <a:schemeClr val="tx1">
                    <a:lumMod val="95000"/>
                    <a:lumOff val="5000"/>
                  </a:schemeClr>
                </a:solidFill>
                <a:latin typeface="Arial" panose="020B0604020202020204" pitchFamily="34" charset="0"/>
                <a:cs typeface="Arial" panose="020B0604020202020204" pitchFamily="34" charset="0"/>
              </a:rPr>
              <a:t> </a:t>
            </a:r>
            <a:r>
              <a:rPr dirty="0">
                <a:solidFill>
                  <a:schemeClr val="tx1">
                    <a:lumMod val="95000"/>
                    <a:lumOff val="5000"/>
                  </a:schemeClr>
                </a:solidFill>
                <a:latin typeface="Arial" panose="020B0604020202020204" pitchFamily="34" charset="0"/>
                <a:cs typeface="Arial" panose="020B0604020202020204" pitchFamily="34" charset="0"/>
              </a:rPr>
              <a:t>not) it</a:t>
            </a:r>
            <a:r>
              <a:rPr spc="-3" dirty="0">
                <a:solidFill>
                  <a:schemeClr val="tx1">
                    <a:lumMod val="95000"/>
                    <a:lumOff val="5000"/>
                  </a:schemeClr>
                </a:solidFill>
                <a:latin typeface="Arial" panose="020B0604020202020204" pitchFamily="34" charset="0"/>
                <a:cs typeface="Arial" panose="020B0604020202020204" pitchFamily="34" charset="0"/>
              </a:rPr>
              <a:t> </a:t>
            </a:r>
            <a:r>
              <a:rPr dirty="0">
                <a:solidFill>
                  <a:schemeClr val="tx1">
                    <a:lumMod val="95000"/>
                    <a:lumOff val="5000"/>
                  </a:schemeClr>
                </a:solidFill>
                <a:latin typeface="Arial" panose="020B0604020202020204" pitchFamily="34" charset="0"/>
                <a:cs typeface="Arial" panose="020B0604020202020204" pitchFamily="34" charset="0"/>
              </a:rPr>
              <a:t>is to</a:t>
            </a:r>
            <a:r>
              <a:rPr spc="-3" dirty="0">
                <a:solidFill>
                  <a:schemeClr val="tx1">
                    <a:lumMod val="95000"/>
                    <a:lumOff val="5000"/>
                  </a:schemeClr>
                </a:solidFill>
                <a:latin typeface="Arial" panose="020B0604020202020204" pitchFamily="34" charset="0"/>
                <a:cs typeface="Arial" panose="020B0604020202020204" pitchFamily="34" charset="0"/>
              </a:rPr>
              <a:t> </a:t>
            </a:r>
            <a:r>
              <a:rPr dirty="0">
                <a:solidFill>
                  <a:schemeClr val="tx1">
                    <a:lumMod val="95000"/>
                    <a:lumOff val="5000"/>
                  </a:schemeClr>
                </a:solidFill>
                <a:latin typeface="Arial" panose="020B0604020202020204" pitchFamily="34" charset="0"/>
                <a:cs typeface="Arial" panose="020B0604020202020204" pitchFamily="34" charset="0"/>
              </a:rPr>
              <a:t>enter a </a:t>
            </a:r>
            <a:r>
              <a:rPr spc="-7" dirty="0">
                <a:solidFill>
                  <a:schemeClr val="tx1">
                    <a:lumMod val="95000"/>
                    <a:lumOff val="5000"/>
                  </a:schemeClr>
                </a:solidFill>
                <a:latin typeface="Arial" panose="020B0604020202020204" pitchFamily="34" charset="0"/>
                <a:cs typeface="Arial" panose="020B0604020202020204" pitchFamily="34" charset="0"/>
              </a:rPr>
              <a:t>particular industry. </a:t>
            </a:r>
            <a:r>
              <a:rPr dirty="0">
                <a:solidFill>
                  <a:schemeClr val="tx1">
                    <a:lumMod val="95000"/>
                    <a:lumOff val="5000"/>
                  </a:schemeClr>
                </a:solidFill>
                <a:latin typeface="Arial" panose="020B0604020202020204" pitchFamily="34" charset="0"/>
                <a:cs typeface="Arial" panose="020B0604020202020204" pitchFamily="34" charset="0"/>
              </a:rPr>
              <a:t>If</a:t>
            </a:r>
            <a:r>
              <a:rPr spc="-3" dirty="0">
                <a:solidFill>
                  <a:schemeClr val="tx1">
                    <a:lumMod val="95000"/>
                    <a:lumOff val="5000"/>
                  </a:schemeClr>
                </a:solidFill>
                <a:latin typeface="Arial" panose="020B0604020202020204" pitchFamily="34" charset="0"/>
                <a:cs typeface="Arial" panose="020B0604020202020204" pitchFamily="34" charset="0"/>
              </a:rPr>
              <a:t> </a:t>
            </a:r>
            <a:r>
              <a:rPr dirty="0">
                <a:solidFill>
                  <a:schemeClr val="tx1">
                    <a:lumMod val="95000"/>
                    <a:lumOff val="5000"/>
                  </a:schemeClr>
                </a:solidFill>
                <a:latin typeface="Arial" panose="020B0604020202020204" pitchFamily="34" charset="0"/>
                <a:cs typeface="Arial" panose="020B0604020202020204" pitchFamily="34" charset="0"/>
              </a:rPr>
              <a:t>an</a:t>
            </a:r>
            <a:r>
              <a:rPr spc="-3" dirty="0">
                <a:solidFill>
                  <a:schemeClr val="tx1">
                    <a:lumMod val="95000"/>
                    <a:lumOff val="5000"/>
                  </a:schemeClr>
                </a:solidFill>
                <a:latin typeface="Arial" panose="020B0604020202020204" pitchFamily="34" charset="0"/>
                <a:cs typeface="Arial" panose="020B0604020202020204" pitchFamily="34" charset="0"/>
              </a:rPr>
              <a:t> </a:t>
            </a:r>
            <a:r>
              <a:rPr dirty="0">
                <a:solidFill>
                  <a:schemeClr val="tx1">
                    <a:lumMod val="95000"/>
                    <a:lumOff val="5000"/>
                  </a:schemeClr>
                </a:solidFill>
                <a:latin typeface="Arial" panose="020B0604020202020204" pitchFamily="34" charset="0"/>
                <a:cs typeface="Arial" panose="020B0604020202020204" pitchFamily="34" charset="0"/>
              </a:rPr>
              <a:t>industry</a:t>
            </a:r>
            <a:r>
              <a:rPr spc="-7" dirty="0">
                <a:solidFill>
                  <a:schemeClr val="tx1">
                    <a:lumMod val="95000"/>
                    <a:lumOff val="5000"/>
                  </a:schemeClr>
                </a:solidFill>
                <a:latin typeface="Arial" panose="020B0604020202020204" pitchFamily="34" charset="0"/>
                <a:cs typeface="Arial" panose="020B0604020202020204" pitchFamily="34" charset="0"/>
              </a:rPr>
              <a:t> </a:t>
            </a:r>
            <a:r>
              <a:rPr dirty="0">
                <a:solidFill>
                  <a:schemeClr val="tx1">
                    <a:lumMod val="95000"/>
                    <a:lumOff val="5000"/>
                  </a:schemeClr>
                </a:solidFill>
                <a:latin typeface="Arial" panose="020B0604020202020204" pitchFamily="34" charset="0"/>
                <a:cs typeface="Arial" panose="020B0604020202020204" pitchFamily="34" charset="0"/>
              </a:rPr>
              <a:t>is</a:t>
            </a:r>
            <a:r>
              <a:rPr spc="-3" dirty="0">
                <a:solidFill>
                  <a:schemeClr val="tx1">
                    <a:lumMod val="95000"/>
                    <a:lumOff val="5000"/>
                  </a:schemeClr>
                </a:solidFill>
                <a:latin typeface="Arial" panose="020B0604020202020204" pitchFamily="34" charset="0"/>
                <a:cs typeface="Arial" panose="020B0604020202020204" pitchFamily="34" charset="0"/>
              </a:rPr>
              <a:t> </a:t>
            </a:r>
            <a:r>
              <a:rPr dirty="0">
                <a:solidFill>
                  <a:schemeClr val="tx1">
                    <a:lumMod val="95000"/>
                    <a:lumOff val="5000"/>
                  </a:schemeClr>
                </a:solidFill>
                <a:latin typeface="Arial" panose="020B0604020202020204" pitchFamily="34" charset="0"/>
                <a:cs typeface="Arial" panose="020B0604020202020204" pitchFamily="34" charset="0"/>
              </a:rPr>
              <a:t>profitable</a:t>
            </a:r>
            <a:r>
              <a:rPr spc="-3" dirty="0">
                <a:solidFill>
                  <a:schemeClr val="tx1">
                    <a:lumMod val="95000"/>
                    <a:lumOff val="5000"/>
                  </a:schemeClr>
                </a:solidFill>
                <a:latin typeface="Arial" panose="020B0604020202020204" pitchFamily="34" charset="0"/>
                <a:cs typeface="Arial" panose="020B0604020202020204" pitchFamily="34" charset="0"/>
              </a:rPr>
              <a:t> </a:t>
            </a:r>
            <a:r>
              <a:rPr dirty="0">
                <a:solidFill>
                  <a:schemeClr val="tx1">
                    <a:lumMod val="95000"/>
                    <a:lumOff val="5000"/>
                  </a:schemeClr>
                </a:solidFill>
                <a:latin typeface="Arial" panose="020B0604020202020204" pitchFamily="34" charset="0"/>
                <a:cs typeface="Arial" panose="020B0604020202020204" pitchFamily="34" charset="0"/>
              </a:rPr>
              <a:t>and</a:t>
            </a:r>
            <a:r>
              <a:rPr spc="-7" dirty="0">
                <a:solidFill>
                  <a:schemeClr val="tx1">
                    <a:lumMod val="95000"/>
                    <a:lumOff val="5000"/>
                  </a:schemeClr>
                </a:solidFill>
                <a:latin typeface="Arial" panose="020B0604020202020204" pitchFamily="34" charset="0"/>
                <a:cs typeface="Arial" panose="020B0604020202020204" pitchFamily="34" charset="0"/>
              </a:rPr>
              <a:t> </a:t>
            </a:r>
            <a:r>
              <a:rPr dirty="0">
                <a:solidFill>
                  <a:schemeClr val="tx1">
                    <a:lumMod val="95000"/>
                    <a:lumOff val="5000"/>
                  </a:schemeClr>
                </a:solidFill>
                <a:latin typeface="Arial" panose="020B0604020202020204" pitchFamily="34" charset="0"/>
                <a:cs typeface="Arial" panose="020B0604020202020204" pitchFamily="34" charset="0"/>
              </a:rPr>
              <a:t>there</a:t>
            </a:r>
            <a:r>
              <a:rPr spc="-3" dirty="0">
                <a:solidFill>
                  <a:schemeClr val="tx1">
                    <a:lumMod val="95000"/>
                    <a:lumOff val="5000"/>
                  </a:schemeClr>
                </a:solidFill>
                <a:latin typeface="Arial" panose="020B0604020202020204" pitchFamily="34" charset="0"/>
                <a:cs typeface="Arial" panose="020B0604020202020204" pitchFamily="34" charset="0"/>
              </a:rPr>
              <a:t> </a:t>
            </a:r>
            <a:r>
              <a:rPr dirty="0">
                <a:solidFill>
                  <a:schemeClr val="tx1">
                    <a:lumMod val="95000"/>
                    <a:lumOff val="5000"/>
                  </a:schemeClr>
                </a:solidFill>
                <a:latin typeface="Arial" panose="020B0604020202020204" pitchFamily="34" charset="0"/>
                <a:cs typeface="Arial" panose="020B0604020202020204" pitchFamily="34" charset="0"/>
              </a:rPr>
              <a:t>are</a:t>
            </a:r>
            <a:r>
              <a:rPr spc="-3" dirty="0">
                <a:solidFill>
                  <a:schemeClr val="tx1">
                    <a:lumMod val="95000"/>
                    <a:lumOff val="5000"/>
                  </a:schemeClr>
                </a:solidFill>
                <a:latin typeface="Arial" panose="020B0604020202020204" pitchFamily="34" charset="0"/>
                <a:cs typeface="Arial" panose="020B0604020202020204" pitchFamily="34" charset="0"/>
              </a:rPr>
              <a:t> </a:t>
            </a:r>
            <a:r>
              <a:rPr dirty="0">
                <a:solidFill>
                  <a:schemeClr val="tx1">
                    <a:lumMod val="95000"/>
                    <a:lumOff val="5000"/>
                  </a:schemeClr>
                </a:solidFill>
                <a:latin typeface="Arial" panose="020B0604020202020204" pitchFamily="34" charset="0"/>
                <a:cs typeface="Arial" panose="020B0604020202020204" pitchFamily="34" charset="0"/>
              </a:rPr>
              <a:t>few</a:t>
            </a:r>
            <a:r>
              <a:rPr spc="-3" dirty="0">
                <a:solidFill>
                  <a:schemeClr val="tx1">
                    <a:lumMod val="95000"/>
                    <a:lumOff val="5000"/>
                  </a:schemeClr>
                </a:solidFill>
                <a:latin typeface="Arial" panose="020B0604020202020204" pitchFamily="34" charset="0"/>
                <a:cs typeface="Arial" panose="020B0604020202020204" pitchFamily="34" charset="0"/>
              </a:rPr>
              <a:t> </a:t>
            </a:r>
            <a:r>
              <a:rPr dirty="0">
                <a:solidFill>
                  <a:schemeClr val="tx1">
                    <a:lumMod val="95000"/>
                    <a:lumOff val="5000"/>
                  </a:schemeClr>
                </a:solidFill>
                <a:latin typeface="Arial" panose="020B0604020202020204" pitchFamily="34" charset="0"/>
                <a:cs typeface="Arial" panose="020B0604020202020204" pitchFamily="34" charset="0"/>
              </a:rPr>
              <a:t>barriers</a:t>
            </a:r>
            <a:r>
              <a:rPr spc="-7" dirty="0">
                <a:solidFill>
                  <a:schemeClr val="tx1">
                    <a:lumMod val="95000"/>
                    <a:lumOff val="5000"/>
                  </a:schemeClr>
                </a:solidFill>
                <a:latin typeface="Arial" panose="020B0604020202020204" pitchFamily="34" charset="0"/>
                <a:cs typeface="Arial" panose="020B0604020202020204" pitchFamily="34" charset="0"/>
              </a:rPr>
              <a:t> </a:t>
            </a:r>
            <a:r>
              <a:rPr dirty="0">
                <a:solidFill>
                  <a:schemeClr val="tx1">
                    <a:lumMod val="95000"/>
                    <a:lumOff val="5000"/>
                  </a:schemeClr>
                </a:solidFill>
                <a:latin typeface="Arial" panose="020B0604020202020204" pitchFamily="34" charset="0"/>
                <a:cs typeface="Arial" panose="020B0604020202020204" pitchFamily="34" charset="0"/>
              </a:rPr>
              <a:t>to</a:t>
            </a:r>
            <a:r>
              <a:rPr spc="-3" dirty="0">
                <a:solidFill>
                  <a:schemeClr val="tx1">
                    <a:lumMod val="95000"/>
                    <a:lumOff val="5000"/>
                  </a:schemeClr>
                </a:solidFill>
                <a:latin typeface="Arial" panose="020B0604020202020204" pitchFamily="34" charset="0"/>
                <a:cs typeface="Arial" panose="020B0604020202020204" pitchFamily="34" charset="0"/>
              </a:rPr>
              <a:t> </a:t>
            </a:r>
            <a:r>
              <a:rPr dirty="0">
                <a:solidFill>
                  <a:schemeClr val="tx1">
                    <a:lumMod val="95000"/>
                    <a:lumOff val="5000"/>
                  </a:schemeClr>
                </a:solidFill>
                <a:latin typeface="Arial" panose="020B0604020202020204" pitchFamily="34" charset="0"/>
                <a:cs typeface="Arial" panose="020B0604020202020204" pitchFamily="34" charset="0"/>
              </a:rPr>
              <a:t>enter,</a:t>
            </a:r>
            <a:r>
              <a:rPr spc="-3" dirty="0">
                <a:solidFill>
                  <a:schemeClr val="tx1">
                    <a:lumMod val="95000"/>
                    <a:lumOff val="5000"/>
                  </a:schemeClr>
                </a:solidFill>
                <a:latin typeface="Arial" panose="020B0604020202020204" pitchFamily="34" charset="0"/>
                <a:cs typeface="Arial" panose="020B0604020202020204" pitchFamily="34" charset="0"/>
              </a:rPr>
              <a:t> </a:t>
            </a:r>
            <a:r>
              <a:rPr dirty="0">
                <a:solidFill>
                  <a:schemeClr val="tx1">
                    <a:lumMod val="95000"/>
                    <a:lumOff val="5000"/>
                  </a:schemeClr>
                </a:solidFill>
                <a:latin typeface="Arial" panose="020B0604020202020204" pitchFamily="34" charset="0"/>
                <a:cs typeface="Arial" panose="020B0604020202020204" pitchFamily="34" charset="0"/>
              </a:rPr>
              <a:t>rivalry</a:t>
            </a:r>
            <a:r>
              <a:rPr spc="-7" dirty="0">
                <a:solidFill>
                  <a:schemeClr val="tx1">
                    <a:lumMod val="95000"/>
                    <a:lumOff val="5000"/>
                  </a:schemeClr>
                </a:solidFill>
                <a:latin typeface="Arial" panose="020B0604020202020204" pitchFamily="34" charset="0"/>
                <a:cs typeface="Arial" panose="020B0604020202020204" pitchFamily="34" charset="0"/>
              </a:rPr>
              <a:t> </a:t>
            </a:r>
            <a:r>
              <a:rPr dirty="0">
                <a:solidFill>
                  <a:schemeClr val="tx1">
                    <a:lumMod val="95000"/>
                    <a:lumOff val="5000"/>
                  </a:schemeClr>
                </a:solidFill>
                <a:latin typeface="Arial" panose="020B0604020202020204" pitchFamily="34" charset="0"/>
                <a:cs typeface="Arial" panose="020B0604020202020204" pitchFamily="34" charset="0"/>
              </a:rPr>
              <a:t>soon</a:t>
            </a:r>
            <a:r>
              <a:rPr spc="-3" dirty="0">
                <a:solidFill>
                  <a:schemeClr val="tx1">
                    <a:lumMod val="95000"/>
                    <a:lumOff val="5000"/>
                  </a:schemeClr>
                </a:solidFill>
                <a:latin typeface="Arial" panose="020B0604020202020204" pitchFamily="34" charset="0"/>
                <a:cs typeface="Arial" panose="020B0604020202020204" pitchFamily="34" charset="0"/>
              </a:rPr>
              <a:t> </a:t>
            </a:r>
            <a:r>
              <a:rPr spc="-7" dirty="0">
                <a:solidFill>
                  <a:schemeClr val="tx1">
                    <a:lumMod val="95000"/>
                    <a:lumOff val="5000"/>
                  </a:schemeClr>
                </a:solidFill>
                <a:latin typeface="Arial" panose="020B0604020202020204" pitchFamily="34" charset="0"/>
                <a:cs typeface="Arial" panose="020B0604020202020204" pitchFamily="34" charset="0"/>
              </a:rPr>
              <a:t>intensifies. </a:t>
            </a:r>
            <a:r>
              <a:rPr dirty="0">
                <a:solidFill>
                  <a:schemeClr val="tx1">
                    <a:lumMod val="95000"/>
                    <a:lumOff val="5000"/>
                  </a:schemeClr>
                </a:solidFill>
                <a:latin typeface="Arial" panose="020B0604020202020204" pitchFamily="34" charset="0"/>
                <a:cs typeface="Arial" panose="020B0604020202020204" pitchFamily="34" charset="0"/>
              </a:rPr>
              <a:t>When</a:t>
            </a:r>
            <a:r>
              <a:rPr spc="-3" dirty="0">
                <a:solidFill>
                  <a:schemeClr val="tx1">
                    <a:lumMod val="95000"/>
                    <a:lumOff val="5000"/>
                  </a:schemeClr>
                </a:solidFill>
                <a:latin typeface="Arial" panose="020B0604020202020204" pitchFamily="34" charset="0"/>
                <a:cs typeface="Arial" panose="020B0604020202020204" pitchFamily="34" charset="0"/>
              </a:rPr>
              <a:t> </a:t>
            </a:r>
            <a:r>
              <a:rPr dirty="0">
                <a:solidFill>
                  <a:schemeClr val="tx1">
                    <a:lumMod val="95000"/>
                    <a:lumOff val="5000"/>
                  </a:schemeClr>
                </a:solidFill>
                <a:latin typeface="Arial" panose="020B0604020202020204" pitchFamily="34" charset="0"/>
                <a:cs typeface="Arial" panose="020B0604020202020204" pitchFamily="34" charset="0"/>
              </a:rPr>
              <a:t>more organizations</a:t>
            </a:r>
            <a:r>
              <a:rPr spc="-3" dirty="0">
                <a:solidFill>
                  <a:schemeClr val="tx1">
                    <a:lumMod val="95000"/>
                    <a:lumOff val="5000"/>
                  </a:schemeClr>
                </a:solidFill>
                <a:latin typeface="Arial" panose="020B0604020202020204" pitchFamily="34" charset="0"/>
                <a:cs typeface="Arial" panose="020B0604020202020204" pitchFamily="34" charset="0"/>
              </a:rPr>
              <a:t> </a:t>
            </a:r>
            <a:r>
              <a:rPr dirty="0">
                <a:solidFill>
                  <a:schemeClr val="tx1">
                    <a:lumMod val="95000"/>
                    <a:lumOff val="5000"/>
                  </a:schemeClr>
                </a:solidFill>
                <a:latin typeface="Arial" panose="020B0604020202020204" pitchFamily="34" charset="0"/>
                <a:cs typeface="Arial" panose="020B0604020202020204" pitchFamily="34" charset="0"/>
              </a:rPr>
              <a:t>compete for</a:t>
            </a:r>
            <a:r>
              <a:rPr spc="-3" dirty="0">
                <a:solidFill>
                  <a:schemeClr val="tx1">
                    <a:lumMod val="95000"/>
                    <a:lumOff val="5000"/>
                  </a:schemeClr>
                </a:solidFill>
                <a:latin typeface="Arial" panose="020B0604020202020204" pitchFamily="34" charset="0"/>
                <a:cs typeface="Arial" panose="020B0604020202020204" pitchFamily="34" charset="0"/>
              </a:rPr>
              <a:t> </a:t>
            </a:r>
            <a:r>
              <a:rPr dirty="0">
                <a:solidFill>
                  <a:schemeClr val="tx1">
                    <a:lumMod val="95000"/>
                    <a:lumOff val="5000"/>
                  </a:schemeClr>
                </a:solidFill>
                <a:latin typeface="Arial" panose="020B0604020202020204" pitchFamily="34" charset="0"/>
                <a:cs typeface="Arial" panose="020B0604020202020204" pitchFamily="34" charset="0"/>
              </a:rPr>
              <a:t>the same</a:t>
            </a:r>
            <a:r>
              <a:rPr spc="-3" dirty="0">
                <a:solidFill>
                  <a:schemeClr val="tx1">
                    <a:lumMod val="95000"/>
                    <a:lumOff val="5000"/>
                  </a:schemeClr>
                </a:solidFill>
                <a:latin typeface="Arial" panose="020B0604020202020204" pitchFamily="34" charset="0"/>
                <a:cs typeface="Arial" panose="020B0604020202020204" pitchFamily="34" charset="0"/>
              </a:rPr>
              <a:t> </a:t>
            </a:r>
            <a:r>
              <a:rPr dirty="0">
                <a:solidFill>
                  <a:schemeClr val="tx1">
                    <a:lumMod val="95000"/>
                    <a:lumOff val="5000"/>
                  </a:schemeClr>
                </a:solidFill>
                <a:latin typeface="Arial" panose="020B0604020202020204" pitchFamily="34" charset="0"/>
                <a:cs typeface="Arial" panose="020B0604020202020204" pitchFamily="34" charset="0"/>
              </a:rPr>
              <a:t>market share,</a:t>
            </a:r>
            <a:r>
              <a:rPr spc="-3" dirty="0">
                <a:solidFill>
                  <a:schemeClr val="tx1">
                    <a:lumMod val="95000"/>
                    <a:lumOff val="5000"/>
                  </a:schemeClr>
                </a:solidFill>
                <a:latin typeface="Arial" panose="020B0604020202020204" pitchFamily="34" charset="0"/>
                <a:cs typeface="Arial" panose="020B0604020202020204" pitchFamily="34" charset="0"/>
              </a:rPr>
              <a:t> </a:t>
            </a:r>
            <a:r>
              <a:rPr dirty="0">
                <a:solidFill>
                  <a:schemeClr val="tx1">
                    <a:lumMod val="95000"/>
                    <a:lumOff val="5000"/>
                  </a:schemeClr>
                </a:solidFill>
                <a:latin typeface="Arial" panose="020B0604020202020204" pitchFamily="34" charset="0"/>
                <a:cs typeface="Arial" panose="020B0604020202020204" pitchFamily="34" charset="0"/>
              </a:rPr>
              <a:t>profits start</a:t>
            </a:r>
            <a:r>
              <a:rPr spc="-3" dirty="0">
                <a:solidFill>
                  <a:schemeClr val="tx1">
                    <a:lumMod val="95000"/>
                    <a:lumOff val="5000"/>
                  </a:schemeClr>
                </a:solidFill>
                <a:latin typeface="Arial" panose="020B0604020202020204" pitchFamily="34" charset="0"/>
                <a:cs typeface="Arial" panose="020B0604020202020204" pitchFamily="34" charset="0"/>
              </a:rPr>
              <a:t> </a:t>
            </a:r>
            <a:r>
              <a:rPr dirty="0">
                <a:solidFill>
                  <a:schemeClr val="tx1">
                    <a:lumMod val="95000"/>
                    <a:lumOff val="5000"/>
                  </a:schemeClr>
                </a:solidFill>
                <a:latin typeface="Arial" panose="020B0604020202020204" pitchFamily="34" charset="0"/>
                <a:cs typeface="Arial" panose="020B0604020202020204" pitchFamily="34" charset="0"/>
              </a:rPr>
              <a:t>to fall.</a:t>
            </a:r>
            <a:r>
              <a:rPr spc="-3" dirty="0">
                <a:solidFill>
                  <a:schemeClr val="tx1">
                    <a:lumMod val="95000"/>
                    <a:lumOff val="5000"/>
                  </a:schemeClr>
                </a:solidFill>
                <a:latin typeface="Arial" panose="020B0604020202020204" pitchFamily="34" charset="0"/>
                <a:cs typeface="Arial" panose="020B0604020202020204" pitchFamily="34" charset="0"/>
              </a:rPr>
              <a:t> </a:t>
            </a:r>
            <a:r>
              <a:rPr dirty="0">
                <a:solidFill>
                  <a:schemeClr val="tx1">
                    <a:lumMod val="95000"/>
                    <a:lumOff val="5000"/>
                  </a:schemeClr>
                </a:solidFill>
                <a:latin typeface="Arial" panose="020B0604020202020204" pitchFamily="34" charset="0"/>
                <a:cs typeface="Arial" panose="020B0604020202020204" pitchFamily="34" charset="0"/>
              </a:rPr>
              <a:t>It is</a:t>
            </a:r>
            <a:r>
              <a:rPr spc="-3" dirty="0">
                <a:solidFill>
                  <a:schemeClr val="tx1">
                    <a:lumMod val="95000"/>
                    <a:lumOff val="5000"/>
                  </a:schemeClr>
                </a:solidFill>
                <a:latin typeface="Arial" panose="020B0604020202020204" pitchFamily="34" charset="0"/>
                <a:cs typeface="Arial" panose="020B0604020202020204" pitchFamily="34" charset="0"/>
              </a:rPr>
              <a:t> </a:t>
            </a:r>
            <a:r>
              <a:rPr spc="-7" dirty="0">
                <a:solidFill>
                  <a:schemeClr val="tx1">
                    <a:lumMod val="95000"/>
                    <a:lumOff val="5000"/>
                  </a:schemeClr>
                </a:solidFill>
                <a:latin typeface="Arial" panose="020B0604020202020204" pitchFamily="34" charset="0"/>
                <a:cs typeface="Arial" panose="020B0604020202020204" pitchFamily="34" charset="0"/>
              </a:rPr>
              <a:t>essential </a:t>
            </a:r>
            <a:r>
              <a:rPr dirty="0">
                <a:solidFill>
                  <a:schemeClr val="tx1">
                    <a:lumMod val="95000"/>
                    <a:lumOff val="5000"/>
                  </a:schemeClr>
                </a:solidFill>
                <a:latin typeface="Arial" panose="020B0604020202020204" pitchFamily="34" charset="0"/>
                <a:cs typeface="Arial" panose="020B0604020202020204" pitchFamily="34" charset="0"/>
              </a:rPr>
              <a:t>for existing organizations to create high barriers to enter to deter new entrants. Threat of </a:t>
            </a:r>
            <a:r>
              <a:rPr spc="-17" dirty="0">
                <a:solidFill>
                  <a:schemeClr val="tx1">
                    <a:lumMod val="95000"/>
                    <a:lumOff val="5000"/>
                  </a:schemeClr>
                </a:solidFill>
                <a:latin typeface="Arial" panose="020B0604020202020204" pitchFamily="34" charset="0"/>
                <a:cs typeface="Arial" panose="020B0604020202020204" pitchFamily="34" charset="0"/>
              </a:rPr>
              <a:t>new </a:t>
            </a:r>
            <a:r>
              <a:rPr dirty="0">
                <a:solidFill>
                  <a:schemeClr val="tx1">
                    <a:lumMod val="95000"/>
                    <a:lumOff val="5000"/>
                  </a:schemeClr>
                </a:solidFill>
                <a:latin typeface="Arial" panose="020B0604020202020204" pitchFamily="34" charset="0"/>
                <a:cs typeface="Arial" panose="020B0604020202020204" pitchFamily="34" charset="0"/>
              </a:rPr>
              <a:t>entrants is high </a:t>
            </a:r>
            <a:r>
              <a:rPr spc="-7" dirty="0">
                <a:solidFill>
                  <a:schemeClr val="tx1">
                    <a:lumMod val="95000"/>
                    <a:lumOff val="5000"/>
                  </a:schemeClr>
                </a:solidFill>
                <a:latin typeface="Arial" panose="020B0604020202020204" pitchFamily="34" charset="0"/>
                <a:cs typeface="Arial" panose="020B0604020202020204" pitchFamily="34" charset="0"/>
              </a:rPr>
              <a:t>when:</a:t>
            </a:r>
            <a:endParaRPr dirty="0">
              <a:solidFill>
                <a:schemeClr val="tx1">
                  <a:lumMod val="95000"/>
                  <a:lumOff val="5000"/>
                </a:schemeClr>
              </a:solidFill>
              <a:latin typeface="Arial" panose="020B0604020202020204" pitchFamily="34" charset="0"/>
              <a:cs typeface="Arial" panose="020B0604020202020204" pitchFamily="34" charset="0"/>
            </a:endParaRPr>
          </a:p>
          <a:p>
            <a:pPr>
              <a:spcBef>
                <a:spcPts val="82"/>
              </a:spcBef>
            </a:pPr>
            <a:endParaRPr dirty="0">
              <a:solidFill>
                <a:schemeClr val="tx1">
                  <a:lumMod val="95000"/>
                  <a:lumOff val="5000"/>
                </a:schemeClr>
              </a:solidFill>
              <a:latin typeface="Arial" panose="020B0604020202020204" pitchFamily="34" charset="0"/>
              <a:cs typeface="Arial" panose="020B0604020202020204" pitchFamily="34" charset="0"/>
            </a:endParaRPr>
          </a:p>
          <a:p>
            <a:pPr marL="489233" marR="1859057" indent="-285750">
              <a:lnSpc>
                <a:spcPct val="125000"/>
              </a:lnSpc>
              <a:buFont typeface="Arial" panose="020B0604020202020204" pitchFamily="34" charset="0"/>
              <a:buChar char="•"/>
            </a:pPr>
            <a:r>
              <a:rPr dirty="0">
                <a:solidFill>
                  <a:schemeClr val="tx1">
                    <a:lumMod val="95000"/>
                    <a:lumOff val="5000"/>
                  </a:schemeClr>
                </a:solidFill>
                <a:latin typeface="Arial" panose="020B0604020202020204" pitchFamily="34" charset="0"/>
                <a:cs typeface="Arial" panose="020B0604020202020204" pitchFamily="34" charset="0"/>
              </a:rPr>
              <a:t>Low</a:t>
            </a:r>
            <a:r>
              <a:rPr spc="-7" dirty="0">
                <a:solidFill>
                  <a:schemeClr val="tx1">
                    <a:lumMod val="95000"/>
                    <a:lumOff val="5000"/>
                  </a:schemeClr>
                </a:solidFill>
                <a:latin typeface="Arial" panose="020B0604020202020204" pitchFamily="34" charset="0"/>
                <a:cs typeface="Arial" panose="020B0604020202020204" pitchFamily="34" charset="0"/>
              </a:rPr>
              <a:t> </a:t>
            </a:r>
            <a:r>
              <a:rPr dirty="0">
                <a:solidFill>
                  <a:schemeClr val="tx1">
                    <a:lumMod val="95000"/>
                    <a:lumOff val="5000"/>
                  </a:schemeClr>
                </a:solidFill>
                <a:latin typeface="Arial" panose="020B0604020202020204" pitchFamily="34" charset="0"/>
                <a:cs typeface="Arial" panose="020B0604020202020204" pitchFamily="34" charset="0"/>
              </a:rPr>
              <a:t>amount of capital is required to enter a </a:t>
            </a:r>
            <a:r>
              <a:rPr spc="-7" dirty="0">
                <a:solidFill>
                  <a:schemeClr val="tx1">
                    <a:lumMod val="95000"/>
                    <a:lumOff val="5000"/>
                  </a:schemeClr>
                </a:solidFill>
                <a:latin typeface="Arial" panose="020B0604020202020204" pitchFamily="34" charset="0"/>
                <a:cs typeface="Arial" panose="020B0604020202020204" pitchFamily="34" charset="0"/>
              </a:rPr>
              <a:t>market; </a:t>
            </a:r>
            <a:r>
              <a:rPr dirty="0">
                <a:solidFill>
                  <a:schemeClr val="tx1">
                    <a:lumMod val="95000"/>
                    <a:lumOff val="5000"/>
                  </a:schemeClr>
                </a:solidFill>
                <a:latin typeface="Arial" panose="020B0604020202020204" pitchFamily="34" charset="0"/>
                <a:cs typeface="Arial" panose="020B0604020202020204" pitchFamily="34" charset="0"/>
              </a:rPr>
              <a:t>Existing companies can do little to </a:t>
            </a:r>
            <a:r>
              <a:rPr spc="-7" dirty="0">
                <a:solidFill>
                  <a:schemeClr val="tx1">
                    <a:lumMod val="95000"/>
                    <a:lumOff val="5000"/>
                  </a:schemeClr>
                </a:solidFill>
                <a:latin typeface="Arial" panose="020B0604020202020204" pitchFamily="34" charset="0"/>
                <a:cs typeface="Arial" panose="020B0604020202020204" pitchFamily="34" charset="0"/>
              </a:rPr>
              <a:t>retaliate;</a:t>
            </a:r>
            <a:endParaRPr dirty="0">
              <a:solidFill>
                <a:schemeClr val="tx1">
                  <a:lumMod val="95000"/>
                  <a:lumOff val="5000"/>
                </a:schemeClr>
              </a:solidFill>
              <a:latin typeface="Arial" panose="020B0604020202020204" pitchFamily="34" charset="0"/>
              <a:cs typeface="Arial" panose="020B0604020202020204" pitchFamily="34" charset="0"/>
            </a:endParaRPr>
          </a:p>
          <a:p>
            <a:pPr marL="489233" marR="391813" indent="-285750">
              <a:lnSpc>
                <a:spcPct val="125000"/>
              </a:lnSpc>
              <a:buFont typeface="Arial" panose="020B0604020202020204" pitchFamily="34" charset="0"/>
              <a:buChar char="•"/>
            </a:pPr>
            <a:r>
              <a:rPr dirty="0">
                <a:solidFill>
                  <a:schemeClr val="tx1">
                    <a:lumMod val="95000"/>
                    <a:lumOff val="5000"/>
                  </a:schemeClr>
                </a:solidFill>
                <a:latin typeface="Arial" panose="020B0604020202020204" pitchFamily="34" charset="0"/>
                <a:cs typeface="Arial" panose="020B0604020202020204" pitchFamily="34" charset="0"/>
              </a:rPr>
              <a:t>Existing</a:t>
            </a:r>
            <a:r>
              <a:rPr spc="-3" dirty="0">
                <a:solidFill>
                  <a:schemeClr val="tx1">
                    <a:lumMod val="95000"/>
                    <a:lumOff val="5000"/>
                  </a:schemeClr>
                </a:solidFill>
                <a:latin typeface="Arial" panose="020B0604020202020204" pitchFamily="34" charset="0"/>
                <a:cs typeface="Arial" panose="020B0604020202020204" pitchFamily="34" charset="0"/>
              </a:rPr>
              <a:t> </a:t>
            </a:r>
            <a:r>
              <a:rPr dirty="0">
                <a:solidFill>
                  <a:schemeClr val="tx1">
                    <a:lumMod val="95000"/>
                    <a:lumOff val="5000"/>
                  </a:schemeClr>
                </a:solidFill>
                <a:latin typeface="Arial" panose="020B0604020202020204" pitchFamily="34" charset="0"/>
                <a:cs typeface="Arial" panose="020B0604020202020204" pitchFamily="34" charset="0"/>
              </a:rPr>
              <a:t>firms do</a:t>
            </a:r>
            <a:r>
              <a:rPr spc="-3" dirty="0">
                <a:solidFill>
                  <a:schemeClr val="tx1">
                    <a:lumMod val="95000"/>
                    <a:lumOff val="5000"/>
                  </a:schemeClr>
                </a:solidFill>
                <a:latin typeface="Arial" panose="020B0604020202020204" pitchFamily="34" charset="0"/>
                <a:cs typeface="Arial" panose="020B0604020202020204" pitchFamily="34" charset="0"/>
              </a:rPr>
              <a:t> </a:t>
            </a:r>
            <a:r>
              <a:rPr dirty="0">
                <a:solidFill>
                  <a:schemeClr val="tx1">
                    <a:lumMod val="95000"/>
                    <a:lumOff val="5000"/>
                  </a:schemeClr>
                </a:solidFill>
                <a:latin typeface="Arial" panose="020B0604020202020204" pitchFamily="34" charset="0"/>
                <a:cs typeface="Arial" panose="020B0604020202020204" pitchFamily="34" charset="0"/>
              </a:rPr>
              <a:t>not possess</a:t>
            </a:r>
            <a:r>
              <a:rPr spc="-3" dirty="0">
                <a:solidFill>
                  <a:schemeClr val="tx1">
                    <a:lumMod val="95000"/>
                    <a:lumOff val="5000"/>
                  </a:schemeClr>
                </a:solidFill>
                <a:latin typeface="Arial" panose="020B0604020202020204" pitchFamily="34" charset="0"/>
                <a:cs typeface="Arial" panose="020B0604020202020204" pitchFamily="34" charset="0"/>
              </a:rPr>
              <a:t> </a:t>
            </a:r>
            <a:r>
              <a:rPr dirty="0">
                <a:solidFill>
                  <a:schemeClr val="tx1">
                    <a:lumMod val="95000"/>
                    <a:lumOff val="5000"/>
                  </a:schemeClr>
                </a:solidFill>
                <a:latin typeface="Arial" panose="020B0604020202020204" pitchFamily="34" charset="0"/>
                <a:cs typeface="Arial" panose="020B0604020202020204" pitchFamily="34" charset="0"/>
              </a:rPr>
              <a:t>patents, trademarks</a:t>
            </a:r>
            <a:r>
              <a:rPr spc="-3" dirty="0">
                <a:solidFill>
                  <a:schemeClr val="tx1">
                    <a:lumMod val="95000"/>
                    <a:lumOff val="5000"/>
                  </a:schemeClr>
                </a:solidFill>
                <a:latin typeface="Arial" panose="020B0604020202020204" pitchFamily="34" charset="0"/>
                <a:cs typeface="Arial" panose="020B0604020202020204" pitchFamily="34" charset="0"/>
              </a:rPr>
              <a:t> </a:t>
            </a:r>
            <a:r>
              <a:rPr dirty="0">
                <a:solidFill>
                  <a:schemeClr val="tx1">
                    <a:lumMod val="95000"/>
                    <a:lumOff val="5000"/>
                  </a:schemeClr>
                </a:solidFill>
                <a:latin typeface="Arial" panose="020B0604020202020204" pitchFamily="34" charset="0"/>
                <a:cs typeface="Arial" panose="020B0604020202020204" pitchFamily="34" charset="0"/>
              </a:rPr>
              <a:t>or do not</a:t>
            </a:r>
            <a:r>
              <a:rPr spc="-3" dirty="0">
                <a:solidFill>
                  <a:schemeClr val="tx1">
                    <a:lumMod val="95000"/>
                    <a:lumOff val="5000"/>
                  </a:schemeClr>
                </a:solidFill>
                <a:latin typeface="Arial" panose="020B0604020202020204" pitchFamily="34" charset="0"/>
                <a:cs typeface="Arial" panose="020B0604020202020204" pitchFamily="34" charset="0"/>
              </a:rPr>
              <a:t> </a:t>
            </a:r>
            <a:r>
              <a:rPr dirty="0">
                <a:solidFill>
                  <a:schemeClr val="tx1">
                    <a:lumMod val="95000"/>
                    <a:lumOff val="5000"/>
                  </a:schemeClr>
                </a:solidFill>
                <a:latin typeface="Arial" panose="020B0604020202020204" pitchFamily="34" charset="0"/>
                <a:cs typeface="Arial" panose="020B0604020202020204" pitchFamily="34" charset="0"/>
              </a:rPr>
              <a:t>have established</a:t>
            </a:r>
            <a:r>
              <a:rPr spc="-3" dirty="0">
                <a:solidFill>
                  <a:schemeClr val="tx1">
                    <a:lumMod val="95000"/>
                    <a:lumOff val="5000"/>
                  </a:schemeClr>
                </a:solidFill>
                <a:latin typeface="Arial" panose="020B0604020202020204" pitchFamily="34" charset="0"/>
                <a:cs typeface="Arial" panose="020B0604020202020204" pitchFamily="34" charset="0"/>
              </a:rPr>
              <a:t> </a:t>
            </a:r>
            <a:r>
              <a:rPr spc="-7" dirty="0">
                <a:solidFill>
                  <a:schemeClr val="tx1">
                    <a:lumMod val="95000"/>
                    <a:lumOff val="5000"/>
                  </a:schemeClr>
                </a:solidFill>
                <a:latin typeface="Arial" panose="020B0604020202020204" pitchFamily="34" charset="0"/>
                <a:cs typeface="Arial" panose="020B0604020202020204" pitchFamily="34" charset="0"/>
              </a:rPr>
              <a:t>brand reputation;</a:t>
            </a:r>
            <a:endParaRPr dirty="0">
              <a:solidFill>
                <a:schemeClr val="tx1">
                  <a:lumMod val="95000"/>
                  <a:lumOff val="5000"/>
                </a:schemeClr>
              </a:solidFill>
              <a:latin typeface="Arial" panose="020B0604020202020204" pitchFamily="34" charset="0"/>
              <a:cs typeface="Arial" panose="020B0604020202020204" pitchFamily="34" charset="0"/>
            </a:endParaRPr>
          </a:p>
          <a:p>
            <a:pPr marL="489233" indent="-285750">
              <a:spcBef>
                <a:spcPts val="245"/>
              </a:spcBef>
              <a:buFont typeface="Arial" panose="020B0604020202020204" pitchFamily="34" charset="0"/>
              <a:buChar char="•"/>
            </a:pPr>
            <a:r>
              <a:rPr dirty="0">
                <a:solidFill>
                  <a:schemeClr val="tx1">
                    <a:lumMod val="95000"/>
                    <a:lumOff val="5000"/>
                  </a:schemeClr>
                </a:solidFill>
                <a:latin typeface="Arial" panose="020B0604020202020204" pitchFamily="34" charset="0"/>
                <a:cs typeface="Arial" panose="020B0604020202020204" pitchFamily="34" charset="0"/>
              </a:rPr>
              <a:t>There is no government </a:t>
            </a:r>
            <a:r>
              <a:rPr spc="-7" dirty="0">
                <a:solidFill>
                  <a:schemeClr val="tx1">
                    <a:lumMod val="95000"/>
                    <a:lumOff val="5000"/>
                  </a:schemeClr>
                </a:solidFill>
                <a:latin typeface="Arial" panose="020B0604020202020204" pitchFamily="34" charset="0"/>
                <a:cs typeface="Arial" panose="020B0604020202020204" pitchFamily="34" charset="0"/>
              </a:rPr>
              <a:t>regulation;</a:t>
            </a:r>
            <a:endParaRPr dirty="0">
              <a:solidFill>
                <a:schemeClr val="tx1">
                  <a:lumMod val="95000"/>
                  <a:lumOff val="5000"/>
                </a:schemeClr>
              </a:solidFill>
              <a:latin typeface="Arial" panose="020B0604020202020204" pitchFamily="34" charset="0"/>
              <a:cs typeface="Arial" panose="020B0604020202020204" pitchFamily="34" charset="0"/>
            </a:endParaRPr>
          </a:p>
          <a:p>
            <a:pPr marL="489233" marR="51953" indent="-285750">
              <a:lnSpc>
                <a:spcPct val="125000"/>
              </a:lnSpc>
              <a:buFont typeface="Arial" panose="020B0604020202020204" pitchFamily="34" charset="0"/>
              <a:buChar char="•"/>
            </a:pPr>
            <a:r>
              <a:rPr dirty="0">
                <a:solidFill>
                  <a:schemeClr val="tx1">
                    <a:lumMod val="95000"/>
                    <a:lumOff val="5000"/>
                  </a:schemeClr>
                </a:solidFill>
                <a:latin typeface="Arial" panose="020B0604020202020204" pitchFamily="34" charset="0"/>
                <a:cs typeface="Arial" panose="020B0604020202020204" pitchFamily="34" charset="0"/>
              </a:rPr>
              <a:t>Customer</a:t>
            </a:r>
            <a:r>
              <a:rPr spc="-3" dirty="0">
                <a:solidFill>
                  <a:schemeClr val="tx1">
                    <a:lumMod val="95000"/>
                    <a:lumOff val="5000"/>
                  </a:schemeClr>
                </a:solidFill>
                <a:latin typeface="Arial" panose="020B0604020202020204" pitchFamily="34" charset="0"/>
                <a:cs typeface="Arial" panose="020B0604020202020204" pitchFamily="34" charset="0"/>
              </a:rPr>
              <a:t> </a:t>
            </a:r>
            <a:r>
              <a:rPr dirty="0">
                <a:solidFill>
                  <a:schemeClr val="tx1">
                    <a:lumMod val="95000"/>
                    <a:lumOff val="5000"/>
                  </a:schemeClr>
                </a:solidFill>
                <a:latin typeface="Arial" panose="020B0604020202020204" pitchFamily="34" charset="0"/>
                <a:cs typeface="Arial" panose="020B0604020202020204" pitchFamily="34" charset="0"/>
              </a:rPr>
              <a:t>switching costs are</a:t>
            </a:r>
            <a:r>
              <a:rPr spc="-3" dirty="0">
                <a:solidFill>
                  <a:schemeClr val="tx1">
                    <a:lumMod val="95000"/>
                    <a:lumOff val="5000"/>
                  </a:schemeClr>
                </a:solidFill>
                <a:latin typeface="Arial" panose="020B0604020202020204" pitchFamily="34" charset="0"/>
                <a:cs typeface="Arial" panose="020B0604020202020204" pitchFamily="34" charset="0"/>
              </a:rPr>
              <a:t> </a:t>
            </a:r>
            <a:r>
              <a:rPr dirty="0">
                <a:solidFill>
                  <a:schemeClr val="tx1">
                    <a:lumMod val="95000"/>
                    <a:lumOff val="5000"/>
                  </a:schemeClr>
                </a:solidFill>
                <a:latin typeface="Arial" panose="020B0604020202020204" pitchFamily="34" charset="0"/>
                <a:cs typeface="Arial" panose="020B0604020202020204" pitchFamily="34" charset="0"/>
              </a:rPr>
              <a:t>low (it doesn’t</a:t>
            </a:r>
            <a:r>
              <a:rPr spc="-3" dirty="0">
                <a:solidFill>
                  <a:schemeClr val="tx1">
                    <a:lumMod val="95000"/>
                    <a:lumOff val="5000"/>
                  </a:schemeClr>
                </a:solidFill>
                <a:latin typeface="Arial" panose="020B0604020202020204" pitchFamily="34" charset="0"/>
                <a:cs typeface="Arial" panose="020B0604020202020204" pitchFamily="34" charset="0"/>
              </a:rPr>
              <a:t> </a:t>
            </a:r>
            <a:r>
              <a:rPr dirty="0">
                <a:solidFill>
                  <a:schemeClr val="tx1">
                    <a:lumMod val="95000"/>
                    <a:lumOff val="5000"/>
                  </a:schemeClr>
                </a:solidFill>
                <a:latin typeface="Arial" panose="020B0604020202020204" pitchFamily="34" charset="0"/>
                <a:cs typeface="Arial" panose="020B0604020202020204" pitchFamily="34" charset="0"/>
              </a:rPr>
              <a:t>cost a lot</a:t>
            </a:r>
            <a:r>
              <a:rPr spc="-3" dirty="0">
                <a:solidFill>
                  <a:schemeClr val="tx1">
                    <a:lumMod val="95000"/>
                    <a:lumOff val="5000"/>
                  </a:schemeClr>
                </a:solidFill>
                <a:latin typeface="Arial" panose="020B0604020202020204" pitchFamily="34" charset="0"/>
                <a:cs typeface="Arial" panose="020B0604020202020204" pitchFamily="34" charset="0"/>
              </a:rPr>
              <a:t> </a:t>
            </a:r>
            <a:r>
              <a:rPr dirty="0">
                <a:solidFill>
                  <a:schemeClr val="tx1">
                    <a:lumMod val="95000"/>
                    <a:lumOff val="5000"/>
                  </a:schemeClr>
                </a:solidFill>
                <a:latin typeface="Arial" panose="020B0604020202020204" pitchFamily="34" charset="0"/>
                <a:cs typeface="Arial" panose="020B0604020202020204" pitchFamily="34" charset="0"/>
              </a:rPr>
              <a:t>of money for</a:t>
            </a:r>
            <a:r>
              <a:rPr spc="-3" dirty="0">
                <a:solidFill>
                  <a:schemeClr val="tx1">
                    <a:lumMod val="95000"/>
                    <a:lumOff val="5000"/>
                  </a:schemeClr>
                </a:solidFill>
                <a:latin typeface="Arial" panose="020B0604020202020204" pitchFamily="34" charset="0"/>
                <a:cs typeface="Arial" panose="020B0604020202020204" pitchFamily="34" charset="0"/>
              </a:rPr>
              <a:t> </a:t>
            </a:r>
            <a:r>
              <a:rPr dirty="0">
                <a:solidFill>
                  <a:schemeClr val="tx1">
                    <a:lumMod val="95000"/>
                    <a:lumOff val="5000"/>
                  </a:schemeClr>
                </a:solidFill>
                <a:latin typeface="Arial" panose="020B0604020202020204" pitchFamily="34" charset="0"/>
                <a:cs typeface="Arial" panose="020B0604020202020204" pitchFamily="34" charset="0"/>
              </a:rPr>
              <a:t>a firm to</a:t>
            </a:r>
            <a:r>
              <a:rPr spc="-3" dirty="0">
                <a:solidFill>
                  <a:schemeClr val="tx1">
                    <a:lumMod val="95000"/>
                    <a:lumOff val="5000"/>
                  </a:schemeClr>
                </a:solidFill>
                <a:latin typeface="Arial" panose="020B0604020202020204" pitchFamily="34" charset="0"/>
                <a:cs typeface="Arial" panose="020B0604020202020204" pitchFamily="34" charset="0"/>
              </a:rPr>
              <a:t> </a:t>
            </a:r>
            <a:r>
              <a:rPr dirty="0">
                <a:solidFill>
                  <a:schemeClr val="tx1">
                    <a:lumMod val="95000"/>
                    <a:lumOff val="5000"/>
                  </a:schemeClr>
                </a:solidFill>
                <a:latin typeface="Arial" panose="020B0604020202020204" pitchFamily="34" charset="0"/>
                <a:cs typeface="Arial" panose="020B0604020202020204" pitchFamily="34" charset="0"/>
              </a:rPr>
              <a:t>switch to </a:t>
            </a:r>
            <a:r>
              <a:rPr spc="-7" dirty="0">
                <a:solidFill>
                  <a:schemeClr val="tx1">
                    <a:lumMod val="95000"/>
                    <a:lumOff val="5000"/>
                  </a:schemeClr>
                </a:solidFill>
                <a:latin typeface="Arial" panose="020B0604020202020204" pitchFamily="34" charset="0"/>
                <a:cs typeface="Arial" panose="020B0604020202020204" pitchFamily="34" charset="0"/>
              </a:rPr>
              <a:t>other industries);</a:t>
            </a:r>
            <a:endParaRPr dirty="0">
              <a:solidFill>
                <a:schemeClr val="tx1">
                  <a:lumMod val="95000"/>
                  <a:lumOff val="5000"/>
                </a:schemeClr>
              </a:solidFill>
              <a:latin typeface="Arial" panose="020B0604020202020204" pitchFamily="34" charset="0"/>
              <a:cs typeface="Arial" panose="020B0604020202020204" pitchFamily="34" charset="0"/>
            </a:endParaRPr>
          </a:p>
          <a:p>
            <a:pPr marL="489233" marR="2858290" indent="-285750">
              <a:lnSpc>
                <a:spcPct val="125000"/>
              </a:lnSpc>
              <a:buFont typeface="Arial" panose="020B0604020202020204" pitchFamily="34" charset="0"/>
              <a:buChar char="•"/>
            </a:pPr>
            <a:r>
              <a:rPr dirty="0">
                <a:solidFill>
                  <a:schemeClr val="tx1">
                    <a:lumMod val="95000"/>
                    <a:lumOff val="5000"/>
                  </a:schemeClr>
                </a:solidFill>
                <a:latin typeface="Arial" panose="020B0604020202020204" pitchFamily="34" charset="0"/>
                <a:cs typeface="Arial" panose="020B0604020202020204" pitchFamily="34" charset="0"/>
              </a:rPr>
              <a:t>There is low customer </a:t>
            </a:r>
            <a:r>
              <a:rPr spc="-7" dirty="0">
                <a:solidFill>
                  <a:schemeClr val="tx1">
                    <a:lumMod val="95000"/>
                    <a:lumOff val="5000"/>
                  </a:schemeClr>
                </a:solidFill>
                <a:latin typeface="Arial" panose="020B0604020202020204" pitchFamily="34" charset="0"/>
                <a:cs typeface="Arial" panose="020B0604020202020204" pitchFamily="34" charset="0"/>
              </a:rPr>
              <a:t>loyalty; </a:t>
            </a:r>
            <a:r>
              <a:rPr dirty="0">
                <a:solidFill>
                  <a:schemeClr val="tx1">
                    <a:lumMod val="95000"/>
                    <a:lumOff val="5000"/>
                  </a:schemeClr>
                </a:solidFill>
                <a:latin typeface="Arial" panose="020B0604020202020204" pitchFamily="34" charset="0"/>
                <a:cs typeface="Arial" panose="020B0604020202020204" pitchFamily="34" charset="0"/>
              </a:rPr>
              <a:t>Products are nearly </a:t>
            </a:r>
            <a:r>
              <a:rPr spc="-7" dirty="0">
                <a:solidFill>
                  <a:schemeClr val="tx1">
                    <a:lumMod val="95000"/>
                    <a:lumOff val="5000"/>
                  </a:schemeClr>
                </a:solidFill>
                <a:latin typeface="Arial" panose="020B0604020202020204" pitchFamily="34" charset="0"/>
                <a:cs typeface="Arial" panose="020B0604020202020204" pitchFamily="34" charset="0"/>
              </a:rPr>
              <a:t>identical;</a:t>
            </a:r>
            <a:endParaRPr dirty="0">
              <a:solidFill>
                <a:schemeClr val="tx1">
                  <a:lumMod val="95000"/>
                  <a:lumOff val="5000"/>
                </a:schemeClr>
              </a:solidFill>
              <a:latin typeface="Arial" panose="020B0604020202020204" pitchFamily="34" charset="0"/>
              <a:cs typeface="Arial" panose="020B0604020202020204" pitchFamily="34" charset="0"/>
            </a:endParaRPr>
          </a:p>
          <a:p>
            <a:pPr marL="489233" indent="-285750">
              <a:spcBef>
                <a:spcPts val="245"/>
              </a:spcBef>
              <a:buFont typeface="Arial" panose="020B0604020202020204" pitchFamily="34" charset="0"/>
              <a:buChar char="•"/>
            </a:pPr>
            <a:r>
              <a:rPr dirty="0">
                <a:solidFill>
                  <a:schemeClr val="tx1">
                    <a:lumMod val="95000"/>
                    <a:lumOff val="5000"/>
                  </a:schemeClr>
                </a:solidFill>
                <a:latin typeface="Arial" panose="020B0604020202020204" pitchFamily="34" charset="0"/>
                <a:cs typeface="Arial" panose="020B0604020202020204" pitchFamily="34" charset="0"/>
              </a:rPr>
              <a:t>Economies of scale can be easily </a:t>
            </a:r>
            <a:r>
              <a:rPr spc="-7" dirty="0">
                <a:solidFill>
                  <a:schemeClr val="tx1">
                    <a:lumMod val="95000"/>
                    <a:lumOff val="5000"/>
                  </a:schemeClr>
                </a:solidFill>
                <a:latin typeface="Arial" panose="020B0604020202020204" pitchFamily="34" charset="0"/>
                <a:cs typeface="Arial" panose="020B0604020202020204" pitchFamily="34" charset="0"/>
              </a:rPr>
              <a:t>achieved.</a:t>
            </a:r>
            <a:endParaRPr dirty="0">
              <a:solidFill>
                <a:schemeClr val="tx1">
                  <a:lumMod val="95000"/>
                  <a:lumOff val="5000"/>
                </a:schemeClr>
              </a:solidFill>
              <a:latin typeface="Arial" panose="020B0604020202020204" pitchFamily="34" charset="0"/>
              <a:cs typeface="Arial" panose="020B0604020202020204" pitchFamily="34" charset="0"/>
            </a:endParaRPr>
          </a:p>
        </p:txBody>
      </p:sp>
      <p:sp>
        <p:nvSpPr>
          <p:cNvPr id="31" name="object 31">
            <a:extLst>
              <a:ext uri="{FF2B5EF4-FFF2-40B4-BE49-F238E27FC236}">
                <a16:creationId xmlns:a16="http://schemas.microsoft.com/office/drawing/2014/main" id="{D3870CAD-746F-7438-7B79-50CC0CF72532}"/>
              </a:ext>
            </a:extLst>
          </p:cNvPr>
          <p:cNvSpPr txBox="1">
            <a:spLocks noGrp="1"/>
          </p:cNvSpPr>
          <p:nvPr>
            <p:ph type="sldNum" sz="quarter" idx="7"/>
          </p:nvPr>
        </p:nvSpPr>
        <p:spPr>
          <a:xfrm>
            <a:off x="7263010" y="9737824"/>
            <a:ext cx="192404" cy="139065"/>
          </a:xfrm>
          <a:prstGeom prst="rect">
            <a:avLst/>
          </a:prstGeom>
        </p:spPr>
        <p:txBody>
          <a:bodyPr vert="horz" wrap="square" lIns="0" tIns="0" rIns="0" bIns="0" rtlCol="0">
            <a:spAutoFit/>
          </a:bodyPr>
          <a:lstStyle>
            <a:defPPr>
              <a:defRPr kern="0"/>
            </a:defPPr>
            <a:lvl1pPr>
              <a:defRPr sz="800" b="0" i="0">
                <a:solidFill>
                  <a:schemeClr val="tx1"/>
                </a:solidFill>
                <a:latin typeface="Arial MT"/>
                <a:cs typeface="Arial MT"/>
              </a:defRPr>
            </a:lvl1pPr>
          </a:lstStyle>
          <a:p>
            <a:pPr marL="25977">
              <a:spcBef>
                <a:spcPts val="17"/>
              </a:spcBef>
            </a:pPr>
            <a:fld id="{81D60167-4931-47E6-BA6A-407CBD079E47}" type="slidenum">
              <a:rPr lang="en-IN" spc="-25" smtClean="0"/>
              <a:pPr marL="38100">
                <a:spcBef>
                  <a:spcPts val="25"/>
                </a:spcBef>
              </a:pPr>
              <a:t>72</a:t>
            </a:fld>
            <a:r>
              <a:rPr lang="en-IN" spc="-25"/>
              <a:t>/8</a:t>
            </a:r>
            <a:endParaRPr spc="-17" dirty="0"/>
          </a:p>
        </p:txBody>
      </p:sp>
    </p:spTree>
    <p:extLst>
      <p:ext uri="{BB962C8B-B14F-4D97-AF65-F5344CB8AC3E}">
        <p14:creationId xmlns:p14="http://schemas.microsoft.com/office/powerpoint/2010/main" val="282243727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4">
            <a:extLst>
              <a:ext uri="{FF2B5EF4-FFF2-40B4-BE49-F238E27FC236}">
                <a16:creationId xmlns:a16="http://schemas.microsoft.com/office/drawing/2014/main" id="{B2708985-3FBF-56AB-9197-D70F380407DC}"/>
              </a:ext>
            </a:extLst>
          </p:cNvPr>
          <p:cNvGrpSpPr/>
          <p:nvPr/>
        </p:nvGrpSpPr>
        <p:grpSpPr>
          <a:xfrm>
            <a:off x="1919287" y="0"/>
            <a:ext cx="8353425" cy="6054438"/>
            <a:chOff x="368300" y="368300"/>
            <a:chExt cx="7048500" cy="3790950"/>
          </a:xfrm>
        </p:grpSpPr>
        <p:pic>
          <p:nvPicPr>
            <p:cNvPr id="3" name="object 5">
              <a:extLst>
                <a:ext uri="{FF2B5EF4-FFF2-40B4-BE49-F238E27FC236}">
                  <a16:creationId xmlns:a16="http://schemas.microsoft.com/office/drawing/2014/main" id="{20BBFA89-275D-43CF-BE75-8CE60BE0A372}"/>
                </a:ext>
              </a:extLst>
            </p:cNvPr>
            <p:cNvPicPr/>
            <p:nvPr/>
          </p:nvPicPr>
          <p:blipFill>
            <a:blip r:embed="rId2" cstate="print"/>
            <a:stretch>
              <a:fillRect/>
            </a:stretch>
          </p:blipFill>
          <p:spPr>
            <a:xfrm>
              <a:off x="2492375" y="377825"/>
              <a:ext cx="2781300" cy="3781425"/>
            </a:xfrm>
            <a:prstGeom prst="rect">
              <a:avLst/>
            </a:prstGeom>
          </p:spPr>
        </p:pic>
        <p:sp>
          <p:nvSpPr>
            <p:cNvPr id="4" name="object 6">
              <a:extLst>
                <a:ext uri="{FF2B5EF4-FFF2-40B4-BE49-F238E27FC236}">
                  <a16:creationId xmlns:a16="http://schemas.microsoft.com/office/drawing/2014/main" id="{BE46AA55-9711-CCAD-C7DC-3D5FAF7B2F9C}"/>
                </a:ext>
              </a:extLst>
            </p:cNvPr>
            <p:cNvSpPr/>
            <p:nvPr/>
          </p:nvSpPr>
          <p:spPr>
            <a:xfrm>
              <a:off x="368300" y="368300"/>
              <a:ext cx="7048500" cy="38100"/>
            </a:xfrm>
            <a:custGeom>
              <a:avLst/>
              <a:gdLst/>
              <a:ahLst/>
              <a:cxnLst/>
              <a:rect l="l" t="t" r="r" b="b"/>
              <a:pathLst>
                <a:path w="7048500" h="38100">
                  <a:moveTo>
                    <a:pt x="7048500" y="38100"/>
                  </a:moveTo>
                  <a:lnTo>
                    <a:pt x="0" y="38100"/>
                  </a:lnTo>
                  <a:lnTo>
                    <a:pt x="0" y="0"/>
                  </a:lnTo>
                  <a:lnTo>
                    <a:pt x="7048500" y="0"/>
                  </a:lnTo>
                  <a:lnTo>
                    <a:pt x="7048500" y="38100"/>
                  </a:lnTo>
                  <a:close/>
                </a:path>
              </a:pathLst>
            </a:custGeom>
            <a:solidFill>
              <a:srgbClr val="E1DFE1">
                <a:alpha val="99606"/>
              </a:srgbClr>
            </a:solidFill>
          </p:spPr>
          <p:txBody>
            <a:bodyPr wrap="square" lIns="0" tIns="0" rIns="0" bIns="0" rtlCol="0"/>
            <a:lstStyle/>
            <a:p>
              <a:endParaRPr sz="1227"/>
            </a:p>
          </p:txBody>
        </p:sp>
      </p:grpSp>
    </p:spTree>
    <p:extLst>
      <p:ext uri="{BB962C8B-B14F-4D97-AF65-F5344CB8AC3E}">
        <p14:creationId xmlns:p14="http://schemas.microsoft.com/office/powerpoint/2010/main" val="363473034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179674-E883-840D-6E0E-7F08FDDFC3DF}"/>
            </a:ext>
          </a:extLst>
        </p:cNvPr>
        <p:cNvGrpSpPr/>
        <p:nvPr/>
      </p:nvGrpSpPr>
      <p:grpSpPr>
        <a:xfrm>
          <a:off x="0" y="0"/>
          <a:ext cx="0" cy="0"/>
          <a:chOff x="0" y="0"/>
          <a:chExt cx="0" cy="0"/>
        </a:xfrm>
      </p:grpSpPr>
      <p:sp>
        <p:nvSpPr>
          <p:cNvPr id="19" name="object 19">
            <a:extLst>
              <a:ext uri="{FF2B5EF4-FFF2-40B4-BE49-F238E27FC236}">
                <a16:creationId xmlns:a16="http://schemas.microsoft.com/office/drawing/2014/main" id="{C9385315-730B-9F47-CB1D-7EBBE8C37954}"/>
              </a:ext>
            </a:extLst>
          </p:cNvPr>
          <p:cNvSpPr txBox="1"/>
          <p:nvPr/>
        </p:nvSpPr>
        <p:spPr>
          <a:xfrm>
            <a:off x="228600" y="251114"/>
            <a:ext cx="11896725" cy="4940997"/>
          </a:xfrm>
          <a:prstGeom prst="rect">
            <a:avLst/>
          </a:prstGeom>
        </p:spPr>
        <p:txBody>
          <a:bodyPr vert="horz" wrap="square" lIns="0" tIns="44161" rIns="0" bIns="0" rtlCol="0">
            <a:spAutoFit/>
          </a:bodyPr>
          <a:lstStyle/>
          <a:p>
            <a:pPr marL="8659">
              <a:spcBef>
                <a:spcPts val="347"/>
              </a:spcBef>
              <a:tabLst>
                <a:tab pos="2220565" algn="l"/>
              </a:tabLst>
            </a:pPr>
            <a:r>
              <a:rPr sz="1600" b="1" dirty="0">
                <a:solidFill>
                  <a:schemeClr val="tx1">
                    <a:lumMod val="95000"/>
                    <a:lumOff val="5000"/>
                  </a:schemeClr>
                </a:solidFill>
                <a:latin typeface="Arial" panose="020B0604020202020204" pitchFamily="34" charset="0"/>
                <a:cs typeface="Arial" panose="020B0604020202020204" pitchFamily="34" charset="0"/>
              </a:rPr>
              <a:t>Bargaining</a:t>
            </a:r>
            <a:r>
              <a:rPr sz="1600" b="1" spc="-10" dirty="0">
                <a:solidFill>
                  <a:schemeClr val="tx1">
                    <a:lumMod val="95000"/>
                    <a:lumOff val="5000"/>
                  </a:schemeClr>
                </a:solidFill>
                <a:latin typeface="Arial" panose="020B0604020202020204" pitchFamily="34" charset="0"/>
                <a:cs typeface="Arial" panose="020B0604020202020204" pitchFamily="34" charset="0"/>
              </a:rPr>
              <a:t> </a:t>
            </a:r>
            <a:r>
              <a:rPr sz="1600" b="1" dirty="0">
                <a:solidFill>
                  <a:schemeClr val="tx1">
                    <a:lumMod val="95000"/>
                    <a:lumOff val="5000"/>
                  </a:schemeClr>
                </a:solidFill>
                <a:latin typeface="Arial" panose="020B0604020202020204" pitchFamily="34" charset="0"/>
                <a:cs typeface="Arial" panose="020B0604020202020204" pitchFamily="34" charset="0"/>
              </a:rPr>
              <a:t>power</a:t>
            </a:r>
            <a:r>
              <a:rPr sz="1600" b="1" spc="-10" dirty="0">
                <a:solidFill>
                  <a:schemeClr val="tx1">
                    <a:lumMod val="95000"/>
                    <a:lumOff val="5000"/>
                  </a:schemeClr>
                </a:solidFill>
                <a:latin typeface="Arial" panose="020B0604020202020204" pitchFamily="34" charset="0"/>
                <a:cs typeface="Arial" panose="020B0604020202020204" pitchFamily="34" charset="0"/>
              </a:rPr>
              <a:t> </a:t>
            </a:r>
            <a:r>
              <a:rPr sz="1600" b="1" dirty="0">
                <a:solidFill>
                  <a:schemeClr val="tx1">
                    <a:lumMod val="95000"/>
                    <a:lumOff val="5000"/>
                  </a:schemeClr>
                </a:solidFill>
                <a:latin typeface="Arial" panose="020B0604020202020204" pitchFamily="34" charset="0"/>
                <a:cs typeface="Arial" panose="020B0604020202020204" pitchFamily="34" charset="0"/>
              </a:rPr>
              <a:t>of</a:t>
            </a:r>
            <a:r>
              <a:rPr sz="1600" b="1" spc="-10" dirty="0">
                <a:solidFill>
                  <a:schemeClr val="tx1">
                    <a:lumMod val="95000"/>
                    <a:lumOff val="5000"/>
                  </a:schemeClr>
                </a:solidFill>
                <a:latin typeface="Arial" panose="020B0604020202020204" pitchFamily="34" charset="0"/>
                <a:cs typeface="Arial" panose="020B0604020202020204" pitchFamily="34" charset="0"/>
              </a:rPr>
              <a:t> </a:t>
            </a:r>
            <a:r>
              <a:rPr sz="1600" b="1" dirty="0">
                <a:solidFill>
                  <a:schemeClr val="tx1">
                    <a:lumMod val="95000"/>
                    <a:lumOff val="5000"/>
                  </a:schemeClr>
                </a:solidFill>
                <a:latin typeface="Arial" panose="020B0604020202020204" pitchFamily="34" charset="0"/>
                <a:cs typeface="Arial" panose="020B0604020202020204" pitchFamily="34" charset="0"/>
              </a:rPr>
              <a:t>suppliers.</a:t>
            </a:r>
            <a:r>
              <a:rPr sz="1600" b="1" spc="-14" dirty="0">
                <a:solidFill>
                  <a:schemeClr val="tx1">
                    <a:lumMod val="95000"/>
                    <a:lumOff val="5000"/>
                  </a:schemeClr>
                </a:solidFill>
                <a:latin typeface="Arial" panose="020B0604020202020204" pitchFamily="34" charset="0"/>
                <a:cs typeface="Arial" panose="020B0604020202020204" pitchFamily="34" charset="0"/>
              </a:rPr>
              <a:t> </a:t>
            </a:r>
            <a:r>
              <a:rPr sz="1600" dirty="0">
                <a:solidFill>
                  <a:schemeClr val="tx1">
                    <a:lumMod val="95000"/>
                    <a:lumOff val="5000"/>
                  </a:schemeClr>
                </a:solidFill>
                <a:latin typeface="Arial" panose="020B0604020202020204" pitchFamily="34" charset="0"/>
                <a:cs typeface="Arial" panose="020B0604020202020204" pitchFamily="34" charset="0"/>
              </a:rPr>
              <a:t>Strong</a:t>
            </a:r>
            <a:r>
              <a:rPr sz="1600" spc="-7" dirty="0">
                <a:solidFill>
                  <a:schemeClr val="tx1">
                    <a:lumMod val="95000"/>
                    <a:lumOff val="5000"/>
                  </a:schemeClr>
                </a:solidFill>
                <a:latin typeface="Arial" panose="020B0604020202020204" pitchFamily="34" charset="0"/>
                <a:cs typeface="Arial" panose="020B0604020202020204" pitchFamily="34" charset="0"/>
              </a:rPr>
              <a:t> </a:t>
            </a:r>
            <a:r>
              <a:rPr sz="1600" dirty="0">
                <a:solidFill>
                  <a:schemeClr val="tx1">
                    <a:lumMod val="95000"/>
                    <a:lumOff val="5000"/>
                  </a:schemeClr>
                </a:solidFill>
                <a:latin typeface="Arial" panose="020B0604020202020204" pitchFamily="34" charset="0"/>
                <a:cs typeface="Arial" panose="020B0604020202020204" pitchFamily="34" charset="0"/>
              </a:rPr>
              <a:t>bargaining</a:t>
            </a:r>
            <a:r>
              <a:rPr sz="1600" spc="-10" dirty="0">
                <a:solidFill>
                  <a:schemeClr val="tx1">
                    <a:lumMod val="95000"/>
                    <a:lumOff val="5000"/>
                  </a:schemeClr>
                </a:solidFill>
                <a:latin typeface="Arial" panose="020B0604020202020204" pitchFamily="34" charset="0"/>
                <a:cs typeface="Arial" panose="020B0604020202020204" pitchFamily="34" charset="0"/>
              </a:rPr>
              <a:t> </a:t>
            </a:r>
            <a:r>
              <a:rPr sz="1600" dirty="0">
                <a:solidFill>
                  <a:schemeClr val="tx1">
                    <a:lumMod val="95000"/>
                    <a:lumOff val="5000"/>
                  </a:schemeClr>
                </a:solidFill>
                <a:latin typeface="Arial" panose="020B0604020202020204" pitchFamily="34" charset="0"/>
                <a:cs typeface="Arial" panose="020B0604020202020204" pitchFamily="34" charset="0"/>
              </a:rPr>
              <a:t>power</a:t>
            </a:r>
            <a:r>
              <a:rPr sz="1600" spc="-10" dirty="0">
                <a:solidFill>
                  <a:schemeClr val="tx1">
                    <a:lumMod val="95000"/>
                    <a:lumOff val="5000"/>
                  </a:schemeClr>
                </a:solidFill>
                <a:latin typeface="Arial" panose="020B0604020202020204" pitchFamily="34" charset="0"/>
                <a:cs typeface="Arial" panose="020B0604020202020204" pitchFamily="34" charset="0"/>
              </a:rPr>
              <a:t> </a:t>
            </a:r>
            <a:r>
              <a:rPr sz="1600" dirty="0">
                <a:solidFill>
                  <a:schemeClr val="tx1">
                    <a:lumMod val="95000"/>
                    <a:lumOff val="5000"/>
                  </a:schemeClr>
                </a:solidFill>
                <a:latin typeface="Arial" panose="020B0604020202020204" pitchFamily="34" charset="0"/>
                <a:cs typeface="Arial" panose="020B0604020202020204" pitchFamily="34" charset="0"/>
              </a:rPr>
              <a:t>allows</a:t>
            </a:r>
            <a:r>
              <a:rPr sz="1600" spc="-10" dirty="0">
                <a:solidFill>
                  <a:schemeClr val="tx1">
                    <a:lumMod val="95000"/>
                    <a:lumOff val="5000"/>
                  </a:schemeClr>
                </a:solidFill>
                <a:latin typeface="Arial" panose="020B0604020202020204" pitchFamily="34" charset="0"/>
                <a:cs typeface="Arial" panose="020B0604020202020204" pitchFamily="34" charset="0"/>
              </a:rPr>
              <a:t> </a:t>
            </a:r>
            <a:r>
              <a:rPr sz="1600" dirty="0">
                <a:solidFill>
                  <a:schemeClr val="tx1">
                    <a:lumMod val="95000"/>
                    <a:lumOff val="5000"/>
                  </a:schemeClr>
                </a:solidFill>
                <a:latin typeface="Arial" panose="020B0604020202020204" pitchFamily="34" charset="0"/>
                <a:cs typeface="Arial" panose="020B0604020202020204" pitchFamily="34" charset="0"/>
              </a:rPr>
              <a:t>suppliers</a:t>
            </a:r>
            <a:r>
              <a:rPr sz="1600" spc="-7" dirty="0">
                <a:solidFill>
                  <a:schemeClr val="tx1">
                    <a:lumMod val="95000"/>
                    <a:lumOff val="5000"/>
                  </a:schemeClr>
                </a:solidFill>
                <a:latin typeface="Arial" panose="020B0604020202020204" pitchFamily="34" charset="0"/>
                <a:cs typeface="Arial" panose="020B0604020202020204" pitchFamily="34" charset="0"/>
              </a:rPr>
              <a:t> </a:t>
            </a:r>
            <a:r>
              <a:rPr sz="1600" dirty="0">
                <a:solidFill>
                  <a:schemeClr val="tx1">
                    <a:lumMod val="95000"/>
                    <a:lumOff val="5000"/>
                  </a:schemeClr>
                </a:solidFill>
                <a:latin typeface="Arial" panose="020B0604020202020204" pitchFamily="34" charset="0"/>
                <a:cs typeface="Arial" panose="020B0604020202020204" pitchFamily="34" charset="0"/>
              </a:rPr>
              <a:t>to</a:t>
            </a:r>
            <a:r>
              <a:rPr sz="1600" spc="-10" dirty="0">
                <a:solidFill>
                  <a:schemeClr val="tx1">
                    <a:lumMod val="95000"/>
                    <a:lumOff val="5000"/>
                  </a:schemeClr>
                </a:solidFill>
                <a:latin typeface="Arial" panose="020B0604020202020204" pitchFamily="34" charset="0"/>
                <a:cs typeface="Arial" panose="020B0604020202020204" pitchFamily="34" charset="0"/>
              </a:rPr>
              <a:t> </a:t>
            </a:r>
            <a:r>
              <a:rPr sz="1600" dirty="0">
                <a:solidFill>
                  <a:schemeClr val="tx1">
                    <a:lumMod val="95000"/>
                    <a:lumOff val="5000"/>
                  </a:schemeClr>
                </a:solidFill>
                <a:latin typeface="Arial" panose="020B0604020202020204" pitchFamily="34" charset="0"/>
                <a:cs typeface="Arial" panose="020B0604020202020204" pitchFamily="34" charset="0"/>
              </a:rPr>
              <a:t>sell</a:t>
            </a:r>
            <a:r>
              <a:rPr sz="1600" spc="-10" dirty="0">
                <a:solidFill>
                  <a:schemeClr val="tx1">
                    <a:lumMod val="95000"/>
                    <a:lumOff val="5000"/>
                  </a:schemeClr>
                </a:solidFill>
                <a:latin typeface="Arial" panose="020B0604020202020204" pitchFamily="34" charset="0"/>
                <a:cs typeface="Arial" panose="020B0604020202020204" pitchFamily="34" charset="0"/>
              </a:rPr>
              <a:t> </a:t>
            </a:r>
            <a:r>
              <a:rPr sz="1600" dirty="0">
                <a:solidFill>
                  <a:schemeClr val="tx1">
                    <a:lumMod val="95000"/>
                    <a:lumOff val="5000"/>
                  </a:schemeClr>
                </a:solidFill>
                <a:latin typeface="Arial" panose="020B0604020202020204" pitchFamily="34" charset="0"/>
                <a:cs typeface="Arial" panose="020B0604020202020204" pitchFamily="34" charset="0"/>
              </a:rPr>
              <a:t>higher</a:t>
            </a:r>
            <a:r>
              <a:rPr sz="1600" spc="-10" dirty="0">
                <a:solidFill>
                  <a:schemeClr val="tx1">
                    <a:lumMod val="95000"/>
                    <a:lumOff val="5000"/>
                  </a:schemeClr>
                </a:solidFill>
                <a:latin typeface="Arial" panose="020B0604020202020204" pitchFamily="34" charset="0"/>
                <a:cs typeface="Arial" panose="020B0604020202020204" pitchFamily="34" charset="0"/>
              </a:rPr>
              <a:t> </a:t>
            </a:r>
            <a:r>
              <a:rPr sz="1600" spc="-7" dirty="0">
                <a:solidFill>
                  <a:schemeClr val="tx1">
                    <a:lumMod val="95000"/>
                    <a:lumOff val="5000"/>
                  </a:schemeClr>
                </a:solidFill>
                <a:latin typeface="Arial" panose="020B0604020202020204" pitchFamily="34" charset="0"/>
                <a:cs typeface="Arial" panose="020B0604020202020204" pitchFamily="34" charset="0"/>
              </a:rPr>
              <a:t>priced </a:t>
            </a:r>
            <a:r>
              <a:rPr sz="1600" dirty="0">
                <a:solidFill>
                  <a:schemeClr val="tx1">
                    <a:lumMod val="95000"/>
                    <a:lumOff val="5000"/>
                  </a:schemeClr>
                </a:solidFill>
                <a:latin typeface="Arial" panose="020B0604020202020204" pitchFamily="34" charset="0"/>
                <a:cs typeface="Arial" panose="020B0604020202020204" pitchFamily="34" charset="0"/>
              </a:rPr>
              <a:t>or</a:t>
            </a:r>
            <a:r>
              <a:rPr sz="1600" spc="-3" dirty="0">
                <a:solidFill>
                  <a:schemeClr val="tx1">
                    <a:lumMod val="95000"/>
                    <a:lumOff val="5000"/>
                  </a:schemeClr>
                </a:solidFill>
                <a:latin typeface="Arial" panose="020B0604020202020204" pitchFamily="34" charset="0"/>
                <a:cs typeface="Arial" panose="020B0604020202020204" pitchFamily="34" charset="0"/>
              </a:rPr>
              <a:t> </a:t>
            </a:r>
            <a:r>
              <a:rPr sz="1600" dirty="0">
                <a:solidFill>
                  <a:schemeClr val="tx1">
                    <a:lumMod val="95000"/>
                    <a:lumOff val="5000"/>
                  </a:schemeClr>
                </a:solidFill>
                <a:latin typeface="Arial" panose="020B0604020202020204" pitchFamily="34" charset="0"/>
                <a:cs typeface="Arial" panose="020B0604020202020204" pitchFamily="34" charset="0"/>
              </a:rPr>
              <a:t>low</a:t>
            </a:r>
            <a:r>
              <a:rPr sz="1600" spc="-3" dirty="0">
                <a:solidFill>
                  <a:schemeClr val="tx1">
                    <a:lumMod val="95000"/>
                    <a:lumOff val="5000"/>
                  </a:schemeClr>
                </a:solidFill>
                <a:latin typeface="Arial" panose="020B0604020202020204" pitchFamily="34" charset="0"/>
                <a:cs typeface="Arial" panose="020B0604020202020204" pitchFamily="34" charset="0"/>
              </a:rPr>
              <a:t> </a:t>
            </a:r>
            <a:r>
              <a:rPr sz="1600" dirty="0">
                <a:solidFill>
                  <a:schemeClr val="tx1">
                    <a:lumMod val="95000"/>
                    <a:lumOff val="5000"/>
                  </a:schemeClr>
                </a:solidFill>
                <a:latin typeface="Arial" panose="020B0604020202020204" pitchFamily="34" charset="0"/>
                <a:cs typeface="Arial" panose="020B0604020202020204" pitchFamily="34" charset="0"/>
              </a:rPr>
              <a:t>quality</a:t>
            </a:r>
            <a:r>
              <a:rPr sz="1600" spc="-3" dirty="0">
                <a:solidFill>
                  <a:schemeClr val="tx1">
                    <a:lumMod val="95000"/>
                    <a:lumOff val="5000"/>
                  </a:schemeClr>
                </a:solidFill>
                <a:latin typeface="Arial" panose="020B0604020202020204" pitchFamily="34" charset="0"/>
                <a:cs typeface="Arial" panose="020B0604020202020204" pitchFamily="34" charset="0"/>
              </a:rPr>
              <a:t> </a:t>
            </a:r>
            <a:r>
              <a:rPr sz="1600" dirty="0">
                <a:solidFill>
                  <a:schemeClr val="tx1">
                    <a:lumMod val="95000"/>
                    <a:lumOff val="5000"/>
                  </a:schemeClr>
                </a:solidFill>
                <a:latin typeface="Arial" panose="020B0604020202020204" pitchFamily="34" charset="0"/>
                <a:cs typeface="Arial" panose="020B0604020202020204" pitchFamily="34" charset="0"/>
              </a:rPr>
              <a:t>raw materials</a:t>
            </a:r>
            <a:r>
              <a:rPr sz="1600" spc="-3" dirty="0">
                <a:solidFill>
                  <a:schemeClr val="tx1">
                    <a:lumMod val="95000"/>
                    <a:lumOff val="5000"/>
                  </a:schemeClr>
                </a:solidFill>
                <a:latin typeface="Arial" panose="020B0604020202020204" pitchFamily="34" charset="0"/>
                <a:cs typeface="Arial" panose="020B0604020202020204" pitchFamily="34" charset="0"/>
              </a:rPr>
              <a:t> </a:t>
            </a:r>
            <a:r>
              <a:rPr sz="1600" dirty="0">
                <a:solidFill>
                  <a:schemeClr val="tx1">
                    <a:lumMod val="95000"/>
                    <a:lumOff val="5000"/>
                  </a:schemeClr>
                </a:solidFill>
                <a:latin typeface="Arial" panose="020B0604020202020204" pitchFamily="34" charset="0"/>
                <a:cs typeface="Arial" panose="020B0604020202020204" pitchFamily="34" charset="0"/>
              </a:rPr>
              <a:t>to</a:t>
            </a:r>
            <a:r>
              <a:rPr sz="1600" spc="-3" dirty="0">
                <a:solidFill>
                  <a:schemeClr val="tx1">
                    <a:lumMod val="95000"/>
                    <a:lumOff val="5000"/>
                  </a:schemeClr>
                </a:solidFill>
                <a:latin typeface="Arial" panose="020B0604020202020204" pitchFamily="34" charset="0"/>
                <a:cs typeface="Arial" panose="020B0604020202020204" pitchFamily="34" charset="0"/>
              </a:rPr>
              <a:t> </a:t>
            </a:r>
            <a:r>
              <a:rPr sz="1600" dirty="0">
                <a:solidFill>
                  <a:schemeClr val="tx1">
                    <a:lumMod val="95000"/>
                    <a:lumOff val="5000"/>
                  </a:schemeClr>
                </a:solidFill>
                <a:latin typeface="Arial" panose="020B0604020202020204" pitchFamily="34" charset="0"/>
                <a:cs typeface="Arial" panose="020B0604020202020204" pitchFamily="34" charset="0"/>
              </a:rPr>
              <a:t>their buyers.</a:t>
            </a:r>
            <a:r>
              <a:rPr sz="1600" spc="-3" dirty="0">
                <a:solidFill>
                  <a:schemeClr val="tx1">
                    <a:lumMod val="95000"/>
                    <a:lumOff val="5000"/>
                  </a:schemeClr>
                </a:solidFill>
                <a:latin typeface="Arial" panose="020B0604020202020204" pitchFamily="34" charset="0"/>
                <a:cs typeface="Arial" panose="020B0604020202020204" pitchFamily="34" charset="0"/>
              </a:rPr>
              <a:t> </a:t>
            </a:r>
            <a:r>
              <a:rPr sz="1600" dirty="0">
                <a:solidFill>
                  <a:schemeClr val="tx1">
                    <a:lumMod val="95000"/>
                    <a:lumOff val="5000"/>
                  </a:schemeClr>
                </a:solidFill>
                <a:latin typeface="Arial" panose="020B0604020202020204" pitchFamily="34" charset="0"/>
                <a:cs typeface="Arial" panose="020B0604020202020204" pitchFamily="34" charset="0"/>
              </a:rPr>
              <a:t>This</a:t>
            </a:r>
            <a:r>
              <a:rPr sz="1600" spc="-3" dirty="0">
                <a:solidFill>
                  <a:schemeClr val="tx1">
                    <a:lumMod val="95000"/>
                    <a:lumOff val="5000"/>
                  </a:schemeClr>
                </a:solidFill>
                <a:latin typeface="Arial" panose="020B0604020202020204" pitchFamily="34" charset="0"/>
                <a:cs typeface="Arial" panose="020B0604020202020204" pitchFamily="34" charset="0"/>
              </a:rPr>
              <a:t> </a:t>
            </a:r>
            <a:r>
              <a:rPr sz="1600" dirty="0">
                <a:solidFill>
                  <a:schemeClr val="tx1">
                    <a:lumMod val="95000"/>
                    <a:lumOff val="5000"/>
                  </a:schemeClr>
                </a:solidFill>
                <a:latin typeface="Arial" panose="020B0604020202020204" pitchFamily="34" charset="0"/>
                <a:cs typeface="Arial" panose="020B0604020202020204" pitchFamily="34" charset="0"/>
              </a:rPr>
              <a:t>directly affects</a:t>
            </a:r>
            <a:r>
              <a:rPr sz="1600" spc="-3" dirty="0">
                <a:solidFill>
                  <a:schemeClr val="tx1">
                    <a:lumMod val="95000"/>
                    <a:lumOff val="5000"/>
                  </a:schemeClr>
                </a:solidFill>
                <a:latin typeface="Arial" panose="020B0604020202020204" pitchFamily="34" charset="0"/>
                <a:cs typeface="Arial" panose="020B0604020202020204" pitchFamily="34" charset="0"/>
              </a:rPr>
              <a:t> </a:t>
            </a:r>
            <a:r>
              <a:rPr sz="1600" dirty="0">
                <a:solidFill>
                  <a:schemeClr val="tx1">
                    <a:lumMod val="95000"/>
                    <a:lumOff val="5000"/>
                  </a:schemeClr>
                </a:solidFill>
                <a:latin typeface="Arial" panose="020B0604020202020204" pitchFamily="34" charset="0"/>
                <a:cs typeface="Arial" panose="020B0604020202020204" pitchFamily="34" charset="0"/>
              </a:rPr>
              <a:t>the</a:t>
            </a:r>
            <a:r>
              <a:rPr sz="1600" spc="-3" dirty="0">
                <a:solidFill>
                  <a:schemeClr val="tx1">
                    <a:lumMod val="95000"/>
                    <a:lumOff val="5000"/>
                  </a:schemeClr>
                </a:solidFill>
                <a:latin typeface="Arial" panose="020B0604020202020204" pitchFamily="34" charset="0"/>
                <a:cs typeface="Arial" panose="020B0604020202020204" pitchFamily="34" charset="0"/>
              </a:rPr>
              <a:t> </a:t>
            </a:r>
            <a:r>
              <a:rPr sz="1600" dirty="0">
                <a:solidFill>
                  <a:schemeClr val="tx1">
                    <a:lumMod val="95000"/>
                    <a:lumOff val="5000"/>
                  </a:schemeClr>
                </a:solidFill>
                <a:latin typeface="Arial" panose="020B0604020202020204" pitchFamily="34" charset="0"/>
                <a:cs typeface="Arial" panose="020B0604020202020204" pitchFamily="34" charset="0"/>
              </a:rPr>
              <a:t>buying firms’</a:t>
            </a:r>
            <a:r>
              <a:rPr sz="1600" spc="-3" dirty="0">
                <a:solidFill>
                  <a:schemeClr val="tx1">
                    <a:lumMod val="95000"/>
                    <a:lumOff val="5000"/>
                  </a:schemeClr>
                </a:solidFill>
                <a:latin typeface="Arial" panose="020B0604020202020204" pitchFamily="34" charset="0"/>
                <a:cs typeface="Arial" panose="020B0604020202020204" pitchFamily="34" charset="0"/>
              </a:rPr>
              <a:t> </a:t>
            </a:r>
            <a:r>
              <a:rPr sz="1600" dirty="0">
                <a:solidFill>
                  <a:schemeClr val="tx1">
                    <a:lumMod val="95000"/>
                    <a:lumOff val="5000"/>
                  </a:schemeClr>
                </a:solidFill>
                <a:latin typeface="Arial" panose="020B0604020202020204" pitchFamily="34" charset="0"/>
                <a:cs typeface="Arial" panose="020B0604020202020204" pitchFamily="34" charset="0"/>
              </a:rPr>
              <a:t>profits</a:t>
            </a:r>
            <a:r>
              <a:rPr sz="1600" spc="-3" dirty="0">
                <a:solidFill>
                  <a:schemeClr val="tx1">
                    <a:lumMod val="95000"/>
                    <a:lumOff val="5000"/>
                  </a:schemeClr>
                </a:solidFill>
                <a:latin typeface="Arial" panose="020B0604020202020204" pitchFamily="34" charset="0"/>
                <a:cs typeface="Arial" panose="020B0604020202020204" pitchFamily="34" charset="0"/>
              </a:rPr>
              <a:t> </a:t>
            </a:r>
            <a:r>
              <a:rPr sz="1600" spc="-7" dirty="0">
                <a:solidFill>
                  <a:schemeClr val="tx1">
                    <a:lumMod val="95000"/>
                    <a:lumOff val="5000"/>
                  </a:schemeClr>
                </a:solidFill>
                <a:latin typeface="Arial" panose="020B0604020202020204" pitchFamily="34" charset="0"/>
                <a:cs typeface="Arial" panose="020B0604020202020204" pitchFamily="34" charset="0"/>
              </a:rPr>
              <a:t>because </a:t>
            </a:r>
            <a:r>
              <a:rPr sz="1600" dirty="0">
                <a:solidFill>
                  <a:schemeClr val="tx1">
                    <a:lumMod val="95000"/>
                    <a:lumOff val="5000"/>
                  </a:schemeClr>
                </a:solidFill>
                <a:latin typeface="Arial" panose="020B0604020202020204" pitchFamily="34" charset="0"/>
                <a:cs typeface="Arial" panose="020B0604020202020204" pitchFamily="34" charset="0"/>
              </a:rPr>
              <a:t>it has to pay more for materials. Suppliers have strong bargaining power </a:t>
            </a:r>
            <a:r>
              <a:rPr sz="1600" spc="-7" dirty="0">
                <a:solidFill>
                  <a:schemeClr val="tx1">
                    <a:lumMod val="95000"/>
                    <a:lumOff val="5000"/>
                  </a:schemeClr>
                </a:solidFill>
                <a:latin typeface="Arial" panose="020B0604020202020204" pitchFamily="34" charset="0"/>
                <a:cs typeface="Arial" panose="020B0604020202020204" pitchFamily="34" charset="0"/>
              </a:rPr>
              <a:t>when:</a:t>
            </a:r>
            <a:endParaRPr sz="1600" dirty="0">
              <a:solidFill>
                <a:schemeClr val="tx1">
                  <a:lumMod val="95000"/>
                  <a:lumOff val="5000"/>
                </a:schemeClr>
              </a:solidFill>
              <a:latin typeface="Arial" panose="020B0604020202020204" pitchFamily="34" charset="0"/>
              <a:cs typeface="Arial" panose="020B0604020202020204" pitchFamily="34" charset="0"/>
            </a:endParaRPr>
          </a:p>
          <a:p>
            <a:pPr>
              <a:spcBef>
                <a:spcPts val="327"/>
              </a:spcBef>
            </a:pPr>
            <a:endParaRPr sz="1600" dirty="0">
              <a:solidFill>
                <a:schemeClr val="tx1">
                  <a:lumMod val="95000"/>
                  <a:lumOff val="5000"/>
                </a:schemeClr>
              </a:solidFill>
              <a:latin typeface="Arial" panose="020B0604020202020204" pitchFamily="34" charset="0"/>
              <a:cs typeface="Arial" panose="020B0604020202020204" pitchFamily="34" charset="0"/>
            </a:endParaRPr>
          </a:p>
          <a:p>
            <a:pPr marL="398741"/>
            <a:r>
              <a:rPr sz="1600" dirty="0">
                <a:solidFill>
                  <a:schemeClr val="tx1">
                    <a:lumMod val="95000"/>
                    <a:lumOff val="5000"/>
                  </a:schemeClr>
                </a:solidFill>
                <a:latin typeface="Arial" panose="020B0604020202020204" pitchFamily="34" charset="0"/>
                <a:cs typeface="Arial" panose="020B0604020202020204" pitchFamily="34" charset="0"/>
              </a:rPr>
              <a:t>There are few suppliers but many </a:t>
            </a:r>
            <a:r>
              <a:rPr sz="1600" spc="-7" dirty="0">
                <a:solidFill>
                  <a:schemeClr val="tx1">
                    <a:lumMod val="95000"/>
                    <a:lumOff val="5000"/>
                  </a:schemeClr>
                </a:solidFill>
                <a:latin typeface="Arial" panose="020B0604020202020204" pitchFamily="34" charset="0"/>
                <a:cs typeface="Arial" panose="020B0604020202020204" pitchFamily="34" charset="0"/>
              </a:rPr>
              <a:t>buyers;</a:t>
            </a:r>
            <a:endParaRPr sz="1600" dirty="0">
              <a:solidFill>
                <a:schemeClr val="tx1">
                  <a:lumMod val="95000"/>
                  <a:lumOff val="5000"/>
                </a:schemeClr>
              </a:solidFill>
              <a:latin typeface="Arial" panose="020B0604020202020204" pitchFamily="34" charset="0"/>
              <a:cs typeface="Arial" panose="020B0604020202020204" pitchFamily="34" charset="0"/>
            </a:endParaRPr>
          </a:p>
          <a:p>
            <a:pPr marL="398741" marR="1829184">
              <a:lnSpc>
                <a:spcPct val="125000"/>
              </a:lnSpc>
            </a:pPr>
            <a:r>
              <a:rPr sz="1600" dirty="0">
                <a:solidFill>
                  <a:schemeClr val="tx1">
                    <a:lumMod val="95000"/>
                    <a:lumOff val="5000"/>
                  </a:schemeClr>
                </a:solidFill>
                <a:latin typeface="Arial" panose="020B0604020202020204" pitchFamily="34" charset="0"/>
                <a:cs typeface="Arial" panose="020B0604020202020204" pitchFamily="34" charset="0"/>
              </a:rPr>
              <a:t>Suppliers are large and threaten to </a:t>
            </a:r>
            <a:r>
              <a:rPr sz="1600" dirty="0">
                <a:solidFill>
                  <a:schemeClr val="tx1">
                    <a:lumMod val="95000"/>
                    <a:lumOff val="5000"/>
                  </a:schemeClr>
                </a:solidFill>
                <a:latin typeface="Arial" panose="020B0604020202020204" pitchFamily="34" charset="0"/>
                <a:cs typeface="Arial" panose="020B0604020202020204" pitchFamily="34" charset="0"/>
                <a:hlinkClick r:id="rId2">
                  <a:extLst>
                    <a:ext uri="{A12FA001-AC4F-418D-AE19-62706E023703}">
                      <ahyp:hlinkClr xmlns:ahyp="http://schemas.microsoft.com/office/drawing/2018/hyperlinkcolor" val="tx"/>
                    </a:ext>
                  </a:extLst>
                </a:hlinkClick>
              </a:rPr>
              <a:t>forward </a:t>
            </a:r>
            <a:r>
              <a:rPr sz="1600" spc="-7" dirty="0">
                <a:solidFill>
                  <a:schemeClr val="tx1">
                    <a:lumMod val="95000"/>
                    <a:lumOff val="5000"/>
                  </a:schemeClr>
                </a:solidFill>
                <a:latin typeface="Arial" panose="020B0604020202020204" pitchFamily="34" charset="0"/>
                <a:cs typeface="Arial" panose="020B0604020202020204" pitchFamily="34" charset="0"/>
                <a:hlinkClick r:id="rId2">
                  <a:extLst>
                    <a:ext uri="{A12FA001-AC4F-418D-AE19-62706E023703}">
                      <ahyp:hlinkClr xmlns:ahyp="http://schemas.microsoft.com/office/drawing/2018/hyperlinkcolor" val="tx"/>
                    </a:ext>
                  </a:extLst>
                </a:hlinkClick>
              </a:rPr>
              <a:t>integrate</a:t>
            </a:r>
            <a:r>
              <a:rPr sz="1600" spc="-7" dirty="0">
                <a:solidFill>
                  <a:schemeClr val="tx1">
                    <a:lumMod val="95000"/>
                    <a:lumOff val="5000"/>
                  </a:schemeClr>
                </a:solidFill>
                <a:latin typeface="Arial" panose="020B0604020202020204" pitchFamily="34" charset="0"/>
                <a:cs typeface="Arial" panose="020B0604020202020204" pitchFamily="34" charset="0"/>
              </a:rPr>
              <a:t>; </a:t>
            </a:r>
            <a:r>
              <a:rPr sz="1600" dirty="0">
                <a:solidFill>
                  <a:schemeClr val="tx1">
                    <a:lumMod val="95000"/>
                    <a:lumOff val="5000"/>
                  </a:schemeClr>
                </a:solidFill>
                <a:latin typeface="Arial" panose="020B0604020202020204" pitchFamily="34" charset="0"/>
                <a:cs typeface="Arial" panose="020B0604020202020204" pitchFamily="34" charset="0"/>
              </a:rPr>
              <a:t>Few substitute raw materials </a:t>
            </a:r>
            <a:r>
              <a:rPr sz="1600" spc="-7" dirty="0">
                <a:solidFill>
                  <a:schemeClr val="tx1">
                    <a:lumMod val="95000"/>
                    <a:lumOff val="5000"/>
                  </a:schemeClr>
                </a:solidFill>
                <a:latin typeface="Arial" panose="020B0604020202020204" pitchFamily="34" charset="0"/>
                <a:cs typeface="Arial" panose="020B0604020202020204" pitchFamily="34" charset="0"/>
              </a:rPr>
              <a:t>exist;</a:t>
            </a:r>
            <a:endParaRPr sz="1600" dirty="0">
              <a:solidFill>
                <a:schemeClr val="tx1">
                  <a:lumMod val="95000"/>
                  <a:lumOff val="5000"/>
                </a:schemeClr>
              </a:solidFill>
              <a:latin typeface="Arial" panose="020B0604020202020204" pitchFamily="34" charset="0"/>
              <a:cs typeface="Arial" panose="020B0604020202020204" pitchFamily="34" charset="0"/>
            </a:endParaRPr>
          </a:p>
          <a:p>
            <a:pPr marL="398741">
              <a:spcBef>
                <a:spcPts val="245"/>
              </a:spcBef>
            </a:pPr>
            <a:r>
              <a:rPr sz="1600" dirty="0">
                <a:solidFill>
                  <a:schemeClr val="tx1">
                    <a:lumMod val="95000"/>
                    <a:lumOff val="5000"/>
                  </a:schemeClr>
                </a:solidFill>
                <a:latin typeface="Arial" panose="020B0604020202020204" pitchFamily="34" charset="0"/>
                <a:cs typeface="Arial" panose="020B0604020202020204" pitchFamily="34" charset="0"/>
              </a:rPr>
              <a:t>Suppliers hold scarce </a:t>
            </a:r>
            <a:r>
              <a:rPr sz="1600" spc="-7" dirty="0">
                <a:solidFill>
                  <a:schemeClr val="tx1">
                    <a:lumMod val="95000"/>
                    <a:lumOff val="5000"/>
                  </a:schemeClr>
                </a:solidFill>
                <a:latin typeface="Arial" panose="020B0604020202020204" pitchFamily="34" charset="0"/>
                <a:cs typeface="Arial" panose="020B0604020202020204" pitchFamily="34" charset="0"/>
              </a:rPr>
              <a:t>resources;</a:t>
            </a:r>
            <a:endParaRPr sz="1600" dirty="0">
              <a:solidFill>
                <a:schemeClr val="tx1">
                  <a:lumMod val="95000"/>
                  <a:lumOff val="5000"/>
                </a:schemeClr>
              </a:solidFill>
              <a:latin typeface="Arial" panose="020B0604020202020204" pitchFamily="34" charset="0"/>
              <a:cs typeface="Arial" panose="020B0604020202020204" pitchFamily="34" charset="0"/>
            </a:endParaRPr>
          </a:p>
          <a:p>
            <a:pPr marL="398741">
              <a:spcBef>
                <a:spcPts val="245"/>
              </a:spcBef>
            </a:pPr>
            <a:r>
              <a:rPr sz="1600" dirty="0">
                <a:solidFill>
                  <a:schemeClr val="tx1">
                    <a:lumMod val="95000"/>
                    <a:lumOff val="5000"/>
                  </a:schemeClr>
                </a:solidFill>
                <a:latin typeface="Arial" panose="020B0604020202020204" pitchFamily="34" charset="0"/>
                <a:cs typeface="Arial" panose="020B0604020202020204" pitchFamily="34" charset="0"/>
              </a:rPr>
              <a:t>Cost of switching raw materials is especially </a:t>
            </a:r>
            <a:r>
              <a:rPr sz="1600" spc="-7" dirty="0">
                <a:solidFill>
                  <a:schemeClr val="tx1">
                    <a:lumMod val="95000"/>
                    <a:lumOff val="5000"/>
                  </a:schemeClr>
                </a:solidFill>
                <a:latin typeface="Arial" panose="020B0604020202020204" pitchFamily="34" charset="0"/>
                <a:cs typeface="Arial" panose="020B0604020202020204" pitchFamily="34" charset="0"/>
              </a:rPr>
              <a:t>high.</a:t>
            </a:r>
            <a:endParaRPr sz="1600" dirty="0">
              <a:solidFill>
                <a:schemeClr val="tx1">
                  <a:lumMod val="95000"/>
                  <a:lumOff val="5000"/>
                </a:schemeClr>
              </a:solidFill>
              <a:latin typeface="Arial" panose="020B0604020202020204" pitchFamily="34" charset="0"/>
              <a:cs typeface="Arial" panose="020B0604020202020204" pitchFamily="34" charset="0"/>
            </a:endParaRPr>
          </a:p>
          <a:p>
            <a:pPr>
              <a:spcBef>
                <a:spcPts val="82"/>
              </a:spcBef>
            </a:pPr>
            <a:endParaRPr sz="1600" dirty="0">
              <a:solidFill>
                <a:schemeClr val="tx1">
                  <a:lumMod val="95000"/>
                  <a:lumOff val="5000"/>
                </a:schemeClr>
              </a:solidFill>
              <a:latin typeface="Arial" panose="020B0604020202020204" pitchFamily="34" charset="0"/>
              <a:cs typeface="Arial" panose="020B0604020202020204" pitchFamily="34" charset="0"/>
            </a:endParaRPr>
          </a:p>
          <a:p>
            <a:pPr marL="203916" marR="72301">
              <a:lnSpc>
                <a:spcPct val="125000"/>
              </a:lnSpc>
            </a:pPr>
            <a:r>
              <a:rPr sz="1600" b="1" dirty="0">
                <a:solidFill>
                  <a:schemeClr val="tx1">
                    <a:lumMod val="95000"/>
                    <a:lumOff val="5000"/>
                  </a:schemeClr>
                </a:solidFill>
                <a:latin typeface="Arial" panose="020B0604020202020204" pitchFamily="34" charset="0"/>
                <a:cs typeface="Arial" panose="020B0604020202020204" pitchFamily="34" charset="0"/>
              </a:rPr>
              <a:t>Bargaining</a:t>
            </a:r>
            <a:r>
              <a:rPr sz="1600" b="1" spc="-7" dirty="0">
                <a:solidFill>
                  <a:schemeClr val="tx1">
                    <a:lumMod val="95000"/>
                    <a:lumOff val="5000"/>
                  </a:schemeClr>
                </a:solidFill>
                <a:latin typeface="Arial" panose="020B0604020202020204" pitchFamily="34" charset="0"/>
                <a:cs typeface="Arial" panose="020B0604020202020204" pitchFamily="34" charset="0"/>
              </a:rPr>
              <a:t> </a:t>
            </a:r>
            <a:r>
              <a:rPr sz="1600" b="1" dirty="0">
                <a:solidFill>
                  <a:schemeClr val="tx1">
                    <a:lumMod val="95000"/>
                    <a:lumOff val="5000"/>
                  </a:schemeClr>
                </a:solidFill>
                <a:latin typeface="Arial" panose="020B0604020202020204" pitchFamily="34" charset="0"/>
                <a:cs typeface="Arial" panose="020B0604020202020204" pitchFamily="34" charset="0"/>
              </a:rPr>
              <a:t>power</a:t>
            </a:r>
            <a:r>
              <a:rPr sz="1600" b="1" spc="-7" dirty="0">
                <a:solidFill>
                  <a:schemeClr val="tx1">
                    <a:lumMod val="95000"/>
                    <a:lumOff val="5000"/>
                  </a:schemeClr>
                </a:solidFill>
                <a:latin typeface="Arial" panose="020B0604020202020204" pitchFamily="34" charset="0"/>
                <a:cs typeface="Arial" panose="020B0604020202020204" pitchFamily="34" charset="0"/>
              </a:rPr>
              <a:t> </a:t>
            </a:r>
            <a:r>
              <a:rPr sz="1600" b="1" dirty="0">
                <a:solidFill>
                  <a:schemeClr val="tx1">
                    <a:lumMod val="95000"/>
                    <a:lumOff val="5000"/>
                  </a:schemeClr>
                </a:solidFill>
                <a:latin typeface="Arial" panose="020B0604020202020204" pitchFamily="34" charset="0"/>
                <a:cs typeface="Arial" panose="020B0604020202020204" pitchFamily="34" charset="0"/>
              </a:rPr>
              <a:t>of</a:t>
            </a:r>
            <a:r>
              <a:rPr sz="1600" b="1" spc="-3" dirty="0">
                <a:solidFill>
                  <a:schemeClr val="tx1">
                    <a:lumMod val="95000"/>
                    <a:lumOff val="5000"/>
                  </a:schemeClr>
                </a:solidFill>
                <a:latin typeface="Arial" panose="020B0604020202020204" pitchFamily="34" charset="0"/>
                <a:cs typeface="Arial" panose="020B0604020202020204" pitchFamily="34" charset="0"/>
              </a:rPr>
              <a:t> </a:t>
            </a:r>
            <a:r>
              <a:rPr sz="1600" b="1" dirty="0">
                <a:solidFill>
                  <a:schemeClr val="tx1">
                    <a:lumMod val="95000"/>
                    <a:lumOff val="5000"/>
                  </a:schemeClr>
                </a:solidFill>
                <a:latin typeface="Arial" panose="020B0604020202020204" pitchFamily="34" charset="0"/>
                <a:cs typeface="Arial" panose="020B0604020202020204" pitchFamily="34" charset="0"/>
              </a:rPr>
              <a:t>buyers.</a:t>
            </a:r>
            <a:r>
              <a:rPr sz="1600" b="1" spc="-7" dirty="0">
                <a:solidFill>
                  <a:schemeClr val="tx1">
                    <a:lumMod val="95000"/>
                    <a:lumOff val="5000"/>
                  </a:schemeClr>
                </a:solidFill>
                <a:latin typeface="Arial" panose="020B0604020202020204" pitchFamily="34" charset="0"/>
                <a:cs typeface="Arial" panose="020B0604020202020204" pitchFamily="34" charset="0"/>
              </a:rPr>
              <a:t> </a:t>
            </a:r>
            <a:r>
              <a:rPr sz="1600" dirty="0">
                <a:solidFill>
                  <a:schemeClr val="tx1">
                    <a:lumMod val="95000"/>
                    <a:lumOff val="5000"/>
                  </a:schemeClr>
                </a:solidFill>
                <a:latin typeface="Arial" panose="020B0604020202020204" pitchFamily="34" charset="0"/>
                <a:cs typeface="Arial" panose="020B0604020202020204" pitchFamily="34" charset="0"/>
              </a:rPr>
              <a:t>Buyers</a:t>
            </a:r>
            <a:r>
              <a:rPr sz="1600" spc="-3" dirty="0">
                <a:solidFill>
                  <a:schemeClr val="tx1">
                    <a:lumMod val="95000"/>
                    <a:lumOff val="5000"/>
                  </a:schemeClr>
                </a:solidFill>
                <a:latin typeface="Arial" panose="020B0604020202020204" pitchFamily="34" charset="0"/>
                <a:cs typeface="Arial" panose="020B0604020202020204" pitchFamily="34" charset="0"/>
              </a:rPr>
              <a:t> </a:t>
            </a:r>
            <a:r>
              <a:rPr sz="1600" dirty="0">
                <a:solidFill>
                  <a:schemeClr val="tx1">
                    <a:lumMod val="95000"/>
                    <a:lumOff val="5000"/>
                  </a:schemeClr>
                </a:solidFill>
                <a:latin typeface="Arial" panose="020B0604020202020204" pitchFamily="34" charset="0"/>
                <a:cs typeface="Arial" panose="020B0604020202020204" pitchFamily="34" charset="0"/>
              </a:rPr>
              <a:t>have</a:t>
            </a:r>
            <a:r>
              <a:rPr sz="1600" spc="-7" dirty="0">
                <a:solidFill>
                  <a:schemeClr val="tx1">
                    <a:lumMod val="95000"/>
                    <a:lumOff val="5000"/>
                  </a:schemeClr>
                </a:solidFill>
                <a:latin typeface="Arial" panose="020B0604020202020204" pitchFamily="34" charset="0"/>
                <a:cs typeface="Arial" panose="020B0604020202020204" pitchFamily="34" charset="0"/>
              </a:rPr>
              <a:t> </a:t>
            </a:r>
            <a:r>
              <a:rPr sz="1600" dirty="0">
                <a:solidFill>
                  <a:schemeClr val="tx1">
                    <a:lumMod val="95000"/>
                    <a:lumOff val="5000"/>
                  </a:schemeClr>
                </a:solidFill>
                <a:latin typeface="Arial" panose="020B0604020202020204" pitchFamily="34" charset="0"/>
                <a:cs typeface="Arial" panose="020B0604020202020204" pitchFamily="34" charset="0"/>
              </a:rPr>
              <a:t>the</a:t>
            </a:r>
            <a:r>
              <a:rPr sz="1600" spc="-3" dirty="0">
                <a:solidFill>
                  <a:schemeClr val="tx1">
                    <a:lumMod val="95000"/>
                    <a:lumOff val="5000"/>
                  </a:schemeClr>
                </a:solidFill>
                <a:latin typeface="Arial" panose="020B0604020202020204" pitchFamily="34" charset="0"/>
                <a:cs typeface="Arial" panose="020B0604020202020204" pitchFamily="34" charset="0"/>
              </a:rPr>
              <a:t> </a:t>
            </a:r>
            <a:r>
              <a:rPr sz="1600" dirty="0">
                <a:solidFill>
                  <a:schemeClr val="tx1">
                    <a:lumMod val="95000"/>
                    <a:lumOff val="5000"/>
                  </a:schemeClr>
                </a:solidFill>
                <a:latin typeface="Arial" panose="020B0604020202020204" pitchFamily="34" charset="0"/>
                <a:cs typeface="Arial" panose="020B0604020202020204" pitchFamily="34" charset="0"/>
              </a:rPr>
              <a:t>power</a:t>
            </a:r>
            <a:r>
              <a:rPr sz="1600" spc="-7" dirty="0">
                <a:solidFill>
                  <a:schemeClr val="tx1">
                    <a:lumMod val="95000"/>
                    <a:lumOff val="5000"/>
                  </a:schemeClr>
                </a:solidFill>
                <a:latin typeface="Arial" panose="020B0604020202020204" pitchFamily="34" charset="0"/>
                <a:cs typeface="Arial" panose="020B0604020202020204" pitchFamily="34" charset="0"/>
              </a:rPr>
              <a:t> </a:t>
            </a:r>
            <a:r>
              <a:rPr sz="1600" dirty="0">
                <a:solidFill>
                  <a:schemeClr val="tx1">
                    <a:lumMod val="95000"/>
                    <a:lumOff val="5000"/>
                  </a:schemeClr>
                </a:solidFill>
                <a:latin typeface="Arial" panose="020B0604020202020204" pitchFamily="34" charset="0"/>
                <a:cs typeface="Arial" panose="020B0604020202020204" pitchFamily="34" charset="0"/>
              </a:rPr>
              <a:t>to</a:t>
            </a:r>
            <a:r>
              <a:rPr sz="1600" spc="-7" dirty="0">
                <a:solidFill>
                  <a:schemeClr val="tx1">
                    <a:lumMod val="95000"/>
                    <a:lumOff val="5000"/>
                  </a:schemeClr>
                </a:solidFill>
                <a:latin typeface="Arial" panose="020B0604020202020204" pitchFamily="34" charset="0"/>
                <a:cs typeface="Arial" panose="020B0604020202020204" pitchFamily="34" charset="0"/>
              </a:rPr>
              <a:t> </a:t>
            </a:r>
            <a:r>
              <a:rPr sz="1600" dirty="0">
                <a:solidFill>
                  <a:schemeClr val="tx1">
                    <a:lumMod val="95000"/>
                    <a:lumOff val="5000"/>
                  </a:schemeClr>
                </a:solidFill>
                <a:latin typeface="Arial" panose="020B0604020202020204" pitchFamily="34" charset="0"/>
                <a:cs typeface="Arial" panose="020B0604020202020204" pitchFamily="34" charset="0"/>
              </a:rPr>
              <a:t>demand</a:t>
            </a:r>
            <a:r>
              <a:rPr sz="1600" spc="-3" dirty="0">
                <a:solidFill>
                  <a:schemeClr val="tx1">
                    <a:lumMod val="95000"/>
                    <a:lumOff val="5000"/>
                  </a:schemeClr>
                </a:solidFill>
                <a:latin typeface="Arial" panose="020B0604020202020204" pitchFamily="34" charset="0"/>
                <a:cs typeface="Arial" panose="020B0604020202020204" pitchFamily="34" charset="0"/>
              </a:rPr>
              <a:t> </a:t>
            </a:r>
            <a:r>
              <a:rPr sz="1600" dirty="0">
                <a:solidFill>
                  <a:schemeClr val="tx1">
                    <a:lumMod val="95000"/>
                    <a:lumOff val="5000"/>
                  </a:schemeClr>
                </a:solidFill>
                <a:latin typeface="Arial" panose="020B0604020202020204" pitchFamily="34" charset="0"/>
                <a:cs typeface="Arial" panose="020B0604020202020204" pitchFamily="34" charset="0"/>
              </a:rPr>
              <a:t>lower</a:t>
            </a:r>
            <a:r>
              <a:rPr sz="1600" spc="-7" dirty="0">
                <a:solidFill>
                  <a:schemeClr val="tx1">
                    <a:lumMod val="95000"/>
                    <a:lumOff val="5000"/>
                  </a:schemeClr>
                </a:solidFill>
                <a:latin typeface="Arial" panose="020B0604020202020204" pitchFamily="34" charset="0"/>
                <a:cs typeface="Arial" panose="020B0604020202020204" pitchFamily="34" charset="0"/>
              </a:rPr>
              <a:t> </a:t>
            </a:r>
            <a:r>
              <a:rPr sz="1600" dirty="0">
                <a:solidFill>
                  <a:schemeClr val="tx1">
                    <a:lumMod val="95000"/>
                    <a:lumOff val="5000"/>
                  </a:schemeClr>
                </a:solidFill>
                <a:latin typeface="Arial" panose="020B0604020202020204" pitchFamily="34" charset="0"/>
                <a:cs typeface="Arial" panose="020B0604020202020204" pitchFamily="34" charset="0"/>
              </a:rPr>
              <a:t>price</a:t>
            </a:r>
            <a:r>
              <a:rPr sz="1600" spc="-3" dirty="0">
                <a:solidFill>
                  <a:schemeClr val="tx1">
                    <a:lumMod val="95000"/>
                    <a:lumOff val="5000"/>
                  </a:schemeClr>
                </a:solidFill>
                <a:latin typeface="Arial" panose="020B0604020202020204" pitchFamily="34" charset="0"/>
                <a:cs typeface="Arial" panose="020B0604020202020204" pitchFamily="34" charset="0"/>
              </a:rPr>
              <a:t> </a:t>
            </a:r>
            <a:r>
              <a:rPr sz="1600" dirty="0">
                <a:solidFill>
                  <a:schemeClr val="tx1">
                    <a:lumMod val="95000"/>
                    <a:lumOff val="5000"/>
                  </a:schemeClr>
                </a:solidFill>
                <a:latin typeface="Arial" panose="020B0604020202020204" pitchFamily="34" charset="0"/>
                <a:cs typeface="Arial" panose="020B0604020202020204" pitchFamily="34" charset="0"/>
              </a:rPr>
              <a:t>or</a:t>
            </a:r>
            <a:r>
              <a:rPr sz="1600" spc="-7" dirty="0">
                <a:solidFill>
                  <a:schemeClr val="tx1">
                    <a:lumMod val="95000"/>
                    <a:lumOff val="5000"/>
                  </a:schemeClr>
                </a:solidFill>
                <a:latin typeface="Arial" panose="020B0604020202020204" pitchFamily="34" charset="0"/>
                <a:cs typeface="Arial" panose="020B0604020202020204" pitchFamily="34" charset="0"/>
              </a:rPr>
              <a:t> </a:t>
            </a:r>
            <a:r>
              <a:rPr sz="1600" dirty="0">
                <a:solidFill>
                  <a:schemeClr val="tx1">
                    <a:lumMod val="95000"/>
                    <a:lumOff val="5000"/>
                  </a:schemeClr>
                </a:solidFill>
                <a:latin typeface="Arial" panose="020B0604020202020204" pitchFamily="34" charset="0"/>
                <a:cs typeface="Arial" panose="020B0604020202020204" pitchFamily="34" charset="0"/>
              </a:rPr>
              <a:t>higher</a:t>
            </a:r>
            <a:r>
              <a:rPr sz="1600" spc="-3" dirty="0">
                <a:solidFill>
                  <a:schemeClr val="tx1">
                    <a:lumMod val="95000"/>
                    <a:lumOff val="5000"/>
                  </a:schemeClr>
                </a:solidFill>
                <a:latin typeface="Arial" panose="020B0604020202020204" pitchFamily="34" charset="0"/>
                <a:cs typeface="Arial" panose="020B0604020202020204" pitchFamily="34" charset="0"/>
              </a:rPr>
              <a:t> </a:t>
            </a:r>
            <a:r>
              <a:rPr sz="1600" spc="-7" dirty="0">
                <a:solidFill>
                  <a:schemeClr val="tx1">
                    <a:lumMod val="95000"/>
                    <a:lumOff val="5000"/>
                  </a:schemeClr>
                </a:solidFill>
                <a:latin typeface="Arial" panose="020B0604020202020204" pitchFamily="34" charset="0"/>
                <a:cs typeface="Arial" panose="020B0604020202020204" pitchFamily="34" charset="0"/>
              </a:rPr>
              <a:t>product </a:t>
            </a:r>
            <a:r>
              <a:rPr sz="1600" dirty="0">
                <a:solidFill>
                  <a:schemeClr val="tx1">
                    <a:lumMod val="95000"/>
                    <a:lumOff val="5000"/>
                  </a:schemeClr>
                </a:solidFill>
                <a:latin typeface="Arial" panose="020B0604020202020204" pitchFamily="34" charset="0"/>
                <a:cs typeface="Arial" panose="020B0604020202020204" pitchFamily="34" charset="0"/>
              </a:rPr>
              <a:t>quality from industry producers when their bargaining power is strong. Lower price means </a:t>
            </a:r>
            <a:r>
              <a:rPr sz="1600" spc="-7" dirty="0">
                <a:solidFill>
                  <a:schemeClr val="tx1">
                    <a:lumMod val="95000"/>
                    <a:lumOff val="5000"/>
                  </a:schemeClr>
                </a:solidFill>
                <a:latin typeface="Arial" panose="020B0604020202020204" pitchFamily="34" charset="0"/>
                <a:cs typeface="Arial" panose="020B0604020202020204" pitchFamily="34" charset="0"/>
              </a:rPr>
              <a:t>lower </a:t>
            </a:r>
            <a:r>
              <a:rPr sz="1600" dirty="0">
                <a:solidFill>
                  <a:schemeClr val="tx1">
                    <a:lumMod val="95000"/>
                    <a:lumOff val="5000"/>
                  </a:schemeClr>
                </a:solidFill>
                <a:latin typeface="Arial" panose="020B0604020202020204" pitchFamily="34" charset="0"/>
                <a:cs typeface="Arial" panose="020B0604020202020204" pitchFamily="34" charset="0"/>
              </a:rPr>
              <a:t>revenues</a:t>
            </a:r>
            <a:r>
              <a:rPr sz="1600" spc="-7" dirty="0">
                <a:solidFill>
                  <a:schemeClr val="tx1">
                    <a:lumMod val="95000"/>
                    <a:lumOff val="5000"/>
                  </a:schemeClr>
                </a:solidFill>
                <a:latin typeface="Arial" panose="020B0604020202020204" pitchFamily="34" charset="0"/>
                <a:cs typeface="Arial" panose="020B0604020202020204" pitchFamily="34" charset="0"/>
              </a:rPr>
              <a:t> </a:t>
            </a:r>
            <a:r>
              <a:rPr sz="1600" dirty="0">
                <a:solidFill>
                  <a:schemeClr val="tx1">
                    <a:lumMod val="95000"/>
                    <a:lumOff val="5000"/>
                  </a:schemeClr>
                </a:solidFill>
                <a:latin typeface="Arial" panose="020B0604020202020204" pitchFamily="34" charset="0"/>
                <a:cs typeface="Arial" panose="020B0604020202020204" pitchFamily="34" charset="0"/>
              </a:rPr>
              <a:t>for</a:t>
            </a:r>
            <a:r>
              <a:rPr sz="1600" spc="-7" dirty="0">
                <a:solidFill>
                  <a:schemeClr val="tx1">
                    <a:lumMod val="95000"/>
                    <a:lumOff val="5000"/>
                  </a:schemeClr>
                </a:solidFill>
                <a:latin typeface="Arial" panose="020B0604020202020204" pitchFamily="34" charset="0"/>
                <a:cs typeface="Arial" panose="020B0604020202020204" pitchFamily="34" charset="0"/>
              </a:rPr>
              <a:t> </a:t>
            </a:r>
            <a:r>
              <a:rPr sz="1600" dirty="0">
                <a:solidFill>
                  <a:schemeClr val="tx1">
                    <a:lumMod val="95000"/>
                    <a:lumOff val="5000"/>
                  </a:schemeClr>
                </a:solidFill>
                <a:latin typeface="Arial" panose="020B0604020202020204" pitchFamily="34" charset="0"/>
                <a:cs typeface="Arial" panose="020B0604020202020204" pitchFamily="34" charset="0"/>
              </a:rPr>
              <a:t>the</a:t>
            </a:r>
            <a:r>
              <a:rPr sz="1600" spc="-7" dirty="0">
                <a:solidFill>
                  <a:schemeClr val="tx1">
                    <a:lumMod val="95000"/>
                    <a:lumOff val="5000"/>
                  </a:schemeClr>
                </a:solidFill>
                <a:latin typeface="Arial" panose="020B0604020202020204" pitchFamily="34" charset="0"/>
                <a:cs typeface="Arial" panose="020B0604020202020204" pitchFamily="34" charset="0"/>
              </a:rPr>
              <a:t> </a:t>
            </a:r>
            <a:r>
              <a:rPr sz="1600" dirty="0">
                <a:solidFill>
                  <a:schemeClr val="tx1">
                    <a:lumMod val="95000"/>
                    <a:lumOff val="5000"/>
                  </a:schemeClr>
                </a:solidFill>
                <a:latin typeface="Arial" panose="020B0604020202020204" pitchFamily="34" charset="0"/>
                <a:cs typeface="Arial" panose="020B0604020202020204" pitchFamily="34" charset="0"/>
              </a:rPr>
              <a:t>producer,</a:t>
            </a:r>
            <a:r>
              <a:rPr sz="1600" spc="-7" dirty="0">
                <a:solidFill>
                  <a:schemeClr val="tx1">
                    <a:lumMod val="95000"/>
                    <a:lumOff val="5000"/>
                  </a:schemeClr>
                </a:solidFill>
                <a:latin typeface="Arial" panose="020B0604020202020204" pitchFamily="34" charset="0"/>
                <a:cs typeface="Arial" panose="020B0604020202020204" pitchFamily="34" charset="0"/>
              </a:rPr>
              <a:t> </a:t>
            </a:r>
            <a:r>
              <a:rPr sz="1600" dirty="0">
                <a:solidFill>
                  <a:schemeClr val="tx1">
                    <a:lumMod val="95000"/>
                    <a:lumOff val="5000"/>
                  </a:schemeClr>
                </a:solidFill>
                <a:latin typeface="Arial" panose="020B0604020202020204" pitchFamily="34" charset="0"/>
                <a:cs typeface="Arial" panose="020B0604020202020204" pitchFamily="34" charset="0"/>
              </a:rPr>
              <a:t>while</a:t>
            </a:r>
            <a:r>
              <a:rPr sz="1600" spc="-7" dirty="0">
                <a:solidFill>
                  <a:schemeClr val="tx1">
                    <a:lumMod val="95000"/>
                    <a:lumOff val="5000"/>
                  </a:schemeClr>
                </a:solidFill>
                <a:latin typeface="Arial" panose="020B0604020202020204" pitchFamily="34" charset="0"/>
                <a:cs typeface="Arial" panose="020B0604020202020204" pitchFamily="34" charset="0"/>
              </a:rPr>
              <a:t> </a:t>
            </a:r>
            <a:r>
              <a:rPr sz="1600" dirty="0">
                <a:solidFill>
                  <a:schemeClr val="tx1">
                    <a:lumMod val="95000"/>
                    <a:lumOff val="5000"/>
                  </a:schemeClr>
                </a:solidFill>
                <a:latin typeface="Arial" panose="020B0604020202020204" pitchFamily="34" charset="0"/>
                <a:cs typeface="Arial" panose="020B0604020202020204" pitchFamily="34" charset="0"/>
              </a:rPr>
              <a:t>higher</a:t>
            </a:r>
            <a:r>
              <a:rPr sz="1600" spc="-3" dirty="0">
                <a:solidFill>
                  <a:schemeClr val="tx1">
                    <a:lumMod val="95000"/>
                    <a:lumOff val="5000"/>
                  </a:schemeClr>
                </a:solidFill>
                <a:latin typeface="Arial" panose="020B0604020202020204" pitchFamily="34" charset="0"/>
                <a:cs typeface="Arial" panose="020B0604020202020204" pitchFamily="34" charset="0"/>
              </a:rPr>
              <a:t> </a:t>
            </a:r>
            <a:r>
              <a:rPr sz="1600" dirty="0">
                <a:solidFill>
                  <a:schemeClr val="tx1">
                    <a:lumMod val="95000"/>
                    <a:lumOff val="5000"/>
                  </a:schemeClr>
                </a:solidFill>
                <a:latin typeface="Arial" panose="020B0604020202020204" pitchFamily="34" charset="0"/>
                <a:cs typeface="Arial" panose="020B0604020202020204" pitchFamily="34" charset="0"/>
              </a:rPr>
              <a:t>quality</a:t>
            </a:r>
            <a:r>
              <a:rPr sz="1600" spc="-7" dirty="0">
                <a:solidFill>
                  <a:schemeClr val="tx1">
                    <a:lumMod val="95000"/>
                    <a:lumOff val="5000"/>
                  </a:schemeClr>
                </a:solidFill>
                <a:latin typeface="Arial" panose="020B0604020202020204" pitchFamily="34" charset="0"/>
                <a:cs typeface="Arial" panose="020B0604020202020204" pitchFamily="34" charset="0"/>
              </a:rPr>
              <a:t> </a:t>
            </a:r>
            <a:r>
              <a:rPr sz="1600" dirty="0">
                <a:solidFill>
                  <a:schemeClr val="tx1">
                    <a:lumMod val="95000"/>
                    <a:lumOff val="5000"/>
                  </a:schemeClr>
                </a:solidFill>
                <a:latin typeface="Arial" panose="020B0604020202020204" pitchFamily="34" charset="0"/>
                <a:cs typeface="Arial" panose="020B0604020202020204" pitchFamily="34" charset="0"/>
              </a:rPr>
              <a:t>products</a:t>
            </a:r>
            <a:r>
              <a:rPr sz="1600" spc="-7" dirty="0">
                <a:solidFill>
                  <a:schemeClr val="tx1">
                    <a:lumMod val="95000"/>
                    <a:lumOff val="5000"/>
                  </a:schemeClr>
                </a:solidFill>
                <a:latin typeface="Arial" panose="020B0604020202020204" pitchFamily="34" charset="0"/>
                <a:cs typeface="Arial" panose="020B0604020202020204" pitchFamily="34" charset="0"/>
              </a:rPr>
              <a:t> </a:t>
            </a:r>
            <a:r>
              <a:rPr sz="1600" dirty="0">
                <a:solidFill>
                  <a:schemeClr val="tx1">
                    <a:lumMod val="95000"/>
                    <a:lumOff val="5000"/>
                  </a:schemeClr>
                </a:solidFill>
                <a:latin typeface="Arial" panose="020B0604020202020204" pitchFamily="34" charset="0"/>
                <a:cs typeface="Arial" panose="020B0604020202020204" pitchFamily="34" charset="0"/>
              </a:rPr>
              <a:t>usually</a:t>
            </a:r>
            <a:r>
              <a:rPr sz="1600" spc="-7" dirty="0">
                <a:solidFill>
                  <a:schemeClr val="tx1">
                    <a:lumMod val="95000"/>
                    <a:lumOff val="5000"/>
                  </a:schemeClr>
                </a:solidFill>
                <a:latin typeface="Arial" panose="020B0604020202020204" pitchFamily="34" charset="0"/>
                <a:cs typeface="Arial" panose="020B0604020202020204" pitchFamily="34" charset="0"/>
              </a:rPr>
              <a:t> </a:t>
            </a:r>
            <a:r>
              <a:rPr sz="1600" dirty="0">
                <a:solidFill>
                  <a:schemeClr val="tx1">
                    <a:lumMod val="95000"/>
                    <a:lumOff val="5000"/>
                  </a:schemeClr>
                </a:solidFill>
                <a:latin typeface="Arial" panose="020B0604020202020204" pitchFamily="34" charset="0"/>
                <a:cs typeface="Arial" panose="020B0604020202020204" pitchFamily="34" charset="0"/>
              </a:rPr>
              <a:t>raise</a:t>
            </a:r>
            <a:r>
              <a:rPr sz="1600" spc="-7" dirty="0">
                <a:solidFill>
                  <a:schemeClr val="tx1">
                    <a:lumMod val="95000"/>
                    <a:lumOff val="5000"/>
                  </a:schemeClr>
                </a:solidFill>
                <a:latin typeface="Arial" panose="020B0604020202020204" pitchFamily="34" charset="0"/>
                <a:cs typeface="Arial" panose="020B0604020202020204" pitchFamily="34" charset="0"/>
              </a:rPr>
              <a:t> </a:t>
            </a:r>
            <a:r>
              <a:rPr sz="1600" dirty="0">
                <a:solidFill>
                  <a:schemeClr val="tx1">
                    <a:lumMod val="95000"/>
                    <a:lumOff val="5000"/>
                  </a:schemeClr>
                </a:solidFill>
                <a:latin typeface="Arial" panose="020B0604020202020204" pitchFamily="34" charset="0"/>
                <a:cs typeface="Arial" panose="020B0604020202020204" pitchFamily="34" charset="0"/>
              </a:rPr>
              <a:t>production</a:t>
            </a:r>
            <a:r>
              <a:rPr sz="1600" spc="-3" dirty="0">
                <a:solidFill>
                  <a:schemeClr val="tx1">
                    <a:lumMod val="95000"/>
                    <a:lumOff val="5000"/>
                  </a:schemeClr>
                </a:solidFill>
                <a:latin typeface="Arial" panose="020B0604020202020204" pitchFamily="34" charset="0"/>
                <a:cs typeface="Arial" panose="020B0604020202020204" pitchFamily="34" charset="0"/>
              </a:rPr>
              <a:t> </a:t>
            </a:r>
            <a:r>
              <a:rPr sz="1600" dirty="0">
                <a:solidFill>
                  <a:schemeClr val="tx1">
                    <a:lumMod val="95000"/>
                    <a:lumOff val="5000"/>
                  </a:schemeClr>
                </a:solidFill>
                <a:latin typeface="Arial" panose="020B0604020202020204" pitchFamily="34" charset="0"/>
                <a:cs typeface="Arial" panose="020B0604020202020204" pitchFamily="34" charset="0"/>
              </a:rPr>
              <a:t>costs.</a:t>
            </a:r>
            <a:r>
              <a:rPr sz="1600" spc="-7" dirty="0">
                <a:solidFill>
                  <a:schemeClr val="tx1">
                    <a:lumMod val="95000"/>
                    <a:lumOff val="5000"/>
                  </a:schemeClr>
                </a:solidFill>
                <a:latin typeface="Arial" panose="020B0604020202020204" pitchFamily="34" charset="0"/>
                <a:cs typeface="Arial" panose="020B0604020202020204" pitchFamily="34" charset="0"/>
              </a:rPr>
              <a:t> </a:t>
            </a:r>
            <a:r>
              <a:rPr sz="1600" spc="-14" dirty="0">
                <a:solidFill>
                  <a:schemeClr val="tx1">
                    <a:lumMod val="95000"/>
                    <a:lumOff val="5000"/>
                  </a:schemeClr>
                </a:solidFill>
                <a:latin typeface="Arial" panose="020B0604020202020204" pitchFamily="34" charset="0"/>
                <a:cs typeface="Arial" panose="020B0604020202020204" pitchFamily="34" charset="0"/>
              </a:rPr>
              <a:t>Both </a:t>
            </a:r>
            <a:r>
              <a:rPr sz="1600" dirty="0">
                <a:solidFill>
                  <a:schemeClr val="tx1">
                    <a:lumMod val="95000"/>
                    <a:lumOff val="5000"/>
                  </a:schemeClr>
                </a:solidFill>
                <a:latin typeface="Arial" panose="020B0604020202020204" pitchFamily="34" charset="0"/>
                <a:cs typeface="Arial" panose="020B0604020202020204" pitchFamily="34" charset="0"/>
              </a:rPr>
              <a:t>scenarios result in lower profits for producers. Buyers exert strong bargaining power </a:t>
            </a:r>
            <a:r>
              <a:rPr sz="1600" spc="-7" dirty="0">
                <a:solidFill>
                  <a:schemeClr val="tx1">
                    <a:lumMod val="95000"/>
                    <a:lumOff val="5000"/>
                  </a:schemeClr>
                </a:solidFill>
                <a:latin typeface="Arial" panose="020B0604020202020204" pitchFamily="34" charset="0"/>
                <a:cs typeface="Arial" panose="020B0604020202020204" pitchFamily="34" charset="0"/>
              </a:rPr>
              <a:t>when:</a:t>
            </a:r>
            <a:endParaRPr sz="1600" dirty="0">
              <a:solidFill>
                <a:schemeClr val="tx1">
                  <a:lumMod val="95000"/>
                  <a:lumOff val="5000"/>
                </a:schemeClr>
              </a:solidFill>
              <a:latin typeface="Arial" panose="020B0604020202020204" pitchFamily="34" charset="0"/>
              <a:cs typeface="Arial" panose="020B0604020202020204" pitchFamily="34" charset="0"/>
            </a:endParaRPr>
          </a:p>
          <a:p>
            <a:pPr>
              <a:spcBef>
                <a:spcPts val="82"/>
              </a:spcBef>
            </a:pPr>
            <a:endParaRPr sz="1600" dirty="0">
              <a:solidFill>
                <a:schemeClr val="tx1">
                  <a:lumMod val="95000"/>
                  <a:lumOff val="5000"/>
                </a:schemeClr>
              </a:solidFill>
              <a:latin typeface="Arial" panose="020B0604020202020204" pitchFamily="34" charset="0"/>
              <a:cs typeface="Arial" panose="020B0604020202020204" pitchFamily="34" charset="0"/>
            </a:endParaRPr>
          </a:p>
          <a:p>
            <a:pPr marL="398741" marR="708727">
              <a:lnSpc>
                <a:spcPct val="125000"/>
              </a:lnSpc>
            </a:pPr>
            <a:r>
              <a:rPr sz="1600" dirty="0">
                <a:solidFill>
                  <a:schemeClr val="tx1">
                    <a:lumMod val="95000"/>
                    <a:lumOff val="5000"/>
                  </a:schemeClr>
                </a:solidFill>
                <a:latin typeface="Arial" panose="020B0604020202020204" pitchFamily="34" charset="0"/>
                <a:cs typeface="Arial" panose="020B0604020202020204" pitchFamily="34" charset="0"/>
              </a:rPr>
              <a:t>Buying</a:t>
            </a:r>
            <a:r>
              <a:rPr sz="1600" spc="-7" dirty="0">
                <a:solidFill>
                  <a:schemeClr val="tx1">
                    <a:lumMod val="95000"/>
                    <a:lumOff val="5000"/>
                  </a:schemeClr>
                </a:solidFill>
                <a:latin typeface="Arial" panose="020B0604020202020204" pitchFamily="34" charset="0"/>
                <a:cs typeface="Arial" panose="020B0604020202020204" pitchFamily="34" charset="0"/>
              </a:rPr>
              <a:t> </a:t>
            </a:r>
            <a:r>
              <a:rPr sz="1600" dirty="0">
                <a:solidFill>
                  <a:schemeClr val="tx1">
                    <a:lumMod val="95000"/>
                    <a:lumOff val="5000"/>
                  </a:schemeClr>
                </a:solidFill>
                <a:latin typeface="Arial" panose="020B0604020202020204" pitchFamily="34" charset="0"/>
                <a:cs typeface="Arial" panose="020B0604020202020204" pitchFamily="34" charset="0"/>
              </a:rPr>
              <a:t>in large quantities or control many access points to the final </a:t>
            </a:r>
            <a:r>
              <a:rPr sz="1600" spc="-7" dirty="0">
                <a:solidFill>
                  <a:schemeClr val="tx1">
                    <a:lumMod val="95000"/>
                    <a:lumOff val="5000"/>
                  </a:schemeClr>
                </a:solidFill>
                <a:latin typeface="Arial" panose="020B0604020202020204" pitchFamily="34" charset="0"/>
                <a:cs typeface="Arial" panose="020B0604020202020204" pitchFamily="34" charset="0"/>
              </a:rPr>
              <a:t>customer; </a:t>
            </a:r>
            <a:r>
              <a:rPr sz="1600" dirty="0">
                <a:solidFill>
                  <a:schemeClr val="tx1">
                    <a:lumMod val="95000"/>
                    <a:lumOff val="5000"/>
                  </a:schemeClr>
                </a:solidFill>
                <a:latin typeface="Arial" panose="020B0604020202020204" pitchFamily="34" charset="0"/>
                <a:cs typeface="Arial" panose="020B0604020202020204" pitchFamily="34" charset="0"/>
              </a:rPr>
              <a:t>Only few buyers </a:t>
            </a:r>
            <a:r>
              <a:rPr sz="1600" spc="-7" dirty="0">
                <a:solidFill>
                  <a:schemeClr val="tx1">
                    <a:lumMod val="95000"/>
                    <a:lumOff val="5000"/>
                  </a:schemeClr>
                </a:solidFill>
                <a:latin typeface="Arial" panose="020B0604020202020204" pitchFamily="34" charset="0"/>
                <a:cs typeface="Arial" panose="020B0604020202020204" pitchFamily="34" charset="0"/>
              </a:rPr>
              <a:t>exist;</a:t>
            </a:r>
            <a:endParaRPr sz="1600" dirty="0">
              <a:solidFill>
                <a:schemeClr val="tx1">
                  <a:lumMod val="95000"/>
                  <a:lumOff val="5000"/>
                </a:schemeClr>
              </a:solidFill>
              <a:latin typeface="Arial" panose="020B0604020202020204" pitchFamily="34" charset="0"/>
              <a:cs typeface="Arial" panose="020B0604020202020204" pitchFamily="34" charset="0"/>
            </a:endParaRPr>
          </a:p>
          <a:p>
            <a:pPr marL="398741" marR="2383784">
              <a:lnSpc>
                <a:spcPct val="125000"/>
              </a:lnSpc>
            </a:pPr>
            <a:r>
              <a:rPr sz="1600" dirty="0">
                <a:solidFill>
                  <a:schemeClr val="tx1">
                    <a:lumMod val="95000"/>
                    <a:lumOff val="5000"/>
                  </a:schemeClr>
                </a:solidFill>
                <a:latin typeface="Arial" panose="020B0604020202020204" pitchFamily="34" charset="0"/>
                <a:cs typeface="Arial" panose="020B0604020202020204" pitchFamily="34" charset="0"/>
              </a:rPr>
              <a:t>Switching costs to other supplier are </a:t>
            </a:r>
            <a:r>
              <a:rPr sz="1600" spc="-14" dirty="0">
                <a:solidFill>
                  <a:schemeClr val="tx1">
                    <a:lumMod val="95000"/>
                    <a:lumOff val="5000"/>
                  </a:schemeClr>
                </a:solidFill>
                <a:latin typeface="Arial" panose="020B0604020202020204" pitchFamily="34" charset="0"/>
                <a:cs typeface="Arial" panose="020B0604020202020204" pitchFamily="34" charset="0"/>
              </a:rPr>
              <a:t>low; </a:t>
            </a:r>
            <a:r>
              <a:rPr sz="1600" dirty="0">
                <a:solidFill>
                  <a:schemeClr val="tx1">
                    <a:lumMod val="95000"/>
                    <a:lumOff val="5000"/>
                  </a:schemeClr>
                </a:solidFill>
                <a:latin typeface="Arial" panose="020B0604020202020204" pitchFamily="34" charset="0"/>
                <a:cs typeface="Arial" panose="020B0604020202020204" pitchFamily="34" charset="0"/>
              </a:rPr>
              <a:t>They threaten to</a:t>
            </a:r>
            <a:r>
              <a:rPr sz="1600" spc="-3" dirty="0">
                <a:solidFill>
                  <a:schemeClr val="tx1">
                    <a:lumMod val="95000"/>
                    <a:lumOff val="5000"/>
                  </a:schemeClr>
                </a:solidFill>
                <a:latin typeface="Arial" panose="020B0604020202020204" pitchFamily="34" charset="0"/>
                <a:cs typeface="Arial" panose="020B0604020202020204" pitchFamily="34" charset="0"/>
              </a:rPr>
              <a:t> </a:t>
            </a:r>
            <a:r>
              <a:rPr sz="1600" dirty="0">
                <a:solidFill>
                  <a:schemeClr val="tx1">
                    <a:lumMod val="95000"/>
                    <a:lumOff val="5000"/>
                  </a:schemeClr>
                </a:solidFill>
                <a:latin typeface="Arial" panose="020B0604020202020204" pitchFamily="34" charset="0"/>
                <a:cs typeface="Arial" panose="020B0604020202020204" pitchFamily="34" charset="0"/>
                <a:hlinkClick r:id="rId2">
                  <a:extLst>
                    <a:ext uri="{A12FA001-AC4F-418D-AE19-62706E023703}">
                      <ahyp:hlinkClr xmlns:ahyp="http://schemas.microsoft.com/office/drawing/2018/hyperlinkcolor" val="tx"/>
                    </a:ext>
                  </a:extLst>
                </a:hlinkClick>
              </a:rPr>
              <a:t>backward </a:t>
            </a:r>
            <a:r>
              <a:rPr sz="1600" spc="-7" dirty="0">
                <a:solidFill>
                  <a:schemeClr val="tx1">
                    <a:lumMod val="95000"/>
                    <a:lumOff val="5000"/>
                  </a:schemeClr>
                </a:solidFill>
                <a:latin typeface="Arial" panose="020B0604020202020204" pitchFamily="34" charset="0"/>
                <a:cs typeface="Arial" panose="020B0604020202020204" pitchFamily="34" charset="0"/>
                <a:hlinkClick r:id="rId2">
                  <a:extLst>
                    <a:ext uri="{A12FA001-AC4F-418D-AE19-62706E023703}">
                      <ahyp:hlinkClr xmlns:ahyp="http://schemas.microsoft.com/office/drawing/2018/hyperlinkcolor" val="tx"/>
                    </a:ext>
                  </a:extLst>
                </a:hlinkClick>
              </a:rPr>
              <a:t>integrate</a:t>
            </a:r>
            <a:r>
              <a:rPr sz="1600" spc="-7" dirty="0">
                <a:solidFill>
                  <a:schemeClr val="tx1">
                    <a:lumMod val="95000"/>
                    <a:lumOff val="5000"/>
                  </a:schemeClr>
                </a:solidFill>
                <a:latin typeface="Arial" panose="020B0604020202020204" pitchFamily="34" charset="0"/>
                <a:cs typeface="Arial" panose="020B0604020202020204" pitchFamily="34" charset="0"/>
              </a:rPr>
              <a:t>; </a:t>
            </a:r>
            <a:r>
              <a:rPr sz="1600" dirty="0">
                <a:solidFill>
                  <a:schemeClr val="tx1">
                    <a:lumMod val="95000"/>
                    <a:lumOff val="5000"/>
                  </a:schemeClr>
                </a:solidFill>
                <a:latin typeface="Arial" panose="020B0604020202020204" pitchFamily="34" charset="0"/>
                <a:cs typeface="Arial" panose="020B0604020202020204" pitchFamily="34" charset="0"/>
              </a:rPr>
              <a:t>There are many </a:t>
            </a:r>
            <a:r>
              <a:rPr sz="1600" spc="-7" dirty="0">
                <a:solidFill>
                  <a:schemeClr val="tx1">
                    <a:lumMod val="95000"/>
                    <a:lumOff val="5000"/>
                  </a:schemeClr>
                </a:solidFill>
                <a:latin typeface="Arial" panose="020B0604020202020204" pitchFamily="34" charset="0"/>
                <a:cs typeface="Arial" panose="020B0604020202020204" pitchFamily="34" charset="0"/>
              </a:rPr>
              <a:t>substitutes;</a:t>
            </a:r>
            <a:endParaRPr sz="1600" dirty="0">
              <a:solidFill>
                <a:schemeClr val="tx1">
                  <a:lumMod val="95000"/>
                  <a:lumOff val="5000"/>
                </a:schemeClr>
              </a:solidFill>
              <a:latin typeface="Arial" panose="020B0604020202020204" pitchFamily="34" charset="0"/>
              <a:cs typeface="Arial" panose="020B0604020202020204" pitchFamily="34" charset="0"/>
            </a:endParaRPr>
          </a:p>
          <a:p>
            <a:pPr marL="398741">
              <a:spcBef>
                <a:spcPts val="245"/>
              </a:spcBef>
            </a:pPr>
            <a:r>
              <a:rPr sz="1600" dirty="0">
                <a:solidFill>
                  <a:schemeClr val="tx1">
                    <a:lumMod val="95000"/>
                    <a:lumOff val="5000"/>
                  </a:schemeClr>
                </a:solidFill>
                <a:latin typeface="Arial" panose="020B0604020202020204" pitchFamily="34" charset="0"/>
                <a:cs typeface="Arial" panose="020B0604020202020204" pitchFamily="34" charset="0"/>
              </a:rPr>
              <a:t>Buyers are price </a:t>
            </a:r>
            <a:r>
              <a:rPr sz="1600" spc="-7" dirty="0">
                <a:solidFill>
                  <a:schemeClr val="tx1">
                    <a:lumMod val="95000"/>
                    <a:lumOff val="5000"/>
                  </a:schemeClr>
                </a:solidFill>
                <a:latin typeface="Arial" panose="020B0604020202020204" pitchFamily="34" charset="0"/>
                <a:cs typeface="Arial" panose="020B0604020202020204" pitchFamily="34" charset="0"/>
              </a:rPr>
              <a:t>sensitive.</a:t>
            </a:r>
            <a:endParaRPr sz="1600" dirty="0">
              <a:solidFill>
                <a:schemeClr val="tx1">
                  <a:lumMod val="95000"/>
                  <a:lumOff val="5000"/>
                </a:schemeClr>
              </a:solidFill>
              <a:latin typeface="Arial" panose="020B0604020202020204" pitchFamily="34" charset="0"/>
              <a:cs typeface="Arial" panose="020B0604020202020204" pitchFamily="34" charset="0"/>
            </a:endParaRPr>
          </a:p>
          <a:p>
            <a:pPr>
              <a:spcBef>
                <a:spcPts val="82"/>
              </a:spcBef>
            </a:pPr>
            <a:endParaRPr sz="818" dirty="0">
              <a:solidFill>
                <a:schemeClr val="tx1">
                  <a:lumMod val="95000"/>
                  <a:lumOff val="5000"/>
                </a:schemeClr>
              </a:solidFill>
              <a:latin typeface="Arial MT"/>
              <a:cs typeface="Arial MT"/>
            </a:endParaRPr>
          </a:p>
        </p:txBody>
      </p:sp>
      <p:sp>
        <p:nvSpPr>
          <p:cNvPr id="22" name="object 22">
            <a:extLst>
              <a:ext uri="{FF2B5EF4-FFF2-40B4-BE49-F238E27FC236}">
                <a16:creationId xmlns:a16="http://schemas.microsoft.com/office/drawing/2014/main" id="{BBF5CCD5-FE19-7292-B761-4FED327817C6}"/>
              </a:ext>
            </a:extLst>
          </p:cNvPr>
          <p:cNvSpPr/>
          <p:nvPr/>
        </p:nvSpPr>
        <p:spPr>
          <a:xfrm>
            <a:off x="3697432" y="251114"/>
            <a:ext cx="4805795" cy="25977"/>
          </a:xfrm>
          <a:custGeom>
            <a:avLst/>
            <a:gdLst/>
            <a:ahLst/>
            <a:cxnLst/>
            <a:rect l="l" t="t" r="r" b="b"/>
            <a:pathLst>
              <a:path w="7048500" h="38100">
                <a:moveTo>
                  <a:pt x="7048500" y="38100"/>
                </a:moveTo>
                <a:lnTo>
                  <a:pt x="0" y="38100"/>
                </a:lnTo>
                <a:lnTo>
                  <a:pt x="0" y="0"/>
                </a:lnTo>
                <a:lnTo>
                  <a:pt x="7048500" y="0"/>
                </a:lnTo>
                <a:lnTo>
                  <a:pt x="7048500" y="38100"/>
                </a:lnTo>
                <a:close/>
              </a:path>
            </a:pathLst>
          </a:custGeom>
          <a:solidFill>
            <a:srgbClr val="E1DFE1">
              <a:alpha val="99606"/>
            </a:srgbClr>
          </a:solidFill>
        </p:spPr>
        <p:txBody>
          <a:bodyPr wrap="square" lIns="0" tIns="0" rIns="0" bIns="0" rtlCol="0"/>
          <a:lstStyle/>
          <a:p>
            <a:endParaRPr sz="1227"/>
          </a:p>
        </p:txBody>
      </p:sp>
      <p:sp>
        <p:nvSpPr>
          <p:cNvPr id="34" name="object 34">
            <a:extLst>
              <a:ext uri="{FF2B5EF4-FFF2-40B4-BE49-F238E27FC236}">
                <a16:creationId xmlns:a16="http://schemas.microsoft.com/office/drawing/2014/main" id="{FC98126F-40F3-56F3-6BFD-02E9A3FF11AE}"/>
              </a:ext>
            </a:extLst>
          </p:cNvPr>
          <p:cNvSpPr txBox="1">
            <a:spLocks noGrp="1"/>
          </p:cNvSpPr>
          <p:nvPr>
            <p:ph type="sldNum" sz="quarter" idx="7"/>
          </p:nvPr>
        </p:nvSpPr>
        <p:spPr>
          <a:xfrm>
            <a:off x="7263010" y="9737824"/>
            <a:ext cx="192404" cy="139065"/>
          </a:xfrm>
          <a:prstGeom prst="rect">
            <a:avLst/>
          </a:prstGeom>
        </p:spPr>
        <p:txBody>
          <a:bodyPr vert="horz" wrap="square" lIns="0" tIns="0" rIns="0" bIns="0" rtlCol="0">
            <a:spAutoFit/>
          </a:bodyPr>
          <a:lstStyle>
            <a:defPPr>
              <a:defRPr kern="0"/>
            </a:defPPr>
            <a:lvl1pPr>
              <a:defRPr sz="800" b="0" i="0">
                <a:solidFill>
                  <a:schemeClr val="tx1"/>
                </a:solidFill>
                <a:latin typeface="Arial MT"/>
                <a:cs typeface="Arial MT"/>
              </a:defRPr>
            </a:lvl1pPr>
          </a:lstStyle>
          <a:p>
            <a:pPr marL="38100">
              <a:spcBef>
                <a:spcPts val="25"/>
              </a:spcBef>
            </a:pPr>
            <a:fld id="{81D60167-4931-47E6-BA6A-407CBD079E47}" type="slidenum">
              <a:rPr lang="en-IN" spc="-25" smtClean="0"/>
              <a:pPr marL="38100">
                <a:spcBef>
                  <a:spcPts val="25"/>
                </a:spcBef>
              </a:pPr>
              <a:t>74</a:t>
            </a:fld>
            <a:r>
              <a:rPr lang="en-IN" spc="-25"/>
              <a:t>/8</a:t>
            </a:r>
            <a:endParaRPr spc="-17" dirty="0"/>
          </a:p>
        </p:txBody>
      </p:sp>
    </p:spTree>
    <p:extLst>
      <p:ext uri="{BB962C8B-B14F-4D97-AF65-F5344CB8AC3E}">
        <p14:creationId xmlns:p14="http://schemas.microsoft.com/office/powerpoint/2010/main" val="276754911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8CCABB7-AD6F-2190-4A60-E565B926E2AB}"/>
              </a:ext>
            </a:extLst>
          </p:cNvPr>
          <p:cNvSpPr txBox="1"/>
          <p:nvPr/>
        </p:nvSpPr>
        <p:spPr>
          <a:xfrm>
            <a:off x="0" y="0"/>
            <a:ext cx="12192000" cy="4995598"/>
          </a:xfrm>
          <a:prstGeom prst="rect">
            <a:avLst/>
          </a:prstGeom>
          <a:noFill/>
        </p:spPr>
        <p:txBody>
          <a:bodyPr wrap="square">
            <a:spAutoFit/>
          </a:bodyPr>
          <a:lstStyle/>
          <a:p>
            <a:pPr marL="203916" marR="3464">
              <a:lnSpc>
                <a:spcPct val="125000"/>
              </a:lnSpc>
            </a:pPr>
            <a:r>
              <a:rPr lang="en-US" sz="1800" b="1" dirty="0">
                <a:solidFill>
                  <a:schemeClr val="tx1">
                    <a:lumMod val="95000"/>
                    <a:lumOff val="5000"/>
                  </a:schemeClr>
                </a:solidFill>
                <a:latin typeface="Arial"/>
                <a:cs typeface="Arial"/>
              </a:rPr>
              <a:t>Threat</a:t>
            </a:r>
            <a:r>
              <a:rPr lang="en-US" sz="1800" b="1" spc="-7" dirty="0">
                <a:solidFill>
                  <a:schemeClr val="tx1">
                    <a:lumMod val="95000"/>
                    <a:lumOff val="5000"/>
                  </a:schemeClr>
                </a:solidFill>
                <a:latin typeface="Arial"/>
                <a:cs typeface="Arial"/>
              </a:rPr>
              <a:t> </a:t>
            </a:r>
            <a:r>
              <a:rPr lang="en-US" sz="1800" b="1" dirty="0">
                <a:solidFill>
                  <a:schemeClr val="tx1">
                    <a:lumMod val="95000"/>
                    <a:lumOff val="5000"/>
                  </a:schemeClr>
                </a:solidFill>
                <a:latin typeface="Arial"/>
                <a:cs typeface="Arial"/>
              </a:rPr>
              <a:t>of</a:t>
            </a:r>
            <a:r>
              <a:rPr lang="en-US" sz="1800" b="1" spc="-3" dirty="0">
                <a:solidFill>
                  <a:schemeClr val="tx1">
                    <a:lumMod val="95000"/>
                    <a:lumOff val="5000"/>
                  </a:schemeClr>
                </a:solidFill>
                <a:latin typeface="Arial"/>
                <a:cs typeface="Arial"/>
              </a:rPr>
              <a:t> </a:t>
            </a:r>
            <a:r>
              <a:rPr lang="en-US" sz="1800" b="1" dirty="0">
                <a:solidFill>
                  <a:schemeClr val="tx1">
                    <a:lumMod val="95000"/>
                    <a:lumOff val="5000"/>
                  </a:schemeClr>
                </a:solidFill>
                <a:latin typeface="Arial"/>
                <a:cs typeface="Arial"/>
              </a:rPr>
              <a:t>substitutes.</a:t>
            </a:r>
            <a:r>
              <a:rPr lang="en-US" sz="1800" b="1" spc="-7" dirty="0">
                <a:solidFill>
                  <a:schemeClr val="tx1">
                    <a:lumMod val="95000"/>
                    <a:lumOff val="5000"/>
                  </a:schemeClr>
                </a:solidFill>
                <a:latin typeface="Arial"/>
                <a:cs typeface="Arial"/>
              </a:rPr>
              <a:t> </a:t>
            </a:r>
            <a:r>
              <a:rPr lang="en-US" sz="1800" dirty="0">
                <a:solidFill>
                  <a:schemeClr val="tx1">
                    <a:lumMod val="95000"/>
                    <a:lumOff val="5000"/>
                  </a:schemeClr>
                </a:solidFill>
                <a:latin typeface="Arial MT"/>
                <a:cs typeface="Arial MT"/>
              </a:rPr>
              <a:t>This</a:t>
            </a:r>
            <a:r>
              <a:rPr lang="en-US" sz="1800" spc="-3" dirty="0">
                <a:solidFill>
                  <a:schemeClr val="tx1">
                    <a:lumMod val="95000"/>
                    <a:lumOff val="5000"/>
                  </a:schemeClr>
                </a:solidFill>
                <a:latin typeface="Arial MT"/>
                <a:cs typeface="Arial MT"/>
              </a:rPr>
              <a:t> </a:t>
            </a:r>
            <a:r>
              <a:rPr lang="en-US" sz="1800" dirty="0">
                <a:solidFill>
                  <a:schemeClr val="tx1">
                    <a:lumMod val="95000"/>
                    <a:lumOff val="5000"/>
                  </a:schemeClr>
                </a:solidFill>
                <a:latin typeface="Arial MT"/>
                <a:cs typeface="Arial MT"/>
              </a:rPr>
              <a:t>force</a:t>
            </a:r>
            <a:r>
              <a:rPr lang="en-US" sz="1800" spc="-7" dirty="0">
                <a:solidFill>
                  <a:schemeClr val="tx1">
                    <a:lumMod val="95000"/>
                    <a:lumOff val="5000"/>
                  </a:schemeClr>
                </a:solidFill>
                <a:latin typeface="Arial MT"/>
                <a:cs typeface="Arial MT"/>
              </a:rPr>
              <a:t> </a:t>
            </a:r>
            <a:r>
              <a:rPr lang="en-US" sz="1800" dirty="0">
                <a:solidFill>
                  <a:schemeClr val="tx1">
                    <a:lumMod val="95000"/>
                    <a:lumOff val="5000"/>
                  </a:schemeClr>
                </a:solidFill>
                <a:latin typeface="Arial MT"/>
                <a:cs typeface="Arial MT"/>
              </a:rPr>
              <a:t>is</a:t>
            </a:r>
            <a:r>
              <a:rPr lang="en-US" sz="1800" spc="-3" dirty="0">
                <a:solidFill>
                  <a:schemeClr val="tx1">
                    <a:lumMod val="95000"/>
                    <a:lumOff val="5000"/>
                  </a:schemeClr>
                </a:solidFill>
                <a:latin typeface="Arial MT"/>
                <a:cs typeface="Arial MT"/>
              </a:rPr>
              <a:t> </a:t>
            </a:r>
            <a:r>
              <a:rPr lang="en-US" sz="1800" dirty="0">
                <a:solidFill>
                  <a:schemeClr val="tx1">
                    <a:lumMod val="95000"/>
                    <a:lumOff val="5000"/>
                  </a:schemeClr>
                </a:solidFill>
                <a:latin typeface="Arial MT"/>
                <a:cs typeface="Arial MT"/>
              </a:rPr>
              <a:t>especially</a:t>
            </a:r>
            <a:r>
              <a:rPr lang="en-US" sz="1800" spc="-3" dirty="0">
                <a:solidFill>
                  <a:schemeClr val="tx1">
                    <a:lumMod val="95000"/>
                    <a:lumOff val="5000"/>
                  </a:schemeClr>
                </a:solidFill>
                <a:latin typeface="Arial MT"/>
                <a:cs typeface="Arial MT"/>
              </a:rPr>
              <a:t> </a:t>
            </a:r>
            <a:r>
              <a:rPr lang="en-US" sz="1800" dirty="0">
                <a:solidFill>
                  <a:schemeClr val="tx1">
                    <a:lumMod val="95000"/>
                    <a:lumOff val="5000"/>
                  </a:schemeClr>
                </a:solidFill>
                <a:latin typeface="Arial MT"/>
                <a:cs typeface="Arial MT"/>
              </a:rPr>
              <a:t>threatening</a:t>
            </a:r>
            <a:r>
              <a:rPr lang="en-US" sz="1800" spc="-3" dirty="0">
                <a:solidFill>
                  <a:schemeClr val="tx1">
                    <a:lumMod val="95000"/>
                    <a:lumOff val="5000"/>
                  </a:schemeClr>
                </a:solidFill>
                <a:latin typeface="Arial MT"/>
                <a:cs typeface="Arial MT"/>
              </a:rPr>
              <a:t> </a:t>
            </a:r>
            <a:r>
              <a:rPr lang="en-US" sz="1800" dirty="0">
                <a:solidFill>
                  <a:schemeClr val="tx1">
                    <a:lumMod val="95000"/>
                    <a:lumOff val="5000"/>
                  </a:schemeClr>
                </a:solidFill>
                <a:latin typeface="Arial MT"/>
                <a:cs typeface="Arial MT"/>
              </a:rPr>
              <a:t>when</a:t>
            </a:r>
            <a:r>
              <a:rPr lang="en-US" sz="1800" spc="-3" dirty="0">
                <a:solidFill>
                  <a:schemeClr val="tx1">
                    <a:lumMod val="95000"/>
                    <a:lumOff val="5000"/>
                  </a:schemeClr>
                </a:solidFill>
                <a:latin typeface="Arial MT"/>
                <a:cs typeface="Arial MT"/>
              </a:rPr>
              <a:t> </a:t>
            </a:r>
            <a:r>
              <a:rPr lang="en-US" sz="1800" dirty="0">
                <a:solidFill>
                  <a:schemeClr val="tx1">
                    <a:lumMod val="95000"/>
                    <a:lumOff val="5000"/>
                  </a:schemeClr>
                </a:solidFill>
                <a:latin typeface="Arial MT"/>
                <a:cs typeface="Arial MT"/>
              </a:rPr>
              <a:t>buyers</a:t>
            </a:r>
            <a:r>
              <a:rPr lang="en-US" sz="1800" spc="-7" dirty="0">
                <a:solidFill>
                  <a:schemeClr val="tx1">
                    <a:lumMod val="95000"/>
                    <a:lumOff val="5000"/>
                  </a:schemeClr>
                </a:solidFill>
                <a:latin typeface="Arial MT"/>
                <a:cs typeface="Arial MT"/>
              </a:rPr>
              <a:t> </a:t>
            </a:r>
            <a:r>
              <a:rPr lang="en-US" sz="1800" dirty="0">
                <a:solidFill>
                  <a:schemeClr val="tx1">
                    <a:lumMod val="95000"/>
                    <a:lumOff val="5000"/>
                  </a:schemeClr>
                </a:solidFill>
                <a:latin typeface="Arial MT"/>
                <a:cs typeface="Arial MT"/>
              </a:rPr>
              <a:t>can</a:t>
            </a:r>
            <a:r>
              <a:rPr lang="en-US" sz="1800" spc="-3" dirty="0">
                <a:solidFill>
                  <a:schemeClr val="tx1">
                    <a:lumMod val="95000"/>
                    <a:lumOff val="5000"/>
                  </a:schemeClr>
                </a:solidFill>
                <a:latin typeface="Arial MT"/>
                <a:cs typeface="Arial MT"/>
              </a:rPr>
              <a:t> </a:t>
            </a:r>
            <a:r>
              <a:rPr lang="en-US" sz="1800" dirty="0">
                <a:solidFill>
                  <a:schemeClr val="tx1">
                    <a:lumMod val="95000"/>
                    <a:lumOff val="5000"/>
                  </a:schemeClr>
                </a:solidFill>
                <a:latin typeface="Arial MT"/>
                <a:cs typeface="Arial MT"/>
              </a:rPr>
              <a:t>easily</a:t>
            </a:r>
            <a:r>
              <a:rPr lang="en-US" sz="1800" spc="-3" dirty="0">
                <a:solidFill>
                  <a:schemeClr val="tx1">
                    <a:lumMod val="95000"/>
                    <a:lumOff val="5000"/>
                  </a:schemeClr>
                </a:solidFill>
                <a:latin typeface="Arial MT"/>
                <a:cs typeface="Arial MT"/>
              </a:rPr>
              <a:t> </a:t>
            </a:r>
            <a:r>
              <a:rPr lang="en-US" sz="1800" dirty="0">
                <a:solidFill>
                  <a:schemeClr val="tx1">
                    <a:lumMod val="95000"/>
                    <a:lumOff val="5000"/>
                  </a:schemeClr>
                </a:solidFill>
                <a:latin typeface="Arial MT"/>
                <a:cs typeface="Arial MT"/>
              </a:rPr>
              <a:t>find</a:t>
            </a:r>
            <a:r>
              <a:rPr lang="en-US" sz="1800" spc="-3" dirty="0">
                <a:solidFill>
                  <a:schemeClr val="tx1">
                    <a:lumMod val="95000"/>
                    <a:lumOff val="5000"/>
                  </a:schemeClr>
                </a:solidFill>
                <a:latin typeface="Arial MT"/>
                <a:cs typeface="Arial MT"/>
              </a:rPr>
              <a:t> </a:t>
            </a:r>
            <a:r>
              <a:rPr lang="en-US" sz="1800" spc="-7" dirty="0">
                <a:solidFill>
                  <a:schemeClr val="tx1">
                    <a:lumMod val="95000"/>
                    <a:lumOff val="5000"/>
                  </a:schemeClr>
                </a:solidFill>
                <a:latin typeface="Arial MT"/>
                <a:cs typeface="Arial MT"/>
              </a:rPr>
              <a:t>substitute </a:t>
            </a:r>
            <a:r>
              <a:rPr lang="en-US" sz="1800" dirty="0">
                <a:solidFill>
                  <a:schemeClr val="tx1">
                    <a:lumMod val="95000"/>
                    <a:lumOff val="5000"/>
                  </a:schemeClr>
                </a:solidFill>
                <a:latin typeface="Arial MT"/>
                <a:cs typeface="Arial MT"/>
              </a:rPr>
              <a:t>products with attractive prices or better quality and when buyers can switch from one product </a:t>
            </a:r>
            <a:r>
              <a:rPr lang="en-US" sz="1800" spc="-17" dirty="0">
                <a:solidFill>
                  <a:schemeClr val="tx1">
                    <a:lumMod val="95000"/>
                    <a:lumOff val="5000"/>
                  </a:schemeClr>
                </a:solidFill>
                <a:latin typeface="Arial MT"/>
                <a:cs typeface="Arial MT"/>
              </a:rPr>
              <a:t>or </a:t>
            </a:r>
            <a:r>
              <a:rPr lang="en-US" sz="1800" dirty="0">
                <a:solidFill>
                  <a:schemeClr val="tx1">
                    <a:lumMod val="95000"/>
                    <a:lumOff val="5000"/>
                  </a:schemeClr>
                </a:solidFill>
                <a:latin typeface="Arial MT"/>
                <a:cs typeface="Arial MT"/>
              </a:rPr>
              <a:t>service</a:t>
            </a:r>
            <a:r>
              <a:rPr lang="en-US" sz="1800" spc="-3" dirty="0">
                <a:solidFill>
                  <a:schemeClr val="tx1">
                    <a:lumMod val="95000"/>
                    <a:lumOff val="5000"/>
                  </a:schemeClr>
                </a:solidFill>
                <a:latin typeface="Arial MT"/>
                <a:cs typeface="Arial MT"/>
              </a:rPr>
              <a:t> </a:t>
            </a:r>
            <a:r>
              <a:rPr lang="en-US" sz="1800" dirty="0">
                <a:solidFill>
                  <a:schemeClr val="tx1">
                    <a:lumMod val="95000"/>
                    <a:lumOff val="5000"/>
                  </a:schemeClr>
                </a:solidFill>
                <a:latin typeface="Arial MT"/>
                <a:cs typeface="Arial MT"/>
              </a:rPr>
              <a:t>to</a:t>
            </a:r>
            <a:r>
              <a:rPr lang="en-US" sz="1800" spc="-3" dirty="0">
                <a:solidFill>
                  <a:schemeClr val="tx1">
                    <a:lumMod val="95000"/>
                    <a:lumOff val="5000"/>
                  </a:schemeClr>
                </a:solidFill>
                <a:latin typeface="Arial MT"/>
                <a:cs typeface="Arial MT"/>
              </a:rPr>
              <a:t> </a:t>
            </a:r>
            <a:r>
              <a:rPr lang="en-US" sz="1800" dirty="0">
                <a:solidFill>
                  <a:schemeClr val="tx1">
                    <a:lumMod val="95000"/>
                    <a:lumOff val="5000"/>
                  </a:schemeClr>
                </a:solidFill>
                <a:latin typeface="Arial MT"/>
                <a:cs typeface="Arial MT"/>
              </a:rPr>
              <a:t>another with</a:t>
            </a:r>
            <a:r>
              <a:rPr lang="en-US" sz="1800" spc="-3" dirty="0">
                <a:solidFill>
                  <a:schemeClr val="tx1">
                    <a:lumMod val="95000"/>
                    <a:lumOff val="5000"/>
                  </a:schemeClr>
                </a:solidFill>
                <a:latin typeface="Arial MT"/>
                <a:cs typeface="Arial MT"/>
              </a:rPr>
              <a:t> </a:t>
            </a:r>
            <a:r>
              <a:rPr lang="en-US" sz="1800" dirty="0">
                <a:solidFill>
                  <a:schemeClr val="tx1">
                    <a:lumMod val="95000"/>
                    <a:lumOff val="5000"/>
                  </a:schemeClr>
                </a:solidFill>
                <a:latin typeface="Arial MT"/>
                <a:cs typeface="Arial MT"/>
              </a:rPr>
              <a:t>little</a:t>
            </a:r>
            <a:r>
              <a:rPr lang="en-US" sz="1800" spc="-3" dirty="0">
                <a:solidFill>
                  <a:schemeClr val="tx1">
                    <a:lumMod val="95000"/>
                    <a:lumOff val="5000"/>
                  </a:schemeClr>
                </a:solidFill>
                <a:latin typeface="Arial MT"/>
                <a:cs typeface="Arial MT"/>
              </a:rPr>
              <a:t> </a:t>
            </a:r>
            <a:r>
              <a:rPr lang="en-US" sz="1800" dirty="0">
                <a:solidFill>
                  <a:schemeClr val="tx1">
                    <a:lumMod val="95000"/>
                    <a:lumOff val="5000"/>
                  </a:schemeClr>
                </a:solidFill>
                <a:latin typeface="Arial MT"/>
                <a:cs typeface="Arial MT"/>
              </a:rPr>
              <a:t>cost. For</a:t>
            </a:r>
            <a:r>
              <a:rPr lang="en-US" sz="1800" spc="-3" dirty="0">
                <a:solidFill>
                  <a:schemeClr val="tx1">
                    <a:lumMod val="95000"/>
                    <a:lumOff val="5000"/>
                  </a:schemeClr>
                </a:solidFill>
                <a:latin typeface="Arial MT"/>
                <a:cs typeface="Arial MT"/>
              </a:rPr>
              <a:t> </a:t>
            </a:r>
            <a:r>
              <a:rPr lang="en-US" sz="1800" dirty="0">
                <a:solidFill>
                  <a:schemeClr val="tx1">
                    <a:lumMod val="95000"/>
                    <a:lumOff val="5000"/>
                  </a:schemeClr>
                </a:solidFill>
                <a:latin typeface="Arial MT"/>
                <a:cs typeface="Arial MT"/>
              </a:rPr>
              <a:t>example,</a:t>
            </a:r>
            <a:r>
              <a:rPr lang="en-US" sz="1800" spc="-3" dirty="0">
                <a:solidFill>
                  <a:schemeClr val="tx1">
                    <a:lumMod val="95000"/>
                    <a:lumOff val="5000"/>
                  </a:schemeClr>
                </a:solidFill>
                <a:latin typeface="Arial MT"/>
                <a:cs typeface="Arial MT"/>
              </a:rPr>
              <a:t> </a:t>
            </a:r>
            <a:r>
              <a:rPr lang="en-US" sz="1800" dirty="0">
                <a:solidFill>
                  <a:schemeClr val="tx1">
                    <a:lumMod val="95000"/>
                    <a:lumOff val="5000"/>
                  </a:schemeClr>
                </a:solidFill>
                <a:latin typeface="Arial MT"/>
                <a:cs typeface="Arial MT"/>
              </a:rPr>
              <a:t>to switch</a:t>
            </a:r>
            <a:r>
              <a:rPr lang="en-US" sz="1800" spc="-3" dirty="0">
                <a:solidFill>
                  <a:schemeClr val="tx1">
                    <a:lumMod val="95000"/>
                    <a:lumOff val="5000"/>
                  </a:schemeClr>
                </a:solidFill>
                <a:latin typeface="Arial MT"/>
                <a:cs typeface="Arial MT"/>
              </a:rPr>
              <a:t> </a:t>
            </a:r>
            <a:r>
              <a:rPr lang="en-US" sz="1800" dirty="0">
                <a:solidFill>
                  <a:schemeClr val="tx1">
                    <a:lumMod val="95000"/>
                    <a:lumOff val="5000"/>
                  </a:schemeClr>
                </a:solidFill>
                <a:latin typeface="Arial MT"/>
                <a:cs typeface="Arial MT"/>
              </a:rPr>
              <a:t>from coffee</a:t>
            </a:r>
            <a:r>
              <a:rPr lang="en-US" sz="1800" spc="-3" dirty="0">
                <a:solidFill>
                  <a:schemeClr val="tx1">
                    <a:lumMod val="95000"/>
                    <a:lumOff val="5000"/>
                  </a:schemeClr>
                </a:solidFill>
                <a:latin typeface="Arial MT"/>
                <a:cs typeface="Arial MT"/>
              </a:rPr>
              <a:t> </a:t>
            </a:r>
            <a:r>
              <a:rPr lang="en-US" sz="1800" dirty="0">
                <a:solidFill>
                  <a:schemeClr val="tx1">
                    <a:lumMod val="95000"/>
                    <a:lumOff val="5000"/>
                  </a:schemeClr>
                </a:solidFill>
                <a:latin typeface="Arial MT"/>
                <a:cs typeface="Arial MT"/>
              </a:rPr>
              <a:t>to</a:t>
            </a:r>
            <a:r>
              <a:rPr lang="en-US" sz="1800" spc="-3" dirty="0">
                <a:solidFill>
                  <a:schemeClr val="tx1">
                    <a:lumMod val="95000"/>
                    <a:lumOff val="5000"/>
                  </a:schemeClr>
                </a:solidFill>
                <a:latin typeface="Arial MT"/>
                <a:cs typeface="Arial MT"/>
              </a:rPr>
              <a:t> </a:t>
            </a:r>
            <a:r>
              <a:rPr lang="en-US" sz="1800" dirty="0">
                <a:solidFill>
                  <a:schemeClr val="tx1">
                    <a:lumMod val="95000"/>
                    <a:lumOff val="5000"/>
                  </a:schemeClr>
                </a:solidFill>
                <a:latin typeface="Arial MT"/>
                <a:cs typeface="Arial MT"/>
              </a:rPr>
              <a:t>tea doesn’t</a:t>
            </a:r>
            <a:r>
              <a:rPr lang="en-US" sz="1800" spc="-3" dirty="0">
                <a:solidFill>
                  <a:schemeClr val="tx1">
                    <a:lumMod val="95000"/>
                    <a:lumOff val="5000"/>
                  </a:schemeClr>
                </a:solidFill>
                <a:latin typeface="Arial MT"/>
                <a:cs typeface="Arial MT"/>
              </a:rPr>
              <a:t> </a:t>
            </a:r>
            <a:r>
              <a:rPr lang="en-US" sz="1800" dirty="0">
                <a:solidFill>
                  <a:schemeClr val="tx1">
                    <a:lumMod val="95000"/>
                    <a:lumOff val="5000"/>
                  </a:schemeClr>
                </a:solidFill>
                <a:latin typeface="Arial MT"/>
                <a:cs typeface="Arial MT"/>
              </a:rPr>
              <a:t>cost</a:t>
            </a:r>
            <a:r>
              <a:rPr lang="en-US" sz="1800" spc="-3" dirty="0">
                <a:solidFill>
                  <a:schemeClr val="tx1">
                    <a:lumMod val="95000"/>
                    <a:lumOff val="5000"/>
                  </a:schemeClr>
                </a:solidFill>
                <a:latin typeface="Arial MT"/>
                <a:cs typeface="Arial MT"/>
              </a:rPr>
              <a:t> </a:t>
            </a:r>
            <a:r>
              <a:rPr lang="en-US" sz="1800" spc="-7" dirty="0">
                <a:solidFill>
                  <a:schemeClr val="tx1">
                    <a:lumMod val="95000"/>
                    <a:lumOff val="5000"/>
                  </a:schemeClr>
                </a:solidFill>
                <a:latin typeface="Arial MT"/>
                <a:cs typeface="Arial MT"/>
              </a:rPr>
              <a:t>anything, </a:t>
            </a:r>
            <a:r>
              <a:rPr lang="en-US" sz="1800" dirty="0">
                <a:solidFill>
                  <a:schemeClr val="tx1">
                    <a:lumMod val="95000"/>
                    <a:lumOff val="5000"/>
                  </a:schemeClr>
                </a:solidFill>
                <a:latin typeface="Arial MT"/>
                <a:cs typeface="Arial MT"/>
              </a:rPr>
              <a:t>unlike switching from car to </a:t>
            </a:r>
            <a:r>
              <a:rPr lang="en-US" sz="1800" spc="-7" dirty="0">
                <a:solidFill>
                  <a:schemeClr val="tx1">
                    <a:lumMod val="95000"/>
                    <a:lumOff val="5000"/>
                  </a:schemeClr>
                </a:solidFill>
                <a:latin typeface="Arial MT"/>
                <a:cs typeface="Arial MT"/>
              </a:rPr>
              <a:t>bicycle.</a:t>
            </a:r>
            <a:endParaRPr lang="en-US" sz="1800" dirty="0">
              <a:solidFill>
                <a:schemeClr val="tx1">
                  <a:lumMod val="95000"/>
                  <a:lumOff val="5000"/>
                </a:schemeClr>
              </a:solidFill>
              <a:latin typeface="Arial MT"/>
              <a:cs typeface="Arial MT"/>
            </a:endParaRPr>
          </a:p>
          <a:p>
            <a:pPr>
              <a:spcBef>
                <a:spcPts val="82"/>
              </a:spcBef>
            </a:pPr>
            <a:endParaRPr lang="en-US" sz="1800" dirty="0">
              <a:solidFill>
                <a:schemeClr val="tx1">
                  <a:lumMod val="95000"/>
                  <a:lumOff val="5000"/>
                </a:schemeClr>
              </a:solidFill>
              <a:latin typeface="Arial MT"/>
              <a:cs typeface="Arial MT"/>
            </a:endParaRPr>
          </a:p>
          <a:p>
            <a:pPr marL="203916" marR="124688">
              <a:lnSpc>
                <a:spcPct val="125000"/>
              </a:lnSpc>
            </a:pPr>
            <a:r>
              <a:rPr lang="en-US" sz="1800" b="1" dirty="0">
                <a:solidFill>
                  <a:schemeClr val="tx1">
                    <a:lumMod val="95000"/>
                    <a:lumOff val="5000"/>
                  </a:schemeClr>
                </a:solidFill>
                <a:latin typeface="Arial"/>
                <a:cs typeface="Arial"/>
              </a:rPr>
              <a:t>Rivalry</a:t>
            </a:r>
            <a:r>
              <a:rPr lang="en-US" sz="1800" b="1" spc="-7" dirty="0">
                <a:solidFill>
                  <a:schemeClr val="tx1">
                    <a:lumMod val="95000"/>
                    <a:lumOff val="5000"/>
                  </a:schemeClr>
                </a:solidFill>
                <a:latin typeface="Arial"/>
                <a:cs typeface="Arial"/>
              </a:rPr>
              <a:t> </a:t>
            </a:r>
            <a:r>
              <a:rPr lang="en-US" sz="1800" b="1" dirty="0">
                <a:solidFill>
                  <a:schemeClr val="tx1">
                    <a:lumMod val="95000"/>
                    <a:lumOff val="5000"/>
                  </a:schemeClr>
                </a:solidFill>
                <a:latin typeface="Arial"/>
                <a:cs typeface="Arial"/>
              </a:rPr>
              <a:t>among</a:t>
            </a:r>
            <a:r>
              <a:rPr lang="en-US" sz="1800" b="1" spc="-3" dirty="0">
                <a:solidFill>
                  <a:schemeClr val="tx1">
                    <a:lumMod val="95000"/>
                    <a:lumOff val="5000"/>
                  </a:schemeClr>
                </a:solidFill>
                <a:latin typeface="Arial"/>
                <a:cs typeface="Arial"/>
              </a:rPr>
              <a:t> </a:t>
            </a:r>
            <a:r>
              <a:rPr lang="en-US" sz="1800" b="1" dirty="0">
                <a:solidFill>
                  <a:schemeClr val="tx1">
                    <a:lumMod val="95000"/>
                    <a:lumOff val="5000"/>
                  </a:schemeClr>
                </a:solidFill>
                <a:latin typeface="Arial"/>
                <a:cs typeface="Arial"/>
              </a:rPr>
              <a:t>existing</a:t>
            </a:r>
            <a:r>
              <a:rPr lang="en-US" sz="1800" b="1" spc="-7" dirty="0">
                <a:solidFill>
                  <a:schemeClr val="tx1">
                    <a:lumMod val="95000"/>
                    <a:lumOff val="5000"/>
                  </a:schemeClr>
                </a:solidFill>
                <a:latin typeface="Arial"/>
                <a:cs typeface="Arial"/>
              </a:rPr>
              <a:t> </a:t>
            </a:r>
            <a:r>
              <a:rPr lang="en-US" sz="1800" b="1" dirty="0">
                <a:solidFill>
                  <a:schemeClr val="tx1">
                    <a:lumMod val="95000"/>
                    <a:lumOff val="5000"/>
                  </a:schemeClr>
                </a:solidFill>
                <a:latin typeface="Arial"/>
                <a:cs typeface="Arial"/>
              </a:rPr>
              <a:t>competitors.</a:t>
            </a:r>
            <a:r>
              <a:rPr lang="en-US" sz="1800" b="1" spc="-3" dirty="0">
                <a:solidFill>
                  <a:schemeClr val="tx1">
                    <a:lumMod val="95000"/>
                    <a:lumOff val="5000"/>
                  </a:schemeClr>
                </a:solidFill>
                <a:latin typeface="Arial"/>
                <a:cs typeface="Arial"/>
              </a:rPr>
              <a:t> </a:t>
            </a:r>
            <a:r>
              <a:rPr lang="en-US" sz="1800" dirty="0">
                <a:solidFill>
                  <a:schemeClr val="tx1">
                    <a:lumMod val="95000"/>
                    <a:lumOff val="5000"/>
                  </a:schemeClr>
                </a:solidFill>
                <a:latin typeface="Arial MT"/>
                <a:cs typeface="Arial MT"/>
              </a:rPr>
              <a:t>This</a:t>
            </a:r>
            <a:r>
              <a:rPr lang="en-US" sz="1800" spc="-7" dirty="0">
                <a:solidFill>
                  <a:schemeClr val="tx1">
                    <a:lumMod val="95000"/>
                    <a:lumOff val="5000"/>
                  </a:schemeClr>
                </a:solidFill>
                <a:latin typeface="Arial MT"/>
                <a:cs typeface="Arial MT"/>
              </a:rPr>
              <a:t> </a:t>
            </a:r>
            <a:r>
              <a:rPr lang="en-US" sz="1800" dirty="0">
                <a:solidFill>
                  <a:schemeClr val="tx1">
                    <a:lumMod val="95000"/>
                    <a:lumOff val="5000"/>
                  </a:schemeClr>
                </a:solidFill>
                <a:latin typeface="Arial MT"/>
                <a:cs typeface="Arial MT"/>
              </a:rPr>
              <a:t>force</a:t>
            </a:r>
            <a:r>
              <a:rPr lang="en-US" sz="1800" spc="-3" dirty="0">
                <a:solidFill>
                  <a:schemeClr val="tx1">
                    <a:lumMod val="95000"/>
                    <a:lumOff val="5000"/>
                  </a:schemeClr>
                </a:solidFill>
                <a:latin typeface="Arial MT"/>
                <a:cs typeface="Arial MT"/>
              </a:rPr>
              <a:t> </a:t>
            </a:r>
            <a:r>
              <a:rPr lang="en-US" sz="1800" dirty="0">
                <a:solidFill>
                  <a:schemeClr val="tx1">
                    <a:lumMod val="95000"/>
                    <a:lumOff val="5000"/>
                  </a:schemeClr>
                </a:solidFill>
                <a:latin typeface="Arial MT"/>
                <a:cs typeface="Arial MT"/>
              </a:rPr>
              <a:t>is</a:t>
            </a:r>
            <a:r>
              <a:rPr lang="en-US" sz="1800" spc="-3" dirty="0">
                <a:solidFill>
                  <a:schemeClr val="tx1">
                    <a:lumMod val="95000"/>
                    <a:lumOff val="5000"/>
                  </a:schemeClr>
                </a:solidFill>
                <a:latin typeface="Arial MT"/>
                <a:cs typeface="Arial MT"/>
              </a:rPr>
              <a:t> </a:t>
            </a:r>
            <a:r>
              <a:rPr lang="en-US" sz="1800" dirty="0">
                <a:solidFill>
                  <a:schemeClr val="tx1">
                    <a:lumMod val="95000"/>
                    <a:lumOff val="5000"/>
                  </a:schemeClr>
                </a:solidFill>
                <a:latin typeface="Arial MT"/>
                <a:cs typeface="Arial MT"/>
              </a:rPr>
              <a:t>the</a:t>
            </a:r>
            <a:r>
              <a:rPr lang="en-US" sz="1800" spc="-7" dirty="0">
                <a:solidFill>
                  <a:schemeClr val="tx1">
                    <a:lumMod val="95000"/>
                    <a:lumOff val="5000"/>
                  </a:schemeClr>
                </a:solidFill>
                <a:latin typeface="Arial MT"/>
                <a:cs typeface="Arial MT"/>
              </a:rPr>
              <a:t> </a:t>
            </a:r>
            <a:r>
              <a:rPr lang="en-US" sz="1800" dirty="0">
                <a:solidFill>
                  <a:schemeClr val="tx1">
                    <a:lumMod val="95000"/>
                    <a:lumOff val="5000"/>
                  </a:schemeClr>
                </a:solidFill>
                <a:latin typeface="Arial MT"/>
                <a:cs typeface="Arial MT"/>
              </a:rPr>
              <a:t>major</a:t>
            </a:r>
            <a:r>
              <a:rPr lang="en-US" sz="1800" spc="-3" dirty="0">
                <a:solidFill>
                  <a:schemeClr val="tx1">
                    <a:lumMod val="95000"/>
                    <a:lumOff val="5000"/>
                  </a:schemeClr>
                </a:solidFill>
                <a:latin typeface="Arial MT"/>
                <a:cs typeface="Arial MT"/>
              </a:rPr>
              <a:t> </a:t>
            </a:r>
            <a:r>
              <a:rPr lang="en-US" sz="1800" dirty="0">
                <a:solidFill>
                  <a:schemeClr val="tx1">
                    <a:lumMod val="95000"/>
                    <a:lumOff val="5000"/>
                  </a:schemeClr>
                </a:solidFill>
                <a:latin typeface="Arial MT"/>
                <a:cs typeface="Arial MT"/>
              </a:rPr>
              <a:t>determinant</a:t>
            </a:r>
            <a:r>
              <a:rPr lang="en-US" sz="1800" spc="-7" dirty="0">
                <a:solidFill>
                  <a:schemeClr val="tx1">
                    <a:lumMod val="95000"/>
                    <a:lumOff val="5000"/>
                  </a:schemeClr>
                </a:solidFill>
                <a:latin typeface="Arial MT"/>
                <a:cs typeface="Arial MT"/>
              </a:rPr>
              <a:t> </a:t>
            </a:r>
            <a:r>
              <a:rPr lang="en-US" sz="1800" dirty="0">
                <a:solidFill>
                  <a:schemeClr val="tx1">
                    <a:lumMod val="95000"/>
                    <a:lumOff val="5000"/>
                  </a:schemeClr>
                </a:solidFill>
                <a:latin typeface="Arial MT"/>
                <a:cs typeface="Arial MT"/>
              </a:rPr>
              <a:t>on</a:t>
            </a:r>
            <a:r>
              <a:rPr lang="en-US" sz="1800" spc="-3" dirty="0">
                <a:solidFill>
                  <a:schemeClr val="tx1">
                    <a:lumMod val="95000"/>
                    <a:lumOff val="5000"/>
                  </a:schemeClr>
                </a:solidFill>
                <a:latin typeface="Arial MT"/>
                <a:cs typeface="Arial MT"/>
              </a:rPr>
              <a:t> </a:t>
            </a:r>
            <a:r>
              <a:rPr lang="en-US" sz="1800" dirty="0">
                <a:solidFill>
                  <a:schemeClr val="tx1">
                    <a:lumMod val="95000"/>
                    <a:lumOff val="5000"/>
                  </a:schemeClr>
                </a:solidFill>
                <a:latin typeface="Arial MT"/>
                <a:cs typeface="Arial MT"/>
              </a:rPr>
              <a:t>how</a:t>
            </a:r>
            <a:r>
              <a:rPr lang="en-US" sz="1800" spc="-3" dirty="0">
                <a:solidFill>
                  <a:schemeClr val="tx1">
                    <a:lumMod val="95000"/>
                    <a:lumOff val="5000"/>
                  </a:schemeClr>
                </a:solidFill>
                <a:latin typeface="Arial MT"/>
                <a:cs typeface="Arial MT"/>
              </a:rPr>
              <a:t> </a:t>
            </a:r>
            <a:r>
              <a:rPr lang="en-US" sz="1800" spc="-7" dirty="0">
                <a:solidFill>
                  <a:schemeClr val="tx1">
                    <a:lumMod val="95000"/>
                    <a:lumOff val="5000"/>
                  </a:schemeClr>
                </a:solidFill>
                <a:latin typeface="Arial MT"/>
                <a:cs typeface="Arial MT"/>
              </a:rPr>
              <a:t>competitive </a:t>
            </a:r>
            <a:r>
              <a:rPr lang="en-US" sz="1800" dirty="0">
                <a:solidFill>
                  <a:schemeClr val="tx1">
                    <a:lumMod val="95000"/>
                    <a:lumOff val="5000"/>
                  </a:schemeClr>
                </a:solidFill>
                <a:latin typeface="Arial MT"/>
                <a:cs typeface="Arial MT"/>
              </a:rPr>
              <a:t>and</a:t>
            </a:r>
            <a:r>
              <a:rPr lang="en-US" sz="1800" spc="-3" dirty="0">
                <a:solidFill>
                  <a:schemeClr val="tx1">
                    <a:lumMod val="95000"/>
                    <a:lumOff val="5000"/>
                  </a:schemeClr>
                </a:solidFill>
                <a:latin typeface="Arial MT"/>
                <a:cs typeface="Arial MT"/>
              </a:rPr>
              <a:t> </a:t>
            </a:r>
            <a:r>
              <a:rPr lang="en-US" sz="1800" dirty="0">
                <a:solidFill>
                  <a:schemeClr val="tx1">
                    <a:lumMod val="95000"/>
                    <a:lumOff val="5000"/>
                  </a:schemeClr>
                </a:solidFill>
                <a:latin typeface="Arial MT"/>
                <a:cs typeface="Arial MT"/>
              </a:rPr>
              <a:t>profitable an</a:t>
            </a:r>
            <a:r>
              <a:rPr lang="en-US" sz="1800" spc="-3" dirty="0">
                <a:solidFill>
                  <a:schemeClr val="tx1">
                    <a:lumMod val="95000"/>
                    <a:lumOff val="5000"/>
                  </a:schemeClr>
                </a:solidFill>
                <a:latin typeface="Arial MT"/>
                <a:cs typeface="Arial MT"/>
              </a:rPr>
              <a:t> </a:t>
            </a:r>
            <a:r>
              <a:rPr lang="en-US" sz="1800" dirty="0">
                <a:solidFill>
                  <a:schemeClr val="tx1">
                    <a:lumMod val="95000"/>
                    <a:lumOff val="5000"/>
                  </a:schemeClr>
                </a:solidFill>
                <a:latin typeface="Arial MT"/>
                <a:cs typeface="Arial MT"/>
              </a:rPr>
              <a:t>industry is.</a:t>
            </a:r>
            <a:r>
              <a:rPr lang="en-US" sz="1800" spc="-3" dirty="0">
                <a:solidFill>
                  <a:schemeClr val="tx1">
                    <a:lumMod val="95000"/>
                    <a:lumOff val="5000"/>
                  </a:schemeClr>
                </a:solidFill>
                <a:latin typeface="Arial MT"/>
                <a:cs typeface="Arial MT"/>
              </a:rPr>
              <a:t> </a:t>
            </a:r>
            <a:r>
              <a:rPr lang="en-US" sz="1800" dirty="0">
                <a:solidFill>
                  <a:schemeClr val="tx1">
                    <a:lumMod val="95000"/>
                    <a:lumOff val="5000"/>
                  </a:schemeClr>
                </a:solidFill>
                <a:latin typeface="Arial MT"/>
                <a:cs typeface="Arial MT"/>
              </a:rPr>
              <a:t>In competitive</a:t>
            </a:r>
            <a:r>
              <a:rPr lang="en-US" sz="1800" spc="-3" dirty="0">
                <a:solidFill>
                  <a:schemeClr val="tx1">
                    <a:lumMod val="95000"/>
                    <a:lumOff val="5000"/>
                  </a:schemeClr>
                </a:solidFill>
                <a:latin typeface="Arial MT"/>
                <a:cs typeface="Arial MT"/>
              </a:rPr>
              <a:t> </a:t>
            </a:r>
            <a:r>
              <a:rPr lang="en-US" sz="1800" spc="-7" dirty="0">
                <a:solidFill>
                  <a:schemeClr val="tx1">
                    <a:lumMod val="95000"/>
                    <a:lumOff val="5000"/>
                  </a:schemeClr>
                </a:solidFill>
                <a:latin typeface="Arial MT"/>
                <a:cs typeface="Arial MT"/>
              </a:rPr>
              <a:t>industry,</a:t>
            </a:r>
            <a:r>
              <a:rPr lang="en-US" sz="1800" dirty="0">
                <a:solidFill>
                  <a:schemeClr val="tx1">
                    <a:lumMod val="95000"/>
                    <a:lumOff val="5000"/>
                  </a:schemeClr>
                </a:solidFill>
                <a:latin typeface="Arial MT"/>
                <a:cs typeface="Arial MT"/>
              </a:rPr>
              <a:t> firms</a:t>
            </a:r>
            <a:r>
              <a:rPr lang="en-US" sz="1800" spc="-3" dirty="0">
                <a:solidFill>
                  <a:schemeClr val="tx1">
                    <a:lumMod val="95000"/>
                    <a:lumOff val="5000"/>
                  </a:schemeClr>
                </a:solidFill>
                <a:latin typeface="Arial MT"/>
                <a:cs typeface="Arial MT"/>
              </a:rPr>
              <a:t> </a:t>
            </a:r>
            <a:r>
              <a:rPr lang="en-US" sz="1800" dirty="0">
                <a:solidFill>
                  <a:schemeClr val="tx1">
                    <a:lumMod val="95000"/>
                    <a:lumOff val="5000"/>
                  </a:schemeClr>
                </a:solidFill>
                <a:latin typeface="Arial MT"/>
                <a:cs typeface="Arial MT"/>
              </a:rPr>
              <a:t>have to</a:t>
            </a:r>
            <a:r>
              <a:rPr lang="en-US" sz="1800" spc="-3" dirty="0">
                <a:solidFill>
                  <a:schemeClr val="tx1">
                    <a:lumMod val="95000"/>
                    <a:lumOff val="5000"/>
                  </a:schemeClr>
                </a:solidFill>
                <a:latin typeface="Arial MT"/>
                <a:cs typeface="Arial MT"/>
              </a:rPr>
              <a:t> </a:t>
            </a:r>
            <a:r>
              <a:rPr lang="en-US" sz="1800" dirty="0">
                <a:solidFill>
                  <a:schemeClr val="tx1">
                    <a:lumMod val="95000"/>
                    <a:lumOff val="5000"/>
                  </a:schemeClr>
                </a:solidFill>
                <a:latin typeface="Arial MT"/>
                <a:cs typeface="Arial MT"/>
              </a:rPr>
              <a:t>compete aggressively</a:t>
            </a:r>
            <a:r>
              <a:rPr lang="en-US" sz="1800" spc="-3" dirty="0">
                <a:solidFill>
                  <a:schemeClr val="tx1">
                    <a:lumMod val="95000"/>
                    <a:lumOff val="5000"/>
                  </a:schemeClr>
                </a:solidFill>
                <a:latin typeface="Arial MT"/>
                <a:cs typeface="Arial MT"/>
              </a:rPr>
              <a:t> </a:t>
            </a:r>
            <a:r>
              <a:rPr lang="en-US" sz="1800" dirty="0">
                <a:solidFill>
                  <a:schemeClr val="tx1">
                    <a:lumMod val="95000"/>
                    <a:lumOff val="5000"/>
                  </a:schemeClr>
                </a:solidFill>
                <a:latin typeface="Arial MT"/>
                <a:cs typeface="Arial MT"/>
              </a:rPr>
              <a:t>for </a:t>
            </a:r>
            <a:r>
              <a:rPr lang="en-US" sz="1800" spc="-34" dirty="0">
                <a:solidFill>
                  <a:schemeClr val="tx1">
                    <a:lumMod val="95000"/>
                    <a:lumOff val="5000"/>
                  </a:schemeClr>
                </a:solidFill>
                <a:latin typeface="Arial MT"/>
                <a:cs typeface="Arial MT"/>
              </a:rPr>
              <a:t>a </a:t>
            </a:r>
            <a:r>
              <a:rPr lang="en-US" sz="1800" dirty="0">
                <a:solidFill>
                  <a:schemeClr val="tx1">
                    <a:lumMod val="95000"/>
                    <a:lumOff val="5000"/>
                  </a:schemeClr>
                </a:solidFill>
                <a:latin typeface="Arial MT"/>
                <a:cs typeface="Arial MT"/>
              </a:rPr>
              <a:t>market share, which results in low profits. Rivalry among competitors is intense </a:t>
            </a:r>
            <a:r>
              <a:rPr lang="en-US" sz="1800" spc="-7" dirty="0">
                <a:solidFill>
                  <a:schemeClr val="tx1">
                    <a:lumMod val="95000"/>
                    <a:lumOff val="5000"/>
                  </a:schemeClr>
                </a:solidFill>
                <a:latin typeface="Arial MT"/>
                <a:cs typeface="Arial MT"/>
              </a:rPr>
              <a:t>when:</a:t>
            </a:r>
            <a:endParaRPr lang="en-US" sz="1800" dirty="0">
              <a:solidFill>
                <a:schemeClr val="tx1">
                  <a:lumMod val="95000"/>
                  <a:lumOff val="5000"/>
                </a:schemeClr>
              </a:solidFill>
              <a:latin typeface="Arial MT"/>
              <a:cs typeface="Arial MT"/>
            </a:endParaRPr>
          </a:p>
          <a:p>
            <a:pPr>
              <a:spcBef>
                <a:spcPts val="82"/>
              </a:spcBef>
            </a:pPr>
            <a:endParaRPr lang="en-US" sz="1800" dirty="0">
              <a:solidFill>
                <a:schemeClr val="tx1">
                  <a:lumMod val="95000"/>
                  <a:lumOff val="5000"/>
                </a:schemeClr>
              </a:solidFill>
              <a:latin typeface="Arial MT"/>
              <a:cs typeface="Arial MT"/>
            </a:endParaRPr>
          </a:p>
          <a:p>
            <a:pPr marL="398741" marR="2938384">
              <a:lnSpc>
                <a:spcPct val="125000"/>
              </a:lnSpc>
            </a:pPr>
            <a:r>
              <a:rPr lang="en-US" sz="1800" dirty="0">
                <a:solidFill>
                  <a:schemeClr val="tx1">
                    <a:lumMod val="95000"/>
                    <a:lumOff val="5000"/>
                  </a:schemeClr>
                </a:solidFill>
                <a:latin typeface="Arial MT"/>
                <a:cs typeface="Arial MT"/>
              </a:rPr>
              <a:t>There are many </a:t>
            </a:r>
            <a:r>
              <a:rPr lang="en-US" sz="1800" spc="-7" dirty="0">
                <a:solidFill>
                  <a:schemeClr val="tx1">
                    <a:lumMod val="95000"/>
                    <a:lumOff val="5000"/>
                  </a:schemeClr>
                </a:solidFill>
                <a:latin typeface="Arial MT"/>
                <a:cs typeface="Arial MT"/>
              </a:rPr>
              <a:t>competitors; </a:t>
            </a:r>
            <a:r>
              <a:rPr lang="en-US" sz="1800" dirty="0">
                <a:solidFill>
                  <a:schemeClr val="tx1">
                    <a:lumMod val="95000"/>
                    <a:lumOff val="5000"/>
                  </a:schemeClr>
                </a:solidFill>
                <a:latin typeface="Arial MT"/>
                <a:cs typeface="Arial MT"/>
              </a:rPr>
              <a:t>Exit barriers are </a:t>
            </a:r>
            <a:r>
              <a:rPr lang="en-US" sz="1800" spc="-7" dirty="0">
                <a:solidFill>
                  <a:schemeClr val="tx1">
                    <a:lumMod val="95000"/>
                    <a:lumOff val="5000"/>
                  </a:schemeClr>
                </a:solidFill>
                <a:latin typeface="Arial MT"/>
                <a:cs typeface="Arial MT"/>
              </a:rPr>
              <a:t>high;</a:t>
            </a:r>
            <a:endParaRPr lang="en-US" sz="1800" dirty="0">
              <a:solidFill>
                <a:schemeClr val="tx1">
                  <a:lumMod val="95000"/>
                  <a:lumOff val="5000"/>
                </a:schemeClr>
              </a:solidFill>
              <a:latin typeface="Arial MT"/>
              <a:cs typeface="Arial MT"/>
            </a:endParaRPr>
          </a:p>
          <a:p>
            <a:pPr marL="398741">
              <a:spcBef>
                <a:spcPts val="245"/>
              </a:spcBef>
            </a:pPr>
            <a:r>
              <a:rPr lang="en-US" sz="1800" dirty="0">
                <a:solidFill>
                  <a:schemeClr val="tx1">
                    <a:lumMod val="95000"/>
                    <a:lumOff val="5000"/>
                  </a:schemeClr>
                </a:solidFill>
                <a:latin typeface="Arial MT"/>
                <a:cs typeface="Arial MT"/>
              </a:rPr>
              <a:t>Industry of growth is slow or </a:t>
            </a:r>
            <a:r>
              <a:rPr lang="en-US" sz="1800" spc="-7" dirty="0">
                <a:solidFill>
                  <a:schemeClr val="tx1">
                    <a:lumMod val="95000"/>
                    <a:lumOff val="5000"/>
                  </a:schemeClr>
                </a:solidFill>
                <a:latin typeface="Arial MT"/>
                <a:cs typeface="Arial MT"/>
              </a:rPr>
              <a:t>negative;</a:t>
            </a:r>
            <a:endParaRPr lang="en-US" sz="1800" dirty="0">
              <a:solidFill>
                <a:schemeClr val="tx1">
                  <a:lumMod val="95000"/>
                  <a:lumOff val="5000"/>
                </a:schemeClr>
              </a:solidFill>
              <a:latin typeface="Arial MT"/>
              <a:cs typeface="Arial MT"/>
            </a:endParaRPr>
          </a:p>
          <a:p>
            <a:pPr marL="398741" marR="1478500">
              <a:lnSpc>
                <a:spcPct val="125000"/>
              </a:lnSpc>
            </a:pPr>
            <a:r>
              <a:rPr lang="en-US" sz="1800" dirty="0">
                <a:solidFill>
                  <a:schemeClr val="tx1">
                    <a:lumMod val="95000"/>
                    <a:lumOff val="5000"/>
                  </a:schemeClr>
                </a:solidFill>
                <a:latin typeface="Arial MT"/>
                <a:cs typeface="Arial MT"/>
              </a:rPr>
              <a:t>Products</a:t>
            </a:r>
            <a:r>
              <a:rPr lang="en-US" sz="1800" spc="-10" dirty="0">
                <a:solidFill>
                  <a:schemeClr val="tx1">
                    <a:lumMod val="95000"/>
                    <a:lumOff val="5000"/>
                  </a:schemeClr>
                </a:solidFill>
                <a:latin typeface="Arial MT"/>
                <a:cs typeface="Arial MT"/>
              </a:rPr>
              <a:t> </a:t>
            </a:r>
            <a:r>
              <a:rPr lang="en-US" sz="1800" dirty="0">
                <a:solidFill>
                  <a:schemeClr val="tx1">
                    <a:lumMod val="95000"/>
                    <a:lumOff val="5000"/>
                  </a:schemeClr>
                </a:solidFill>
                <a:latin typeface="Arial MT"/>
                <a:cs typeface="Arial MT"/>
              </a:rPr>
              <a:t>are</a:t>
            </a:r>
            <a:r>
              <a:rPr lang="en-US" sz="1800" spc="-3" dirty="0">
                <a:solidFill>
                  <a:schemeClr val="tx1">
                    <a:lumMod val="95000"/>
                    <a:lumOff val="5000"/>
                  </a:schemeClr>
                </a:solidFill>
                <a:latin typeface="Arial MT"/>
                <a:cs typeface="Arial MT"/>
              </a:rPr>
              <a:t> </a:t>
            </a:r>
            <a:r>
              <a:rPr lang="en-US" sz="1800" dirty="0">
                <a:solidFill>
                  <a:schemeClr val="tx1">
                    <a:lumMod val="95000"/>
                    <a:lumOff val="5000"/>
                  </a:schemeClr>
                </a:solidFill>
                <a:latin typeface="Arial MT"/>
                <a:cs typeface="Arial MT"/>
              </a:rPr>
              <a:t>not differentiated</a:t>
            </a:r>
            <a:r>
              <a:rPr lang="en-US" sz="1800" spc="-3" dirty="0">
                <a:solidFill>
                  <a:schemeClr val="tx1">
                    <a:lumMod val="95000"/>
                    <a:lumOff val="5000"/>
                  </a:schemeClr>
                </a:solidFill>
                <a:latin typeface="Arial MT"/>
                <a:cs typeface="Arial MT"/>
              </a:rPr>
              <a:t> </a:t>
            </a:r>
            <a:r>
              <a:rPr lang="en-US" sz="1800" dirty="0">
                <a:solidFill>
                  <a:schemeClr val="tx1">
                    <a:lumMod val="95000"/>
                    <a:lumOff val="5000"/>
                  </a:schemeClr>
                </a:solidFill>
                <a:latin typeface="Arial MT"/>
                <a:cs typeface="Arial MT"/>
              </a:rPr>
              <a:t>and</a:t>
            </a:r>
            <a:r>
              <a:rPr lang="en-US" sz="1800" spc="-3" dirty="0">
                <a:solidFill>
                  <a:schemeClr val="tx1">
                    <a:lumMod val="95000"/>
                    <a:lumOff val="5000"/>
                  </a:schemeClr>
                </a:solidFill>
                <a:latin typeface="Arial MT"/>
                <a:cs typeface="Arial MT"/>
              </a:rPr>
              <a:t> </a:t>
            </a:r>
            <a:r>
              <a:rPr lang="en-US" sz="1800" dirty="0">
                <a:solidFill>
                  <a:schemeClr val="tx1">
                    <a:lumMod val="95000"/>
                    <a:lumOff val="5000"/>
                  </a:schemeClr>
                </a:solidFill>
                <a:latin typeface="Arial MT"/>
                <a:cs typeface="Arial MT"/>
              </a:rPr>
              <a:t>can be</a:t>
            </a:r>
            <a:r>
              <a:rPr lang="en-US" sz="1800" spc="-3" dirty="0">
                <a:solidFill>
                  <a:schemeClr val="tx1">
                    <a:lumMod val="95000"/>
                    <a:lumOff val="5000"/>
                  </a:schemeClr>
                </a:solidFill>
                <a:latin typeface="Arial MT"/>
                <a:cs typeface="Arial MT"/>
              </a:rPr>
              <a:t> </a:t>
            </a:r>
            <a:r>
              <a:rPr lang="en-US" sz="1800" dirty="0">
                <a:solidFill>
                  <a:schemeClr val="tx1">
                    <a:lumMod val="95000"/>
                    <a:lumOff val="5000"/>
                  </a:schemeClr>
                </a:solidFill>
                <a:latin typeface="Arial MT"/>
                <a:cs typeface="Arial MT"/>
              </a:rPr>
              <a:t>easily </a:t>
            </a:r>
            <a:r>
              <a:rPr lang="en-US" sz="1800" spc="-7" dirty="0">
                <a:solidFill>
                  <a:schemeClr val="tx1">
                    <a:lumMod val="95000"/>
                    <a:lumOff val="5000"/>
                  </a:schemeClr>
                </a:solidFill>
                <a:latin typeface="Arial MT"/>
                <a:cs typeface="Arial MT"/>
              </a:rPr>
              <a:t>substituted; </a:t>
            </a:r>
            <a:r>
              <a:rPr lang="en-US" sz="1800" dirty="0">
                <a:solidFill>
                  <a:schemeClr val="tx1">
                    <a:lumMod val="95000"/>
                    <a:lumOff val="5000"/>
                  </a:schemeClr>
                </a:solidFill>
                <a:latin typeface="Arial MT"/>
                <a:cs typeface="Arial MT"/>
              </a:rPr>
              <a:t>Competitors are of equal </a:t>
            </a:r>
            <a:r>
              <a:rPr lang="en-US" sz="1800" spc="-7" dirty="0">
                <a:solidFill>
                  <a:schemeClr val="tx1">
                    <a:lumMod val="95000"/>
                    <a:lumOff val="5000"/>
                  </a:schemeClr>
                </a:solidFill>
                <a:latin typeface="Arial MT"/>
                <a:cs typeface="Arial MT"/>
              </a:rPr>
              <a:t>size;</a:t>
            </a:r>
            <a:endParaRPr lang="en-US" sz="1800" dirty="0">
              <a:solidFill>
                <a:schemeClr val="tx1">
                  <a:lumMod val="95000"/>
                  <a:lumOff val="5000"/>
                </a:schemeClr>
              </a:solidFill>
              <a:latin typeface="Arial MT"/>
              <a:cs typeface="Arial MT"/>
            </a:endParaRPr>
          </a:p>
          <a:p>
            <a:pPr marL="398741">
              <a:spcBef>
                <a:spcPts val="245"/>
              </a:spcBef>
            </a:pPr>
            <a:r>
              <a:rPr lang="en-US" sz="1800" dirty="0">
                <a:solidFill>
                  <a:schemeClr val="tx1">
                    <a:lumMod val="95000"/>
                    <a:lumOff val="5000"/>
                  </a:schemeClr>
                </a:solidFill>
                <a:latin typeface="Arial MT"/>
                <a:cs typeface="Arial MT"/>
              </a:rPr>
              <a:t>Low customer </a:t>
            </a:r>
            <a:r>
              <a:rPr lang="en-US" sz="1800" spc="-7" dirty="0">
                <a:solidFill>
                  <a:schemeClr val="tx1">
                    <a:lumMod val="95000"/>
                    <a:lumOff val="5000"/>
                  </a:schemeClr>
                </a:solidFill>
                <a:latin typeface="Arial MT"/>
                <a:cs typeface="Arial MT"/>
              </a:rPr>
              <a:t>loyalty.</a:t>
            </a:r>
            <a:endParaRPr lang="en-US" sz="1800" dirty="0">
              <a:solidFill>
                <a:schemeClr val="tx1">
                  <a:lumMod val="95000"/>
                  <a:lumOff val="5000"/>
                </a:schemeClr>
              </a:solidFill>
              <a:latin typeface="Arial MT"/>
              <a:cs typeface="Arial MT"/>
            </a:endParaRPr>
          </a:p>
          <a:p>
            <a:pPr>
              <a:spcBef>
                <a:spcPts val="82"/>
              </a:spcBef>
            </a:pPr>
            <a:endParaRPr lang="en-US" sz="1800" dirty="0">
              <a:solidFill>
                <a:schemeClr val="tx1">
                  <a:lumMod val="95000"/>
                  <a:lumOff val="5000"/>
                </a:schemeClr>
              </a:solidFill>
              <a:latin typeface="Arial MT"/>
              <a:cs typeface="Arial MT"/>
            </a:endParaRPr>
          </a:p>
          <a:p>
            <a:pPr marL="203916" marR="98711">
              <a:lnSpc>
                <a:spcPct val="125000"/>
              </a:lnSpc>
            </a:pPr>
            <a:r>
              <a:rPr lang="en-US" sz="1800" dirty="0">
                <a:solidFill>
                  <a:schemeClr val="tx1">
                    <a:lumMod val="95000"/>
                    <a:lumOff val="5000"/>
                  </a:schemeClr>
                </a:solidFill>
                <a:latin typeface="Arial MT"/>
                <a:cs typeface="Arial MT"/>
              </a:rPr>
              <a:t>Although,</a:t>
            </a:r>
            <a:r>
              <a:rPr lang="en-US" sz="1800" spc="-3" dirty="0">
                <a:solidFill>
                  <a:schemeClr val="tx1">
                    <a:lumMod val="95000"/>
                    <a:lumOff val="5000"/>
                  </a:schemeClr>
                </a:solidFill>
                <a:latin typeface="Arial MT"/>
                <a:cs typeface="Arial MT"/>
              </a:rPr>
              <a:t> </a:t>
            </a:r>
            <a:r>
              <a:rPr lang="en-US" sz="1800" dirty="0">
                <a:solidFill>
                  <a:schemeClr val="tx1">
                    <a:lumMod val="95000"/>
                    <a:lumOff val="5000"/>
                  </a:schemeClr>
                </a:solidFill>
                <a:latin typeface="Arial MT"/>
                <a:cs typeface="Arial MT"/>
              </a:rPr>
              <a:t>Porter</a:t>
            </a:r>
            <a:r>
              <a:rPr lang="en-US" sz="1800" spc="-3" dirty="0">
                <a:solidFill>
                  <a:schemeClr val="tx1">
                    <a:lumMod val="95000"/>
                    <a:lumOff val="5000"/>
                  </a:schemeClr>
                </a:solidFill>
                <a:latin typeface="Arial MT"/>
                <a:cs typeface="Arial MT"/>
              </a:rPr>
              <a:t> </a:t>
            </a:r>
            <a:r>
              <a:rPr lang="en-US" sz="1800" dirty="0">
                <a:solidFill>
                  <a:schemeClr val="tx1">
                    <a:lumMod val="95000"/>
                    <a:lumOff val="5000"/>
                  </a:schemeClr>
                </a:solidFill>
                <a:latin typeface="Arial MT"/>
                <a:cs typeface="Arial MT"/>
              </a:rPr>
              <a:t>originally introduced</a:t>
            </a:r>
            <a:r>
              <a:rPr lang="en-US" sz="1800" spc="-3" dirty="0">
                <a:solidFill>
                  <a:schemeClr val="tx1">
                    <a:lumMod val="95000"/>
                    <a:lumOff val="5000"/>
                  </a:schemeClr>
                </a:solidFill>
                <a:latin typeface="Arial MT"/>
                <a:cs typeface="Arial MT"/>
              </a:rPr>
              <a:t> </a:t>
            </a:r>
            <a:r>
              <a:rPr lang="en-US" sz="1800" dirty="0">
                <a:solidFill>
                  <a:schemeClr val="tx1">
                    <a:lumMod val="95000"/>
                    <a:lumOff val="5000"/>
                  </a:schemeClr>
                </a:solidFill>
                <a:latin typeface="Arial MT"/>
                <a:cs typeface="Arial MT"/>
              </a:rPr>
              <a:t>five forces</a:t>
            </a:r>
            <a:r>
              <a:rPr lang="en-US" sz="1800" spc="-3" dirty="0">
                <a:solidFill>
                  <a:schemeClr val="tx1">
                    <a:lumMod val="95000"/>
                    <a:lumOff val="5000"/>
                  </a:schemeClr>
                </a:solidFill>
                <a:latin typeface="Arial MT"/>
                <a:cs typeface="Arial MT"/>
              </a:rPr>
              <a:t> </a:t>
            </a:r>
            <a:r>
              <a:rPr lang="en-US" sz="1800" dirty="0">
                <a:solidFill>
                  <a:schemeClr val="tx1">
                    <a:lumMod val="95000"/>
                    <a:lumOff val="5000"/>
                  </a:schemeClr>
                </a:solidFill>
                <a:latin typeface="Arial MT"/>
                <a:cs typeface="Arial MT"/>
              </a:rPr>
              <a:t>affecting</a:t>
            </a:r>
            <a:r>
              <a:rPr lang="en-US" sz="1800" spc="-3" dirty="0">
                <a:solidFill>
                  <a:schemeClr val="tx1">
                    <a:lumMod val="95000"/>
                    <a:lumOff val="5000"/>
                  </a:schemeClr>
                </a:solidFill>
                <a:latin typeface="Arial MT"/>
                <a:cs typeface="Arial MT"/>
              </a:rPr>
              <a:t> </a:t>
            </a:r>
            <a:r>
              <a:rPr lang="en-US" sz="1800" dirty="0">
                <a:solidFill>
                  <a:schemeClr val="tx1">
                    <a:lumMod val="95000"/>
                    <a:lumOff val="5000"/>
                  </a:schemeClr>
                </a:solidFill>
                <a:latin typeface="Arial MT"/>
                <a:cs typeface="Arial MT"/>
              </a:rPr>
              <a:t>an </a:t>
            </a:r>
            <a:r>
              <a:rPr lang="en-US" sz="1800" spc="-7" dirty="0">
                <a:solidFill>
                  <a:schemeClr val="tx1">
                    <a:lumMod val="95000"/>
                    <a:lumOff val="5000"/>
                  </a:schemeClr>
                </a:solidFill>
                <a:latin typeface="Arial MT"/>
                <a:cs typeface="Arial MT"/>
              </a:rPr>
              <a:t>industry,</a:t>
            </a:r>
            <a:r>
              <a:rPr lang="en-US" sz="1800" spc="-3" dirty="0">
                <a:solidFill>
                  <a:schemeClr val="tx1">
                    <a:lumMod val="95000"/>
                    <a:lumOff val="5000"/>
                  </a:schemeClr>
                </a:solidFill>
                <a:latin typeface="Arial MT"/>
                <a:cs typeface="Arial MT"/>
              </a:rPr>
              <a:t> </a:t>
            </a:r>
            <a:r>
              <a:rPr lang="en-US" sz="1800" dirty="0">
                <a:solidFill>
                  <a:schemeClr val="tx1">
                    <a:lumMod val="95000"/>
                    <a:lumOff val="5000"/>
                  </a:schemeClr>
                </a:solidFill>
                <a:latin typeface="Arial MT"/>
                <a:cs typeface="Arial MT"/>
              </a:rPr>
              <a:t>scholars have</a:t>
            </a:r>
            <a:r>
              <a:rPr lang="en-US" sz="1800" spc="-3" dirty="0">
                <a:solidFill>
                  <a:schemeClr val="tx1">
                    <a:lumMod val="95000"/>
                    <a:lumOff val="5000"/>
                  </a:schemeClr>
                </a:solidFill>
                <a:latin typeface="Arial MT"/>
                <a:cs typeface="Arial MT"/>
              </a:rPr>
              <a:t> </a:t>
            </a:r>
            <a:r>
              <a:rPr lang="en-US" sz="1800" spc="-7" dirty="0">
                <a:solidFill>
                  <a:schemeClr val="tx1">
                    <a:lumMod val="95000"/>
                    <a:lumOff val="5000"/>
                  </a:schemeClr>
                </a:solidFill>
                <a:latin typeface="Arial MT"/>
                <a:cs typeface="Arial MT"/>
              </a:rPr>
              <a:t>suggested </a:t>
            </a:r>
            <a:r>
              <a:rPr lang="en-US" sz="1800" dirty="0">
                <a:solidFill>
                  <a:schemeClr val="tx1">
                    <a:lumMod val="95000"/>
                    <a:lumOff val="5000"/>
                  </a:schemeClr>
                </a:solidFill>
                <a:latin typeface="Arial MT"/>
                <a:cs typeface="Arial MT"/>
              </a:rPr>
              <a:t>including</a:t>
            </a:r>
            <a:r>
              <a:rPr lang="en-US" sz="1800" spc="-3" dirty="0">
                <a:solidFill>
                  <a:schemeClr val="tx1">
                    <a:lumMod val="95000"/>
                    <a:lumOff val="5000"/>
                  </a:schemeClr>
                </a:solidFill>
                <a:latin typeface="Arial MT"/>
                <a:cs typeface="Arial MT"/>
              </a:rPr>
              <a:t> </a:t>
            </a:r>
            <a:r>
              <a:rPr lang="en-US" sz="1800" dirty="0">
                <a:solidFill>
                  <a:schemeClr val="tx1">
                    <a:lumMod val="95000"/>
                    <a:lumOff val="5000"/>
                  </a:schemeClr>
                </a:solidFill>
                <a:latin typeface="Arial MT"/>
                <a:cs typeface="Arial MT"/>
              </a:rPr>
              <a:t>the sixth force: </a:t>
            </a:r>
            <a:r>
              <a:rPr lang="en-US" sz="1800" b="1" dirty="0">
                <a:solidFill>
                  <a:schemeClr val="tx1">
                    <a:lumMod val="95000"/>
                    <a:lumOff val="5000"/>
                  </a:schemeClr>
                </a:solidFill>
                <a:latin typeface="Arial"/>
                <a:cs typeface="Arial"/>
              </a:rPr>
              <a:t>complements</a:t>
            </a:r>
            <a:r>
              <a:rPr lang="en-US" sz="1800" dirty="0">
                <a:solidFill>
                  <a:schemeClr val="tx1">
                    <a:lumMod val="95000"/>
                    <a:lumOff val="5000"/>
                  </a:schemeClr>
                </a:solidFill>
                <a:latin typeface="Arial MT"/>
                <a:cs typeface="Arial MT"/>
              </a:rPr>
              <a:t>. </a:t>
            </a:r>
          </a:p>
        </p:txBody>
      </p:sp>
    </p:spTree>
    <p:extLst>
      <p:ext uri="{BB962C8B-B14F-4D97-AF65-F5344CB8AC3E}">
        <p14:creationId xmlns:p14="http://schemas.microsoft.com/office/powerpoint/2010/main" val="370226088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562D7F-62F2-9443-2045-4B4C9B17F2DD}"/>
            </a:ext>
          </a:extLst>
        </p:cNvPr>
        <p:cNvGrpSpPr/>
        <p:nvPr/>
      </p:nvGrpSpPr>
      <p:grpSpPr>
        <a:xfrm>
          <a:off x="0" y="0"/>
          <a:ext cx="0" cy="0"/>
          <a:chOff x="0" y="0"/>
          <a:chExt cx="0" cy="0"/>
        </a:xfrm>
      </p:grpSpPr>
      <p:sp>
        <p:nvSpPr>
          <p:cNvPr id="7" name="object 7">
            <a:extLst>
              <a:ext uri="{FF2B5EF4-FFF2-40B4-BE49-F238E27FC236}">
                <a16:creationId xmlns:a16="http://schemas.microsoft.com/office/drawing/2014/main" id="{3908BA51-092F-D143-3B2E-29456D7D32E1}"/>
              </a:ext>
            </a:extLst>
          </p:cNvPr>
          <p:cNvSpPr txBox="1"/>
          <p:nvPr/>
        </p:nvSpPr>
        <p:spPr>
          <a:xfrm>
            <a:off x="0" y="826943"/>
            <a:ext cx="11087100" cy="2760138"/>
          </a:xfrm>
          <a:prstGeom prst="rect">
            <a:avLst/>
          </a:prstGeom>
        </p:spPr>
        <p:txBody>
          <a:bodyPr vert="horz" wrap="square" lIns="0" tIns="8659" rIns="0" bIns="0" rtlCol="0">
            <a:spAutoFit/>
          </a:bodyPr>
          <a:lstStyle/>
          <a:p>
            <a:pPr marL="8659">
              <a:spcBef>
                <a:spcPts val="68"/>
              </a:spcBef>
            </a:pPr>
            <a:r>
              <a:rPr b="1" u="sng" dirty="0">
                <a:solidFill>
                  <a:schemeClr val="tx1">
                    <a:lumMod val="95000"/>
                    <a:lumOff val="5000"/>
                  </a:schemeClr>
                </a:solidFill>
                <a:latin typeface="Arial MT"/>
                <a:cs typeface="Arial MT"/>
              </a:rPr>
              <a:t>Using</a:t>
            </a:r>
            <a:r>
              <a:rPr b="1" u="sng" spc="-20" dirty="0">
                <a:solidFill>
                  <a:schemeClr val="tx1">
                    <a:lumMod val="95000"/>
                    <a:lumOff val="5000"/>
                  </a:schemeClr>
                </a:solidFill>
                <a:latin typeface="Arial MT"/>
                <a:cs typeface="Arial MT"/>
              </a:rPr>
              <a:t> </a:t>
            </a:r>
            <a:r>
              <a:rPr b="1" u="sng" dirty="0">
                <a:solidFill>
                  <a:schemeClr val="tx1">
                    <a:lumMod val="95000"/>
                    <a:lumOff val="5000"/>
                  </a:schemeClr>
                </a:solidFill>
                <a:latin typeface="Arial MT"/>
                <a:cs typeface="Arial MT"/>
              </a:rPr>
              <a:t>the</a:t>
            </a:r>
            <a:r>
              <a:rPr b="1" u="sng" spc="-20" dirty="0">
                <a:solidFill>
                  <a:schemeClr val="tx1">
                    <a:lumMod val="95000"/>
                    <a:lumOff val="5000"/>
                  </a:schemeClr>
                </a:solidFill>
                <a:latin typeface="Arial MT"/>
                <a:cs typeface="Arial MT"/>
              </a:rPr>
              <a:t> </a:t>
            </a:r>
            <a:r>
              <a:rPr b="1" u="sng" spc="-14" dirty="0">
                <a:solidFill>
                  <a:schemeClr val="tx1">
                    <a:lumMod val="95000"/>
                    <a:lumOff val="5000"/>
                  </a:schemeClr>
                </a:solidFill>
                <a:latin typeface="Arial MT"/>
                <a:cs typeface="Arial MT"/>
              </a:rPr>
              <a:t>tool</a:t>
            </a:r>
            <a:endParaRPr b="1" u="sng" dirty="0">
              <a:solidFill>
                <a:schemeClr val="tx1">
                  <a:lumMod val="95000"/>
                  <a:lumOff val="5000"/>
                </a:schemeClr>
              </a:solidFill>
              <a:latin typeface="Arial MT"/>
              <a:cs typeface="Arial MT"/>
            </a:endParaRPr>
          </a:p>
          <a:p>
            <a:pPr marL="8659" marR="3464">
              <a:lnSpc>
                <a:spcPct val="125000"/>
              </a:lnSpc>
              <a:spcBef>
                <a:spcPts val="1135"/>
              </a:spcBef>
            </a:pPr>
            <a:r>
              <a:rPr dirty="0">
                <a:solidFill>
                  <a:schemeClr val="tx1">
                    <a:lumMod val="95000"/>
                    <a:lumOff val="5000"/>
                  </a:schemeClr>
                </a:solidFill>
                <a:latin typeface="Arial MT"/>
                <a:cs typeface="Arial MT"/>
              </a:rPr>
              <a:t>We</a:t>
            </a:r>
            <a:r>
              <a:rPr spc="-3" dirty="0">
                <a:solidFill>
                  <a:schemeClr val="tx1">
                    <a:lumMod val="95000"/>
                    <a:lumOff val="5000"/>
                  </a:schemeClr>
                </a:solidFill>
                <a:latin typeface="Arial MT"/>
                <a:cs typeface="Arial MT"/>
              </a:rPr>
              <a:t> </a:t>
            </a:r>
            <a:r>
              <a:rPr dirty="0">
                <a:solidFill>
                  <a:schemeClr val="tx1">
                    <a:lumMod val="95000"/>
                    <a:lumOff val="5000"/>
                  </a:schemeClr>
                </a:solidFill>
                <a:latin typeface="Arial MT"/>
                <a:cs typeface="Arial MT"/>
              </a:rPr>
              <a:t>now</a:t>
            </a:r>
            <a:r>
              <a:rPr spc="-3" dirty="0">
                <a:solidFill>
                  <a:schemeClr val="tx1">
                    <a:lumMod val="95000"/>
                    <a:lumOff val="5000"/>
                  </a:schemeClr>
                </a:solidFill>
                <a:latin typeface="Arial MT"/>
                <a:cs typeface="Arial MT"/>
              </a:rPr>
              <a:t> </a:t>
            </a:r>
            <a:r>
              <a:rPr dirty="0">
                <a:solidFill>
                  <a:schemeClr val="tx1">
                    <a:lumMod val="95000"/>
                    <a:lumOff val="5000"/>
                  </a:schemeClr>
                </a:solidFill>
                <a:latin typeface="Arial MT"/>
                <a:cs typeface="Arial MT"/>
              </a:rPr>
              <a:t>understand</a:t>
            </a:r>
            <a:r>
              <a:rPr spc="-3" dirty="0">
                <a:solidFill>
                  <a:schemeClr val="tx1">
                    <a:lumMod val="95000"/>
                    <a:lumOff val="5000"/>
                  </a:schemeClr>
                </a:solidFill>
                <a:latin typeface="Arial MT"/>
                <a:cs typeface="Arial MT"/>
              </a:rPr>
              <a:t> </a:t>
            </a:r>
            <a:r>
              <a:rPr dirty="0">
                <a:solidFill>
                  <a:schemeClr val="tx1">
                    <a:lumMod val="95000"/>
                    <a:lumOff val="5000"/>
                  </a:schemeClr>
                </a:solidFill>
                <a:latin typeface="Arial MT"/>
                <a:cs typeface="Arial MT"/>
              </a:rPr>
              <a:t>that Porter’s</a:t>
            </a:r>
            <a:r>
              <a:rPr spc="-3" dirty="0">
                <a:solidFill>
                  <a:schemeClr val="tx1">
                    <a:lumMod val="95000"/>
                    <a:lumOff val="5000"/>
                  </a:schemeClr>
                </a:solidFill>
                <a:latin typeface="Arial MT"/>
                <a:cs typeface="Arial MT"/>
              </a:rPr>
              <a:t> </a:t>
            </a:r>
            <a:r>
              <a:rPr dirty="0">
                <a:solidFill>
                  <a:schemeClr val="tx1">
                    <a:lumMod val="95000"/>
                    <a:lumOff val="5000"/>
                  </a:schemeClr>
                </a:solidFill>
                <a:latin typeface="Arial MT"/>
                <a:cs typeface="Arial MT"/>
              </a:rPr>
              <a:t>five</a:t>
            </a:r>
            <a:r>
              <a:rPr spc="-3" dirty="0">
                <a:solidFill>
                  <a:schemeClr val="tx1">
                    <a:lumMod val="95000"/>
                    <a:lumOff val="5000"/>
                  </a:schemeClr>
                </a:solidFill>
                <a:latin typeface="Arial MT"/>
                <a:cs typeface="Arial MT"/>
              </a:rPr>
              <a:t> </a:t>
            </a:r>
            <a:r>
              <a:rPr dirty="0">
                <a:solidFill>
                  <a:schemeClr val="tx1">
                    <a:lumMod val="95000"/>
                    <a:lumOff val="5000"/>
                  </a:schemeClr>
                </a:solidFill>
                <a:latin typeface="Arial MT"/>
                <a:cs typeface="Arial MT"/>
              </a:rPr>
              <a:t>forces framework</a:t>
            </a:r>
            <a:r>
              <a:rPr spc="-3" dirty="0">
                <a:solidFill>
                  <a:schemeClr val="tx1">
                    <a:lumMod val="95000"/>
                    <a:lumOff val="5000"/>
                  </a:schemeClr>
                </a:solidFill>
                <a:latin typeface="Arial MT"/>
                <a:cs typeface="Arial MT"/>
              </a:rPr>
              <a:t> </a:t>
            </a:r>
            <a:r>
              <a:rPr dirty="0">
                <a:solidFill>
                  <a:schemeClr val="tx1">
                    <a:lumMod val="95000"/>
                    <a:lumOff val="5000"/>
                  </a:schemeClr>
                </a:solidFill>
                <a:latin typeface="Arial MT"/>
                <a:cs typeface="Arial MT"/>
              </a:rPr>
              <a:t>is</a:t>
            </a:r>
            <a:r>
              <a:rPr spc="-3" dirty="0">
                <a:solidFill>
                  <a:schemeClr val="tx1">
                    <a:lumMod val="95000"/>
                    <a:lumOff val="5000"/>
                  </a:schemeClr>
                </a:solidFill>
                <a:latin typeface="Arial MT"/>
                <a:cs typeface="Arial MT"/>
              </a:rPr>
              <a:t> </a:t>
            </a:r>
            <a:r>
              <a:rPr dirty="0">
                <a:solidFill>
                  <a:schemeClr val="tx1">
                    <a:lumMod val="95000"/>
                    <a:lumOff val="5000"/>
                  </a:schemeClr>
                </a:solidFill>
                <a:latin typeface="Arial MT"/>
                <a:cs typeface="Arial MT"/>
              </a:rPr>
              <a:t>used to</a:t>
            </a:r>
            <a:r>
              <a:rPr spc="-3" dirty="0">
                <a:solidFill>
                  <a:schemeClr val="tx1">
                    <a:lumMod val="95000"/>
                    <a:lumOff val="5000"/>
                  </a:schemeClr>
                </a:solidFill>
                <a:latin typeface="Arial MT"/>
                <a:cs typeface="Arial MT"/>
              </a:rPr>
              <a:t> </a:t>
            </a:r>
            <a:r>
              <a:rPr dirty="0">
                <a:solidFill>
                  <a:schemeClr val="tx1">
                    <a:lumMod val="95000"/>
                    <a:lumOff val="5000"/>
                  </a:schemeClr>
                </a:solidFill>
                <a:latin typeface="Arial MT"/>
                <a:cs typeface="Arial MT"/>
              </a:rPr>
              <a:t>analyze</a:t>
            </a:r>
            <a:r>
              <a:rPr spc="-3" dirty="0">
                <a:solidFill>
                  <a:schemeClr val="tx1">
                    <a:lumMod val="95000"/>
                    <a:lumOff val="5000"/>
                  </a:schemeClr>
                </a:solidFill>
                <a:latin typeface="Arial MT"/>
                <a:cs typeface="Arial MT"/>
              </a:rPr>
              <a:t> </a:t>
            </a:r>
            <a:r>
              <a:rPr dirty="0">
                <a:solidFill>
                  <a:schemeClr val="tx1">
                    <a:lumMod val="95000"/>
                    <a:lumOff val="5000"/>
                  </a:schemeClr>
                </a:solidFill>
                <a:latin typeface="Arial MT"/>
                <a:cs typeface="Arial MT"/>
              </a:rPr>
              <a:t>industry’s </a:t>
            </a:r>
            <a:r>
              <a:rPr spc="-7" dirty="0">
                <a:solidFill>
                  <a:schemeClr val="tx1">
                    <a:lumMod val="95000"/>
                    <a:lumOff val="5000"/>
                  </a:schemeClr>
                </a:solidFill>
                <a:latin typeface="Arial MT"/>
                <a:cs typeface="Arial MT"/>
              </a:rPr>
              <a:t>competitive </a:t>
            </a:r>
            <a:r>
              <a:rPr dirty="0">
                <a:solidFill>
                  <a:schemeClr val="tx1">
                    <a:lumMod val="95000"/>
                    <a:lumOff val="5000"/>
                  </a:schemeClr>
                </a:solidFill>
                <a:latin typeface="Arial MT"/>
                <a:cs typeface="Arial MT"/>
              </a:rPr>
              <a:t>forces</a:t>
            </a:r>
            <a:r>
              <a:rPr spc="-3" dirty="0">
                <a:solidFill>
                  <a:schemeClr val="tx1">
                    <a:lumMod val="95000"/>
                    <a:lumOff val="5000"/>
                  </a:schemeClr>
                </a:solidFill>
                <a:latin typeface="Arial MT"/>
                <a:cs typeface="Arial MT"/>
              </a:rPr>
              <a:t> </a:t>
            </a:r>
            <a:r>
              <a:rPr dirty="0">
                <a:solidFill>
                  <a:schemeClr val="tx1">
                    <a:lumMod val="95000"/>
                    <a:lumOff val="5000"/>
                  </a:schemeClr>
                </a:solidFill>
                <a:latin typeface="Arial MT"/>
                <a:cs typeface="Arial MT"/>
              </a:rPr>
              <a:t>and to shape</a:t>
            </a:r>
            <a:r>
              <a:rPr spc="-3" dirty="0">
                <a:solidFill>
                  <a:schemeClr val="tx1">
                    <a:lumMod val="95000"/>
                    <a:lumOff val="5000"/>
                  </a:schemeClr>
                </a:solidFill>
                <a:latin typeface="Arial MT"/>
                <a:cs typeface="Arial MT"/>
              </a:rPr>
              <a:t> </a:t>
            </a:r>
            <a:r>
              <a:rPr dirty="0">
                <a:solidFill>
                  <a:schemeClr val="tx1">
                    <a:lumMod val="95000"/>
                    <a:lumOff val="5000"/>
                  </a:schemeClr>
                </a:solidFill>
                <a:latin typeface="Arial MT"/>
                <a:cs typeface="Arial MT"/>
              </a:rPr>
              <a:t>organization’s strategy according</a:t>
            </a:r>
            <a:r>
              <a:rPr spc="-3" dirty="0">
                <a:solidFill>
                  <a:schemeClr val="tx1">
                    <a:lumMod val="95000"/>
                    <a:lumOff val="5000"/>
                  </a:schemeClr>
                </a:solidFill>
                <a:latin typeface="Arial MT"/>
                <a:cs typeface="Arial MT"/>
              </a:rPr>
              <a:t> </a:t>
            </a:r>
            <a:r>
              <a:rPr dirty="0">
                <a:solidFill>
                  <a:schemeClr val="tx1">
                    <a:lumMod val="95000"/>
                    <a:lumOff val="5000"/>
                  </a:schemeClr>
                </a:solidFill>
                <a:latin typeface="Arial MT"/>
                <a:cs typeface="Arial MT"/>
              </a:rPr>
              <a:t>to the results</a:t>
            </a:r>
            <a:r>
              <a:rPr spc="-3" dirty="0">
                <a:solidFill>
                  <a:schemeClr val="tx1">
                    <a:lumMod val="95000"/>
                    <a:lumOff val="5000"/>
                  </a:schemeClr>
                </a:solidFill>
                <a:latin typeface="Arial MT"/>
                <a:cs typeface="Arial MT"/>
              </a:rPr>
              <a:t> </a:t>
            </a:r>
            <a:r>
              <a:rPr dirty="0">
                <a:solidFill>
                  <a:schemeClr val="tx1">
                    <a:lumMod val="95000"/>
                    <a:lumOff val="5000"/>
                  </a:schemeClr>
                </a:solidFill>
                <a:latin typeface="Arial MT"/>
                <a:cs typeface="Arial MT"/>
              </a:rPr>
              <a:t>of the analysis.</a:t>
            </a:r>
            <a:r>
              <a:rPr spc="-3" dirty="0">
                <a:solidFill>
                  <a:schemeClr val="tx1">
                    <a:lumMod val="95000"/>
                    <a:lumOff val="5000"/>
                  </a:schemeClr>
                </a:solidFill>
                <a:latin typeface="Arial MT"/>
                <a:cs typeface="Arial MT"/>
              </a:rPr>
              <a:t> </a:t>
            </a:r>
            <a:r>
              <a:rPr dirty="0">
                <a:solidFill>
                  <a:schemeClr val="tx1">
                    <a:lumMod val="95000"/>
                    <a:lumOff val="5000"/>
                  </a:schemeClr>
                </a:solidFill>
                <a:latin typeface="Arial MT"/>
                <a:cs typeface="Arial MT"/>
              </a:rPr>
              <a:t>But how </a:t>
            </a:r>
            <a:r>
              <a:rPr spc="-17" dirty="0">
                <a:solidFill>
                  <a:schemeClr val="tx1">
                    <a:lumMod val="95000"/>
                    <a:lumOff val="5000"/>
                  </a:schemeClr>
                </a:solidFill>
                <a:latin typeface="Arial MT"/>
                <a:cs typeface="Arial MT"/>
              </a:rPr>
              <a:t>to </a:t>
            </a:r>
            <a:r>
              <a:rPr dirty="0">
                <a:solidFill>
                  <a:schemeClr val="tx1">
                    <a:lumMod val="95000"/>
                    <a:lumOff val="5000"/>
                  </a:schemeClr>
                </a:solidFill>
                <a:latin typeface="Arial MT"/>
                <a:cs typeface="Arial MT"/>
              </a:rPr>
              <a:t>use</a:t>
            </a:r>
            <a:r>
              <a:rPr spc="-3" dirty="0">
                <a:solidFill>
                  <a:schemeClr val="tx1">
                    <a:lumMod val="95000"/>
                    <a:lumOff val="5000"/>
                  </a:schemeClr>
                </a:solidFill>
                <a:latin typeface="Arial MT"/>
                <a:cs typeface="Arial MT"/>
              </a:rPr>
              <a:t> </a:t>
            </a:r>
            <a:r>
              <a:rPr dirty="0">
                <a:solidFill>
                  <a:schemeClr val="tx1">
                    <a:lumMod val="95000"/>
                    <a:lumOff val="5000"/>
                  </a:schemeClr>
                </a:solidFill>
                <a:latin typeface="Arial MT"/>
                <a:cs typeface="Arial MT"/>
              </a:rPr>
              <a:t>this</a:t>
            </a:r>
            <a:r>
              <a:rPr spc="-3" dirty="0">
                <a:solidFill>
                  <a:schemeClr val="tx1">
                    <a:lumMod val="95000"/>
                    <a:lumOff val="5000"/>
                  </a:schemeClr>
                </a:solidFill>
                <a:latin typeface="Arial MT"/>
                <a:cs typeface="Arial MT"/>
              </a:rPr>
              <a:t> </a:t>
            </a:r>
            <a:r>
              <a:rPr dirty="0">
                <a:solidFill>
                  <a:schemeClr val="tx1">
                    <a:lumMod val="95000"/>
                    <a:lumOff val="5000"/>
                  </a:schemeClr>
                </a:solidFill>
                <a:latin typeface="Arial MT"/>
                <a:cs typeface="Arial MT"/>
              </a:rPr>
              <a:t>tool?</a:t>
            </a:r>
            <a:r>
              <a:rPr spc="-3" dirty="0">
                <a:solidFill>
                  <a:schemeClr val="tx1">
                    <a:lumMod val="95000"/>
                    <a:lumOff val="5000"/>
                  </a:schemeClr>
                </a:solidFill>
                <a:latin typeface="Arial MT"/>
                <a:cs typeface="Arial MT"/>
              </a:rPr>
              <a:t> </a:t>
            </a:r>
            <a:r>
              <a:rPr dirty="0">
                <a:solidFill>
                  <a:schemeClr val="tx1">
                    <a:lumMod val="95000"/>
                    <a:lumOff val="5000"/>
                  </a:schemeClr>
                </a:solidFill>
                <a:latin typeface="Arial MT"/>
                <a:cs typeface="Arial MT"/>
              </a:rPr>
              <a:t>We</a:t>
            </a:r>
            <a:r>
              <a:rPr spc="-3" dirty="0">
                <a:solidFill>
                  <a:schemeClr val="tx1">
                    <a:lumMod val="95000"/>
                    <a:lumOff val="5000"/>
                  </a:schemeClr>
                </a:solidFill>
                <a:latin typeface="Arial MT"/>
                <a:cs typeface="Arial MT"/>
              </a:rPr>
              <a:t> </a:t>
            </a:r>
            <a:r>
              <a:rPr dirty="0">
                <a:solidFill>
                  <a:schemeClr val="tx1">
                    <a:lumMod val="95000"/>
                    <a:lumOff val="5000"/>
                  </a:schemeClr>
                </a:solidFill>
                <a:latin typeface="Arial MT"/>
                <a:cs typeface="Arial MT"/>
              </a:rPr>
              <a:t>have</a:t>
            </a:r>
            <a:r>
              <a:rPr spc="-3" dirty="0">
                <a:solidFill>
                  <a:schemeClr val="tx1">
                    <a:lumMod val="95000"/>
                    <a:lumOff val="5000"/>
                  </a:schemeClr>
                </a:solidFill>
                <a:latin typeface="Arial MT"/>
                <a:cs typeface="Arial MT"/>
              </a:rPr>
              <a:t> </a:t>
            </a:r>
            <a:r>
              <a:rPr dirty="0">
                <a:solidFill>
                  <a:schemeClr val="tx1">
                    <a:lumMod val="95000"/>
                    <a:lumOff val="5000"/>
                  </a:schemeClr>
                </a:solidFill>
                <a:latin typeface="Arial MT"/>
                <a:cs typeface="Arial MT"/>
              </a:rPr>
              <a:t>identified</a:t>
            </a:r>
            <a:r>
              <a:rPr spc="-3" dirty="0">
                <a:solidFill>
                  <a:schemeClr val="tx1">
                    <a:lumMod val="95000"/>
                    <a:lumOff val="5000"/>
                  </a:schemeClr>
                </a:solidFill>
                <a:latin typeface="Arial MT"/>
                <a:cs typeface="Arial MT"/>
              </a:rPr>
              <a:t> </a:t>
            </a:r>
            <a:r>
              <a:rPr dirty="0">
                <a:solidFill>
                  <a:schemeClr val="tx1">
                    <a:lumMod val="95000"/>
                    <a:lumOff val="5000"/>
                  </a:schemeClr>
                </a:solidFill>
                <a:latin typeface="Arial MT"/>
                <a:cs typeface="Arial MT"/>
              </a:rPr>
              <a:t>the</a:t>
            </a:r>
            <a:r>
              <a:rPr spc="-3" dirty="0">
                <a:solidFill>
                  <a:schemeClr val="tx1">
                    <a:lumMod val="95000"/>
                    <a:lumOff val="5000"/>
                  </a:schemeClr>
                </a:solidFill>
                <a:latin typeface="Arial MT"/>
                <a:cs typeface="Arial MT"/>
              </a:rPr>
              <a:t> </a:t>
            </a:r>
            <a:r>
              <a:rPr dirty="0">
                <a:solidFill>
                  <a:schemeClr val="tx1">
                    <a:lumMod val="95000"/>
                    <a:lumOff val="5000"/>
                  </a:schemeClr>
                </a:solidFill>
                <a:latin typeface="Arial MT"/>
                <a:cs typeface="Arial MT"/>
              </a:rPr>
              <a:t>following</a:t>
            </a:r>
            <a:r>
              <a:rPr spc="-3" dirty="0">
                <a:solidFill>
                  <a:schemeClr val="tx1">
                    <a:lumMod val="95000"/>
                    <a:lumOff val="5000"/>
                  </a:schemeClr>
                </a:solidFill>
                <a:latin typeface="Arial MT"/>
                <a:cs typeface="Arial MT"/>
              </a:rPr>
              <a:t> </a:t>
            </a:r>
            <a:r>
              <a:rPr spc="-7" dirty="0">
                <a:solidFill>
                  <a:schemeClr val="tx1">
                    <a:lumMod val="95000"/>
                    <a:lumOff val="5000"/>
                  </a:schemeClr>
                </a:solidFill>
                <a:latin typeface="Arial MT"/>
                <a:cs typeface="Arial MT"/>
              </a:rPr>
              <a:t>steps:</a:t>
            </a:r>
            <a:endParaRPr dirty="0">
              <a:solidFill>
                <a:schemeClr val="tx1">
                  <a:lumMod val="95000"/>
                  <a:lumOff val="5000"/>
                </a:schemeClr>
              </a:solidFill>
              <a:latin typeface="Arial MT"/>
              <a:cs typeface="Arial MT"/>
            </a:endParaRPr>
          </a:p>
          <a:p>
            <a:pPr>
              <a:spcBef>
                <a:spcPts val="82"/>
              </a:spcBef>
            </a:pPr>
            <a:endParaRPr dirty="0">
              <a:solidFill>
                <a:schemeClr val="tx1">
                  <a:lumMod val="95000"/>
                  <a:lumOff val="5000"/>
                </a:schemeClr>
              </a:solidFill>
              <a:latin typeface="Arial MT"/>
              <a:cs typeface="Arial MT"/>
            </a:endParaRPr>
          </a:p>
          <a:p>
            <a:pPr marL="203483" marR="1533051">
              <a:lnSpc>
                <a:spcPct val="125000"/>
              </a:lnSpc>
            </a:pPr>
            <a:r>
              <a:rPr dirty="0">
                <a:solidFill>
                  <a:schemeClr val="tx1">
                    <a:lumMod val="95000"/>
                    <a:lumOff val="5000"/>
                  </a:schemeClr>
                </a:solidFill>
                <a:latin typeface="Arial MT"/>
                <a:cs typeface="Arial MT"/>
              </a:rPr>
              <a:t>Step 1. Gather the information on each of the five </a:t>
            </a:r>
            <a:r>
              <a:rPr spc="-7" dirty="0">
                <a:solidFill>
                  <a:schemeClr val="tx1">
                    <a:lumMod val="95000"/>
                    <a:lumOff val="5000"/>
                  </a:schemeClr>
                </a:solidFill>
                <a:latin typeface="Arial MT"/>
                <a:cs typeface="Arial MT"/>
              </a:rPr>
              <a:t>forces </a:t>
            </a:r>
            <a:endParaRPr lang="en-IN" spc="-7" dirty="0">
              <a:solidFill>
                <a:schemeClr val="tx1">
                  <a:lumMod val="95000"/>
                  <a:lumOff val="5000"/>
                </a:schemeClr>
              </a:solidFill>
              <a:latin typeface="Arial MT"/>
              <a:cs typeface="Arial MT"/>
            </a:endParaRPr>
          </a:p>
          <a:p>
            <a:pPr marL="203483" marR="1533051">
              <a:lnSpc>
                <a:spcPct val="125000"/>
              </a:lnSpc>
            </a:pPr>
            <a:r>
              <a:rPr dirty="0">
                <a:solidFill>
                  <a:schemeClr val="tx1">
                    <a:lumMod val="95000"/>
                    <a:lumOff val="5000"/>
                  </a:schemeClr>
                </a:solidFill>
                <a:latin typeface="Arial MT"/>
                <a:cs typeface="Arial MT"/>
              </a:rPr>
              <a:t>Step</a:t>
            </a:r>
            <a:r>
              <a:rPr spc="-7" dirty="0">
                <a:solidFill>
                  <a:schemeClr val="tx1">
                    <a:lumMod val="95000"/>
                    <a:lumOff val="5000"/>
                  </a:schemeClr>
                </a:solidFill>
                <a:latin typeface="Arial MT"/>
                <a:cs typeface="Arial MT"/>
              </a:rPr>
              <a:t> </a:t>
            </a:r>
            <a:r>
              <a:rPr dirty="0">
                <a:solidFill>
                  <a:schemeClr val="tx1">
                    <a:lumMod val="95000"/>
                    <a:lumOff val="5000"/>
                  </a:schemeClr>
                </a:solidFill>
                <a:latin typeface="Arial MT"/>
                <a:cs typeface="Arial MT"/>
              </a:rPr>
              <a:t>2. Analyze the results and display them on a </a:t>
            </a:r>
            <a:r>
              <a:rPr spc="-7" dirty="0">
                <a:solidFill>
                  <a:schemeClr val="tx1">
                    <a:lumMod val="95000"/>
                    <a:lumOff val="5000"/>
                  </a:schemeClr>
                </a:solidFill>
                <a:latin typeface="Arial MT"/>
                <a:cs typeface="Arial MT"/>
              </a:rPr>
              <a:t>diagram </a:t>
            </a:r>
            <a:endParaRPr lang="en-IN" spc="-7" dirty="0">
              <a:solidFill>
                <a:schemeClr val="tx1">
                  <a:lumMod val="95000"/>
                  <a:lumOff val="5000"/>
                </a:schemeClr>
              </a:solidFill>
              <a:latin typeface="Arial MT"/>
              <a:cs typeface="Arial MT"/>
            </a:endParaRPr>
          </a:p>
          <a:p>
            <a:pPr marL="203483" marR="1533051">
              <a:lnSpc>
                <a:spcPct val="125000"/>
              </a:lnSpc>
            </a:pPr>
            <a:r>
              <a:rPr dirty="0">
                <a:solidFill>
                  <a:schemeClr val="tx1">
                    <a:lumMod val="95000"/>
                    <a:lumOff val="5000"/>
                  </a:schemeClr>
                </a:solidFill>
                <a:latin typeface="Arial MT"/>
                <a:cs typeface="Arial MT"/>
              </a:rPr>
              <a:t>Step 3. Formulate strategies based on the </a:t>
            </a:r>
            <a:r>
              <a:rPr spc="-7" dirty="0">
                <a:solidFill>
                  <a:schemeClr val="tx1">
                    <a:lumMod val="95000"/>
                    <a:lumOff val="5000"/>
                  </a:schemeClr>
                </a:solidFill>
                <a:latin typeface="Arial MT"/>
                <a:cs typeface="Arial MT"/>
              </a:rPr>
              <a:t>conclusions</a:t>
            </a:r>
            <a:endParaRPr dirty="0">
              <a:solidFill>
                <a:schemeClr val="tx1">
                  <a:lumMod val="95000"/>
                  <a:lumOff val="5000"/>
                </a:schemeClr>
              </a:solidFill>
              <a:latin typeface="Arial MT"/>
              <a:cs typeface="Arial MT"/>
            </a:endParaRPr>
          </a:p>
        </p:txBody>
      </p:sp>
      <p:sp>
        <p:nvSpPr>
          <p:cNvPr id="32" name="object 32">
            <a:extLst>
              <a:ext uri="{FF2B5EF4-FFF2-40B4-BE49-F238E27FC236}">
                <a16:creationId xmlns:a16="http://schemas.microsoft.com/office/drawing/2014/main" id="{C9FEB73B-E5AC-1260-6611-31D0D062AE27}"/>
              </a:ext>
            </a:extLst>
          </p:cNvPr>
          <p:cNvSpPr txBox="1">
            <a:spLocks noGrp="1"/>
          </p:cNvSpPr>
          <p:nvPr>
            <p:ph type="sldNum" sz="quarter" idx="7"/>
          </p:nvPr>
        </p:nvSpPr>
        <p:spPr>
          <a:xfrm>
            <a:off x="7263010" y="9737824"/>
            <a:ext cx="192404" cy="139065"/>
          </a:xfrm>
          <a:prstGeom prst="rect">
            <a:avLst/>
          </a:prstGeom>
        </p:spPr>
        <p:txBody>
          <a:bodyPr vert="horz" wrap="square" lIns="0" tIns="0" rIns="0" bIns="0" rtlCol="0">
            <a:spAutoFit/>
          </a:bodyPr>
          <a:lstStyle>
            <a:defPPr>
              <a:defRPr kern="0"/>
            </a:defPPr>
            <a:lvl1pPr>
              <a:defRPr sz="800" b="0" i="0">
                <a:solidFill>
                  <a:schemeClr val="tx1"/>
                </a:solidFill>
                <a:latin typeface="Arial MT"/>
                <a:cs typeface="Arial MT"/>
              </a:defRPr>
            </a:lvl1pPr>
          </a:lstStyle>
          <a:p>
            <a:pPr marL="38100">
              <a:spcBef>
                <a:spcPts val="25"/>
              </a:spcBef>
            </a:pPr>
            <a:fld id="{81D60167-4931-47E6-BA6A-407CBD079E47}" type="slidenum">
              <a:rPr lang="en-IN" spc="-25" smtClean="0"/>
              <a:pPr marL="38100">
                <a:spcBef>
                  <a:spcPts val="25"/>
                </a:spcBef>
              </a:pPr>
              <a:t>76</a:t>
            </a:fld>
            <a:r>
              <a:rPr lang="en-IN" spc="-25"/>
              <a:t>/8</a:t>
            </a:r>
            <a:endParaRPr spc="-17" dirty="0"/>
          </a:p>
        </p:txBody>
      </p:sp>
    </p:spTree>
    <p:extLst>
      <p:ext uri="{BB962C8B-B14F-4D97-AF65-F5344CB8AC3E}">
        <p14:creationId xmlns:p14="http://schemas.microsoft.com/office/powerpoint/2010/main" val="410992755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D18AFE-FA62-94AE-59D5-C786CED16AF6}"/>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80FE0143-08BC-8DED-0609-D243B6B65837}"/>
              </a:ext>
            </a:extLst>
          </p:cNvPr>
          <p:cNvSpPr txBox="1"/>
          <p:nvPr/>
        </p:nvSpPr>
        <p:spPr>
          <a:xfrm>
            <a:off x="135949" y="214989"/>
            <a:ext cx="4620057" cy="1455235"/>
          </a:xfrm>
          <a:prstGeom prst="rect">
            <a:avLst/>
          </a:prstGeom>
        </p:spPr>
        <p:txBody>
          <a:bodyPr vert="horz" wrap="square" lIns="0" tIns="44161" rIns="0" bIns="0" rtlCol="0">
            <a:spAutoFit/>
          </a:bodyPr>
          <a:lstStyle/>
          <a:p>
            <a:pPr>
              <a:spcBef>
                <a:spcPts val="460"/>
              </a:spcBef>
            </a:pPr>
            <a:endParaRPr dirty="0">
              <a:latin typeface="Arial" panose="020B0604020202020204" pitchFamily="34" charset="0"/>
              <a:cs typeface="Arial" panose="020B0604020202020204" pitchFamily="34" charset="0"/>
            </a:endParaRPr>
          </a:p>
          <a:p>
            <a:pPr marL="203916"/>
            <a:r>
              <a:rPr spc="-7" dirty="0">
                <a:solidFill>
                  <a:srgbClr val="111111"/>
                </a:solidFill>
                <a:latin typeface="Arial" panose="020B0604020202020204" pitchFamily="34" charset="0"/>
                <a:cs typeface="Arial" panose="020B0604020202020204" pitchFamily="34" charset="0"/>
              </a:rPr>
              <a:t>Example</a:t>
            </a:r>
            <a:endParaRPr dirty="0">
              <a:latin typeface="Arial" panose="020B0604020202020204" pitchFamily="34" charset="0"/>
              <a:cs typeface="Arial" panose="020B0604020202020204" pitchFamily="34" charset="0"/>
            </a:endParaRPr>
          </a:p>
          <a:p>
            <a:pPr>
              <a:spcBef>
                <a:spcPts val="205"/>
              </a:spcBef>
            </a:pPr>
            <a:endParaRPr dirty="0">
              <a:latin typeface="Arial" panose="020B0604020202020204" pitchFamily="34" charset="0"/>
              <a:cs typeface="Arial" panose="020B0604020202020204" pitchFamily="34" charset="0"/>
            </a:endParaRPr>
          </a:p>
          <a:p>
            <a:pPr marL="203916"/>
            <a:r>
              <a:rPr dirty="0">
                <a:solidFill>
                  <a:srgbClr val="333333"/>
                </a:solidFill>
                <a:latin typeface="Arial" panose="020B0604020202020204" pitchFamily="34" charset="0"/>
                <a:cs typeface="Arial" panose="020B0604020202020204" pitchFamily="34" charset="0"/>
              </a:rPr>
              <a:t>This is Porter’s</a:t>
            </a:r>
            <a:r>
              <a:rPr spc="3" dirty="0">
                <a:solidFill>
                  <a:srgbClr val="333333"/>
                </a:solidFill>
                <a:latin typeface="Arial" panose="020B0604020202020204" pitchFamily="34" charset="0"/>
                <a:cs typeface="Arial" panose="020B0604020202020204" pitchFamily="34" charset="0"/>
              </a:rPr>
              <a:t> </a:t>
            </a:r>
            <a:r>
              <a:rPr dirty="0">
                <a:solidFill>
                  <a:srgbClr val="333333"/>
                </a:solidFill>
                <a:latin typeface="Arial" panose="020B0604020202020204" pitchFamily="34" charset="0"/>
                <a:cs typeface="Arial" panose="020B0604020202020204" pitchFamily="34" charset="0"/>
              </a:rPr>
              <a:t>five forces analysis</a:t>
            </a:r>
            <a:r>
              <a:rPr spc="3" dirty="0">
                <a:solidFill>
                  <a:srgbClr val="333333"/>
                </a:solidFill>
                <a:latin typeface="Arial" panose="020B0604020202020204" pitchFamily="34" charset="0"/>
                <a:cs typeface="Arial" panose="020B0604020202020204" pitchFamily="34" charset="0"/>
              </a:rPr>
              <a:t> </a:t>
            </a:r>
            <a:r>
              <a:rPr dirty="0">
                <a:solidFill>
                  <a:srgbClr val="333333"/>
                </a:solidFill>
                <a:latin typeface="Arial" panose="020B0604020202020204" pitchFamily="34" charset="0"/>
                <a:cs typeface="Arial" panose="020B0604020202020204" pitchFamily="34" charset="0"/>
              </a:rPr>
              <a:t>example for an</a:t>
            </a:r>
            <a:r>
              <a:rPr spc="3" dirty="0">
                <a:solidFill>
                  <a:srgbClr val="333333"/>
                </a:solidFill>
                <a:latin typeface="Arial" panose="020B0604020202020204" pitchFamily="34" charset="0"/>
                <a:cs typeface="Arial" panose="020B0604020202020204" pitchFamily="34" charset="0"/>
              </a:rPr>
              <a:t> </a:t>
            </a:r>
            <a:r>
              <a:rPr dirty="0">
                <a:solidFill>
                  <a:srgbClr val="333333"/>
                </a:solidFill>
                <a:latin typeface="Arial" panose="020B0604020202020204" pitchFamily="34" charset="0"/>
                <a:cs typeface="Arial" panose="020B0604020202020204" pitchFamily="34" charset="0"/>
              </a:rPr>
              <a:t>automotive </a:t>
            </a:r>
            <a:r>
              <a:rPr spc="-7" dirty="0">
                <a:solidFill>
                  <a:srgbClr val="333333"/>
                </a:solidFill>
                <a:latin typeface="Arial" panose="020B0604020202020204" pitchFamily="34" charset="0"/>
                <a:cs typeface="Arial" panose="020B0604020202020204" pitchFamily="34" charset="0"/>
              </a:rPr>
              <a:t>industry</a:t>
            </a:r>
            <a:r>
              <a:rPr sz="818" spc="-7" dirty="0">
                <a:solidFill>
                  <a:srgbClr val="333333"/>
                </a:solidFill>
                <a:latin typeface="Arial MT"/>
                <a:cs typeface="Arial MT"/>
              </a:rPr>
              <a:t>.</a:t>
            </a:r>
            <a:endParaRPr sz="818" dirty="0">
              <a:latin typeface="Arial MT"/>
              <a:cs typeface="Arial MT"/>
            </a:endParaRPr>
          </a:p>
        </p:txBody>
      </p:sp>
      <p:sp>
        <p:nvSpPr>
          <p:cNvPr id="3" name="object 3">
            <a:extLst>
              <a:ext uri="{FF2B5EF4-FFF2-40B4-BE49-F238E27FC236}">
                <a16:creationId xmlns:a16="http://schemas.microsoft.com/office/drawing/2014/main" id="{49BAF731-24AC-3C0A-ABFD-9370433BE0D5}"/>
              </a:ext>
            </a:extLst>
          </p:cNvPr>
          <p:cNvSpPr/>
          <p:nvPr/>
        </p:nvSpPr>
        <p:spPr>
          <a:xfrm>
            <a:off x="3866284" y="5303702"/>
            <a:ext cx="4461597" cy="1311852"/>
          </a:xfrm>
          <a:custGeom>
            <a:avLst/>
            <a:gdLst/>
            <a:ahLst/>
            <a:cxnLst/>
            <a:rect l="l" t="t" r="r" b="b"/>
            <a:pathLst>
              <a:path w="6543675" h="1924050">
                <a:moveTo>
                  <a:pt x="9525" y="0"/>
                </a:moveTo>
                <a:lnTo>
                  <a:pt x="0" y="0"/>
                </a:lnTo>
                <a:lnTo>
                  <a:pt x="0" y="1924050"/>
                </a:lnTo>
                <a:lnTo>
                  <a:pt x="9525" y="1924050"/>
                </a:lnTo>
                <a:lnTo>
                  <a:pt x="9525" y="0"/>
                </a:lnTo>
                <a:close/>
              </a:path>
              <a:path w="6543675" h="1924050">
                <a:moveTo>
                  <a:pt x="6543675" y="0"/>
                </a:moveTo>
                <a:lnTo>
                  <a:pt x="6534150" y="0"/>
                </a:lnTo>
                <a:lnTo>
                  <a:pt x="6534150" y="1924050"/>
                </a:lnTo>
                <a:lnTo>
                  <a:pt x="6543675" y="1924050"/>
                </a:lnTo>
                <a:lnTo>
                  <a:pt x="6543675" y="0"/>
                </a:lnTo>
                <a:close/>
              </a:path>
            </a:pathLst>
          </a:custGeom>
          <a:solidFill>
            <a:srgbClr val="C8C9CA"/>
          </a:solidFill>
        </p:spPr>
        <p:txBody>
          <a:bodyPr wrap="square" lIns="0" tIns="0" rIns="0" bIns="0" rtlCol="0"/>
          <a:lstStyle/>
          <a:p>
            <a:endParaRPr sz="1227"/>
          </a:p>
        </p:txBody>
      </p:sp>
      <p:pic>
        <p:nvPicPr>
          <p:cNvPr id="4" name="object 4">
            <a:extLst>
              <a:ext uri="{FF2B5EF4-FFF2-40B4-BE49-F238E27FC236}">
                <a16:creationId xmlns:a16="http://schemas.microsoft.com/office/drawing/2014/main" id="{AE3B775D-24F2-FE6C-4FFE-2BB183B52169}"/>
              </a:ext>
            </a:extLst>
          </p:cNvPr>
          <p:cNvPicPr/>
          <p:nvPr/>
        </p:nvPicPr>
        <p:blipFill>
          <a:blip r:embed="rId2" cstate="print"/>
          <a:stretch>
            <a:fillRect/>
          </a:stretch>
        </p:blipFill>
        <p:spPr>
          <a:xfrm>
            <a:off x="736456" y="1987266"/>
            <a:ext cx="3129828" cy="2649682"/>
          </a:xfrm>
          <a:prstGeom prst="rect">
            <a:avLst/>
          </a:prstGeom>
        </p:spPr>
      </p:pic>
      <p:sp>
        <p:nvSpPr>
          <p:cNvPr id="5" name="object 5">
            <a:extLst>
              <a:ext uri="{FF2B5EF4-FFF2-40B4-BE49-F238E27FC236}">
                <a16:creationId xmlns:a16="http://schemas.microsoft.com/office/drawing/2014/main" id="{165F42BA-40AF-2EA7-7E3C-C153FB00C327}"/>
              </a:ext>
            </a:extLst>
          </p:cNvPr>
          <p:cNvSpPr txBox="1"/>
          <p:nvPr/>
        </p:nvSpPr>
        <p:spPr>
          <a:xfrm>
            <a:off x="6641090" y="415240"/>
            <a:ext cx="4712710" cy="451086"/>
          </a:xfrm>
          <a:prstGeom prst="rect">
            <a:avLst/>
          </a:prstGeom>
          <a:ln w="9525">
            <a:solidFill>
              <a:srgbClr val="C8C9CA"/>
            </a:solidFill>
          </a:ln>
        </p:spPr>
        <p:txBody>
          <a:bodyPr vert="horz" wrap="square" lIns="0" tIns="80963" rIns="0" bIns="0" rtlCol="0">
            <a:spAutoFit/>
          </a:bodyPr>
          <a:lstStyle/>
          <a:p>
            <a:pPr marL="1299" algn="ctr">
              <a:spcBef>
                <a:spcPts val="637"/>
              </a:spcBef>
            </a:pPr>
            <a:r>
              <a:rPr sz="2400" b="1" dirty="0">
                <a:solidFill>
                  <a:schemeClr val="tx1">
                    <a:lumMod val="95000"/>
                    <a:lumOff val="5000"/>
                  </a:schemeClr>
                </a:solidFill>
                <a:latin typeface="Arial" panose="020B0604020202020204" pitchFamily="34" charset="0"/>
                <a:cs typeface="Arial" panose="020B0604020202020204" pitchFamily="34" charset="0"/>
              </a:rPr>
              <a:t>Porter's Five Forces </a:t>
            </a:r>
            <a:r>
              <a:rPr sz="2400" b="1" spc="-7" dirty="0">
                <a:solidFill>
                  <a:schemeClr val="tx1">
                    <a:lumMod val="95000"/>
                    <a:lumOff val="5000"/>
                  </a:schemeClr>
                </a:solidFill>
                <a:latin typeface="Arial" panose="020B0604020202020204" pitchFamily="34" charset="0"/>
                <a:cs typeface="Arial" panose="020B0604020202020204" pitchFamily="34" charset="0"/>
              </a:rPr>
              <a:t>Evaluation</a:t>
            </a:r>
            <a:endParaRPr sz="2400" b="1" dirty="0">
              <a:solidFill>
                <a:schemeClr val="tx1">
                  <a:lumMod val="95000"/>
                  <a:lumOff val="5000"/>
                </a:schemeClr>
              </a:solidFill>
              <a:latin typeface="Arial" panose="020B0604020202020204" pitchFamily="34" charset="0"/>
              <a:cs typeface="Arial" panose="020B0604020202020204" pitchFamily="34" charset="0"/>
            </a:endParaRPr>
          </a:p>
        </p:txBody>
      </p:sp>
      <p:sp>
        <p:nvSpPr>
          <p:cNvPr id="6" name="object 6">
            <a:extLst>
              <a:ext uri="{FF2B5EF4-FFF2-40B4-BE49-F238E27FC236}">
                <a16:creationId xmlns:a16="http://schemas.microsoft.com/office/drawing/2014/main" id="{6579DC08-E010-380C-CE5F-4C8D84476C79}"/>
              </a:ext>
            </a:extLst>
          </p:cNvPr>
          <p:cNvSpPr txBox="1"/>
          <p:nvPr/>
        </p:nvSpPr>
        <p:spPr>
          <a:xfrm>
            <a:off x="6641090" y="866326"/>
            <a:ext cx="4455102" cy="382972"/>
          </a:xfrm>
          <a:prstGeom prst="rect">
            <a:avLst/>
          </a:prstGeom>
          <a:ln w="9525">
            <a:solidFill>
              <a:srgbClr val="C8C9CA"/>
            </a:solidFill>
          </a:ln>
        </p:spPr>
        <p:txBody>
          <a:bodyPr vert="horz" wrap="square" lIns="0" tIns="74468" rIns="0" bIns="0" rtlCol="0">
            <a:spAutoFit/>
          </a:bodyPr>
          <a:lstStyle/>
          <a:p>
            <a:pPr marL="866" algn="ctr">
              <a:spcBef>
                <a:spcPts val="586"/>
              </a:spcBef>
            </a:pPr>
            <a:r>
              <a:rPr sz="2000" dirty="0">
                <a:solidFill>
                  <a:srgbClr val="333333"/>
                </a:solidFill>
                <a:latin typeface="Arial" panose="020B0604020202020204" pitchFamily="34" charset="0"/>
                <a:cs typeface="Arial" panose="020B0604020202020204" pitchFamily="34" charset="0"/>
              </a:rPr>
              <a:t>Threat of new entry (very </a:t>
            </a:r>
            <a:r>
              <a:rPr sz="2000" spc="-7" dirty="0">
                <a:solidFill>
                  <a:srgbClr val="333333"/>
                </a:solidFill>
                <a:latin typeface="Arial" panose="020B0604020202020204" pitchFamily="34" charset="0"/>
                <a:cs typeface="Arial" panose="020B0604020202020204" pitchFamily="34" charset="0"/>
              </a:rPr>
              <a:t>weak)</a:t>
            </a:r>
            <a:endParaRPr sz="2000" dirty="0">
              <a:latin typeface="Arial" panose="020B0604020202020204" pitchFamily="34" charset="0"/>
              <a:cs typeface="Arial" panose="020B0604020202020204" pitchFamily="34" charset="0"/>
            </a:endParaRPr>
          </a:p>
        </p:txBody>
      </p:sp>
      <p:sp>
        <p:nvSpPr>
          <p:cNvPr id="12" name="object 12">
            <a:extLst>
              <a:ext uri="{FF2B5EF4-FFF2-40B4-BE49-F238E27FC236}">
                <a16:creationId xmlns:a16="http://schemas.microsoft.com/office/drawing/2014/main" id="{F18C1D68-18E4-FCE5-A880-AD38B1B7BA9C}"/>
              </a:ext>
            </a:extLst>
          </p:cNvPr>
          <p:cNvSpPr txBox="1"/>
          <p:nvPr/>
        </p:nvSpPr>
        <p:spPr>
          <a:xfrm>
            <a:off x="6641090" y="1291819"/>
            <a:ext cx="4060681" cy="3979119"/>
          </a:xfrm>
          <a:prstGeom prst="rect">
            <a:avLst/>
          </a:prstGeom>
        </p:spPr>
        <p:txBody>
          <a:bodyPr vert="horz" wrap="square" lIns="0" tIns="39831" rIns="0" bIns="0" rtlCol="0">
            <a:spAutoFit/>
          </a:bodyPr>
          <a:lstStyle/>
          <a:p>
            <a:pPr marL="8659">
              <a:spcBef>
                <a:spcPts val="313"/>
              </a:spcBef>
            </a:pPr>
            <a:r>
              <a:rPr dirty="0">
                <a:solidFill>
                  <a:srgbClr val="333333"/>
                </a:solidFill>
                <a:latin typeface="Arial" panose="020B0604020202020204" pitchFamily="34" charset="0"/>
                <a:cs typeface="Arial" panose="020B0604020202020204" pitchFamily="34" charset="0"/>
              </a:rPr>
              <a:t>Large amount of capital </a:t>
            </a:r>
            <a:r>
              <a:rPr spc="-7" dirty="0">
                <a:solidFill>
                  <a:srgbClr val="333333"/>
                </a:solidFill>
                <a:latin typeface="Arial" panose="020B0604020202020204" pitchFamily="34" charset="0"/>
                <a:cs typeface="Arial" panose="020B0604020202020204" pitchFamily="34" charset="0"/>
              </a:rPr>
              <a:t>required</a:t>
            </a:r>
            <a:endParaRPr dirty="0">
              <a:latin typeface="Arial" panose="020B0604020202020204" pitchFamily="34" charset="0"/>
              <a:cs typeface="Arial" panose="020B0604020202020204" pitchFamily="34" charset="0"/>
            </a:endParaRPr>
          </a:p>
          <a:p>
            <a:pPr marL="8659" marR="3464">
              <a:lnSpc>
                <a:spcPct val="125000"/>
              </a:lnSpc>
            </a:pPr>
            <a:r>
              <a:rPr dirty="0">
                <a:solidFill>
                  <a:srgbClr val="333333"/>
                </a:solidFill>
                <a:latin typeface="Arial" panose="020B0604020202020204" pitchFamily="34" charset="0"/>
                <a:cs typeface="Arial" panose="020B0604020202020204" pitchFamily="34" charset="0"/>
              </a:rPr>
              <a:t>High retaliation possible from existing companies, if new entrants would bring </a:t>
            </a:r>
            <a:r>
              <a:rPr spc="-7" dirty="0">
                <a:solidFill>
                  <a:srgbClr val="333333"/>
                </a:solidFill>
                <a:latin typeface="Arial" panose="020B0604020202020204" pitchFamily="34" charset="0"/>
                <a:cs typeface="Arial" panose="020B0604020202020204" pitchFamily="34" charset="0"/>
              </a:rPr>
              <a:t>innovative </a:t>
            </a:r>
            <a:r>
              <a:rPr dirty="0">
                <a:solidFill>
                  <a:srgbClr val="333333"/>
                </a:solidFill>
                <a:latin typeface="Arial" panose="020B0604020202020204" pitchFamily="34" charset="0"/>
                <a:cs typeface="Arial" panose="020B0604020202020204" pitchFamily="34" charset="0"/>
              </a:rPr>
              <a:t>products and ideas to the </a:t>
            </a:r>
            <a:r>
              <a:rPr spc="-7" dirty="0">
                <a:solidFill>
                  <a:srgbClr val="333333"/>
                </a:solidFill>
                <a:latin typeface="Arial" panose="020B0604020202020204" pitchFamily="34" charset="0"/>
                <a:cs typeface="Arial" panose="020B0604020202020204" pitchFamily="34" charset="0"/>
              </a:rPr>
              <a:t>industry</a:t>
            </a:r>
            <a:endParaRPr dirty="0">
              <a:latin typeface="Arial" panose="020B0604020202020204" pitchFamily="34" charset="0"/>
              <a:cs typeface="Arial" panose="020B0604020202020204" pitchFamily="34" charset="0"/>
            </a:endParaRPr>
          </a:p>
          <a:p>
            <a:pPr marL="8659">
              <a:spcBef>
                <a:spcPts val="245"/>
              </a:spcBef>
            </a:pPr>
            <a:r>
              <a:rPr dirty="0">
                <a:solidFill>
                  <a:srgbClr val="333333"/>
                </a:solidFill>
                <a:latin typeface="Arial" panose="020B0604020202020204" pitchFamily="34" charset="0"/>
                <a:cs typeface="Arial" panose="020B0604020202020204" pitchFamily="34" charset="0"/>
              </a:rPr>
              <a:t>Few legal barriers protect existing companies from new </a:t>
            </a:r>
            <a:r>
              <a:rPr spc="-7" dirty="0">
                <a:solidFill>
                  <a:srgbClr val="333333"/>
                </a:solidFill>
                <a:latin typeface="Arial" panose="020B0604020202020204" pitchFamily="34" charset="0"/>
                <a:cs typeface="Arial" panose="020B0604020202020204" pitchFamily="34" charset="0"/>
              </a:rPr>
              <a:t>entrants</a:t>
            </a:r>
            <a:endParaRPr dirty="0">
              <a:latin typeface="Arial" panose="020B0604020202020204" pitchFamily="34" charset="0"/>
              <a:cs typeface="Arial" panose="020B0604020202020204" pitchFamily="34" charset="0"/>
            </a:endParaRPr>
          </a:p>
          <a:p>
            <a:pPr marL="8659" marR="753754">
              <a:lnSpc>
                <a:spcPct val="125000"/>
              </a:lnSpc>
            </a:pPr>
            <a:r>
              <a:rPr dirty="0">
                <a:solidFill>
                  <a:srgbClr val="333333"/>
                </a:solidFill>
                <a:latin typeface="Arial" panose="020B0604020202020204" pitchFamily="34" charset="0"/>
                <a:cs typeface="Arial" panose="020B0604020202020204" pitchFamily="34" charset="0"/>
              </a:rPr>
              <a:t>All automotive companies have established brand image and </a:t>
            </a:r>
            <a:r>
              <a:rPr spc="-7" dirty="0">
                <a:solidFill>
                  <a:srgbClr val="333333"/>
                </a:solidFill>
                <a:latin typeface="Arial" panose="020B0604020202020204" pitchFamily="34" charset="0"/>
                <a:cs typeface="Arial" panose="020B0604020202020204" pitchFamily="34" charset="0"/>
              </a:rPr>
              <a:t>reputation </a:t>
            </a:r>
            <a:r>
              <a:rPr dirty="0">
                <a:solidFill>
                  <a:srgbClr val="333333"/>
                </a:solidFill>
                <a:latin typeface="Arial" panose="020B0604020202020204" pitchFamily="34" charset="0"/>
                <a:cs typeface="Arial" panose="020B0604020202020204" pitchFamily="34" charset="0"/>
              </a:rPr>
              <a:t>Products</a:t>
            </a:r>
            <a:r>
              <a:rPr spc="-3" dirty="0">
                <a:solidFill>
                  <a:srgbClr val="333333"/>
                </a:solidFill>
                <a:latin typeface="Arial" panose="020B0604020202020204" pitchFamily="34" charset="0"/>
                <a:cs typeface="Arial" panose="020B0604020202020204" pitchFamily="34" charset="0"/>
              </a:rPr>
              <a:t> </a:t>
            </a:r>
            <a:r>
              <a:rPr dirty="0">
                <a:solidFill>
                  <a:srgbClr val="333333"/>
                </a:solidFill>
                <a:latin typeface="Arial" panose="020B0604020202020204" pitchFamily="34" charset="0"/>
                <a:cs typeface="Arial" panose="020B0604020202020204" pitchFamily="34" charset="0"/>
              </a:rPr>
              <a:t>are</a:t>
            </a:r>
            <a:r>
              <a:rPr spc="-3" dirty="0">
                <a:solidFill>
                  <a:srgbClr val="333333"/>
                </a:solidFill>
                <a:latin typeface="Arial" panose="020B0604020202020204" pitchFamily="34" charset="0"/>
                <a:cs typeface="Arial" panose="020B0604020202020204" pitchFamily="34" charset="0"/>
              </a:rPr>
              <a:t> </a:t>
            </a:r>
            <a:r>
              <a:rPr dirty="0">
                <a:solidFill>
                  <a:srgbClr val="333333"/>
                </a:solidFill>
                <a:latin typeface="Arial" panose="020B0604020202020204" pitchFamily="34" charset="0"/>
                <a:cs typeface="Arial" panose="020B0604020202020204" pitchFamily="34" charset="0"/>
              </a:rPr>
              <a:t>mainly differentiated</a:t>
            </a:r>
            <a:r>
              <a:rPr spc="-3" dirty="0">
                <a:solidFill>
                  <a:srgbClr val="333333"/>
                </a:solidFill>
                <a:latin typeface="Arial" panose="020B0604020202020204" pitchFamily="34" charset="0"/>
                <a:cs typeface="Arial" panose="020B0604020202020204" pitchFamily="34" charset="0"/>
              </a:rPr>
              <a:t> </a:t>
            </a:r>
            <a:r>
              <a:rPr dirty="0">
                <a:solidFill>
                  <a:srgbClr val="333333"/>
                </a:solidFill>
                <a:latin typeface="Arial" panose="020B0604020202020204" pitchFamily="34" charset="0"/>
                <a:cs typeface="Arial" panose="020B0604020202020204" pitchFamily="34" charset="0"/>
              </a:rPr>
              <a:t>by</a:t>
            </a:r>
            <a:r>
              <a:rPr spc="-3" dirty="0">
                <a:solidFill>
                  <a:srgbClr val="333333"/>
                </a:solidFill>
                <a:latin typeface="Arial" panose="020B0604020202020204" pitchFamily="34" charset="0"/>
                <a:cs typeface="Arial" panose="020B0604020202020204" pitchFamily="34" charset="0"/>
              </a:rPr>
              <a:t> </a:t>
            </a:r>
            <a:r>
              <a:rPr dirty="0">
                <a:solidFill>
                  <a:srgbClr val="333333"/>
                </a:solidFill>
                <a:latin typeface="Arial" panose="020B0604020202020204" pitchFamily="34" charset="0"/>
                <a:cs typeface="Arial" panose="020B0604020202020204" pitchFamily="34" charset="0"/>
              </a:rPr>
              <a:t>design and</a:t>
            </a:r>
            <a:r>
              <a:rPr spc="-3" dirty="0">
                <a:solidFill>
                  <a:srgbClr val="333333"/>
                </a:solidFill>
                <a:latin typeface="Arial" panose="020B0604020202020204" pitchFamily="34" charset="0"/>
                <a:cs typeface="Arial" panose="020B0604020202020204" pitchFamily="34" charset="0"/>
              </a:rPr>
              <a:t> </a:t>
            </a:r>
            <a:r>
              <a:rPr dirty="0">
                <a:solidFill>
                  <a:srgbClr val="333333"/>
                </a:solidFill>
                <a:latin typeface="Arial" panose="020B0604020202020204" pitchFamily="34" charset="0"/>
                <a:cs typeface="Arial" panose="020B0604020202020204" pitchFamily="34" charset="0"/>
              </a:rPr>
              <a:t>engineering </a:t>
            </a:r>
            <a:r>
              <a:rPr spc="-7" dirty="0">
                <a:solidFill>
                  <a:srgbClr val="333333"/>
                </a:solidFill>
                <a:latin typeface="Arial" panose="020B0604020202020204" pitchFamily="34" charset="0"/>
                <a:cs typeface="Arial" panose="020B0604020202020204" pitchFamily="34" charset="0"/>
              </a:rPr>
              <a:t>quality</a:t>
            </a:r>
            <a:endParaRPr dirty="0">
              <a:latin typeface="Arial" panose="020B0604020202020204" pitchFamily="34" charset="0"/>
              <a:cs typeface="Arial" panose="020B0604020202020204" pitchFamily="34" charset="0"/>
            </a:endParaRPr>
          </a:p>
        </p:txBody>
      </p:sp>
      <p:sp>
        <p:nvSpPr>
          <p:cNvPr id="28" name="object 28">
            <a:extLst>
              <a:ext uri="{FF2B5EF4-FFF2-40B4-BE49-F238E27FC236}">
                <a16:creationId xmlns:a16="http://schemas.microsoft.com/office/drawing/2014/main" id="{D8C88A5E-6E73-F94F-6479-E12A00A7AE1A}"/>
              </a:ext>
            </a:extLst>
          </p:cNvPr>
          <p:cNvSpPr txBox="1">
            <a:spLocks noGrp="1"/>
          </p:cNvSpPr>
          <p:nvPr>
            <p:ph type="sldNum" sz="quarter" idx="7"/>
          </p:nvPr>
        </p:nvSpPr>
        <p:spPr>
          <a:xfrm>
            <a:off x="7263010" y="9737824"/>
            <a:ext cx="192404" cy="139065"/>
          </a:xfrm>
          <a:prstGeom prst="rect">
            <a:avLst/>
          </a:prstGeom>
        </p:spPr>
        <p:txBody>
          <a:bodyPr vert="horz" wrap="square" lIns="0" tIns="0" rIns="0" bIns="0" rtlCol="0">
            <a:spAutoFit/>
          </a:bodyPr>
          <a:lstStyle>
            <a:defPPr>
              <a:defRPr kern="0"/>
            </a:defPPr>
            <a:lvl1pPr>
              <a:defRPr sz="800" b="0" i="0">
                <a:solidFill>
                  <a:schemeClr val="tx1"/>
                </a:solidFill>
                <a:latin typeface="Arial MT"/>
                <a:cs typeface="Arial MT"/>
              </a:defRPr>
            </a:lvl1pPr>
          </a:lstStyle>
          <a:p>
            <a:pPr marL="38100">
              <a:spcBef>
                <a:spcPts val="25"/>
              </a:spcBef>
            </a:pPr>
            <a:fld id="{81D60167-4931-47E6-BA6A-407CBD079E47}" type="slidenum">
              <a:rPr lang="en-IN" spc="-25" smtClean="0"/>
              <a:pPr marL="38100">
                <a:spcBef>
                  <a:spcPts val="25"/>
                </a:spcBef>
              </a:pPr>
              <a:t>77</a:t>
            </a:fld>
            <a:r>
              <a:rPr lang="en-IN" spc="-25"/>
              <a:t>/8</a:t>
            </a:r>
            <a:endParaRPr spc="-17" dirty="0"/>
          </a:p>
        </p:txBody>
      </p:sp>
    </p:spTree>
    <p:extLst>
      <p:ext uri="{BB962C8B-B14F-4D97-AF65-F5344CB8AC3E}">
        <p14:creationId xmlns:p14="http://schemas.microsoft.com/office/powerpoint/2010/main" val="238923486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4462F7-F148-5BB9-A7EE-0378012A41E4}"/>
            </a:ext>
          </a:extLst>
        </p:cNvPr>
        <p:cNvGrpSpPr/>
        <p:nvPr/>
      </p:nvGrpSpPr>
      <p:grpSpPr>
        <a:xfrm>
          <a:off x="0" y="0"/>
          <a:ext cx="0" cy="0"/>
          <a:chOff x="0" y="0"/>
          <a:chExt cx="0" cy="0"/>
        </a:xfrm>
      </p:grpSpPr>
      <p:sp>
        <p:nvSpPr>
          <p:cNvPr id="7" name="object 7">
            <a:extLst>
              <a:ext uri="{FF2B5EF4-FFF2-40B4-BE49-F238E27FC236}">
                <a16:creationId xmlns:a16="http://schemas.microsoft.com/office/drawing/2014/main" id="{48893C6C-77BE-40E8-EA6B-2DD3B22BA5D7}"/>
              </a:ext>
            </a:extLst>
          </p:cNvPr>
          <p:cNvSpPr txBox="1"/>
          <p:nvPr/>
        </p:nvSpPr>
        <p:spPr>
          <a:xfrm>
            <a:off x="190500" y="217776"/>
            <a:ext cx="11173249" cy="5533333"/>
          </a:xfrm>
          <a:prstGeom prst="rect">
            <a:avLst/>
          </a:prstGeom>
        </p:spPr>
        <p:txBody>
          <a:bodyPr vert="horz" wrap="square" lIns="0" tIns="8659" rIns="0" bIns="0" rtlCol="0">
            <a:spAutoFit/>
          </a:bodyPr>
          <a:lstStyle/>
          <a:p>
            <a:pPr>
              <a:spcBef>
                <a:spcPts val="378"/>
              </a:spcBef>
            </a:pPr>
            <a:endParaRPr sz="1600" dirty="0">
              <a:solidFill>
                <a:schemeClr val="tx1">
                  <a:lumMod val="95000"/>
                  <a:lumOff val="5000"/>
                </a:schemeClr>
              </a:solidFill>
              <a:latin typeface="Arial" panose="020B0604020202020204" pitchFamily="34" charset="0"/>
              <a:cs typeface="Arial" panose="020B0604020202020204" pitchFamily="34" charset="0"/>
            </a:endParaRPr>
          </a:p>
          <a:p>
            <a:pPr marR="183568" algn="ctr"/>
            <a:r>
              <a:rPr sz="1600" b="1" dirty="0">
                <a:solidFill>
                  <a:schemeClr val="tx1">
                    <a:lumMod val="95000"/>
                    <a:lumOff val="5000"/>
                  </a:schemeClr>
                </a:solidFill>
                <a:latin typeface="Arial" panose="020B0604020202020204" pitchFamily="34" charset="0"/>
                <a:cs typeface="Arial" panose="020B0604020202020204" pitchFamily="34" charset="0"/>
              </a:rPr>
              <a:t>Supplier power </a:t>
            </a:r>
            <a:r>
              <a:rPr sz="1600" b="1" spc="-7" dirty="0">
                <a:solidFill>
                  <a:schemeClr val="tx1">
                    <a:lumMod val="95000"/>
                    <a:lumOff val="5000"/>
                  </a:schemeClr>
                </a:solidFill>
                <a:latin typeface="Arial" panose="020B0604020202020204" pitchFamily="34" charset="0"/>
                <a:cs typeface="Arial" panose="020B0604020202020204" pitchFamily="34" charset="0"/>
              </a:rPr>
              <a:t>(weak)</a:t>
            </a:r>
            <a:endParaRPr sz="1600" b="1" dirty="0">
              <a:solidFill>
                <a:schemeClr val="tx1">
                  <a:lumMod val="95000"/>
                  <a:lumOff val="5000"/>
                </a:schemeClr>
              </a:solidFill>
              <a:latin typeface="Arial" panose="020B0604020202020204" pitchFamily="34" charset="0"/>
              <a:cs typeface="Arial" panose="020B0604020202020204" pitchFamily="34" charset="0"/>
            </a:endParaRPr>
          </a:p>
          <a:p>
            <a:pPr>
              <a:spcBef>
                <a:spcPts val="290"/>
              </a:spcBef>
            </a:pPr>
            <a:endParaRPr sz="1600" dirty="0">
              <a:solidFill>
                <a:schemeClr val="tx1">
                  <a:lumMod val="95000"/>
                  <a:lumOff val="5000"/>
                </a:schemeClr>
              </a:solidFill>
              <a:latin typeface="Arial" panose="020B0604020202020204" pitchFamily="34" charset="0"/>
              <a:cs typeface="Arial" panose="020B0604020202020204" pitchFamily="34" charset="0"/>
            </a:endParaRPr>
          </a:p>
          <a:p>
            <a:pPr marL="8659"/>
            <a:r>
              <a:rPr sz="1600" dirty="0">
                <a:solidFill>
                  <a:schemeClr val="tx1">
                    <a:lumMod val="95000"/>
                    <a:lumOff val="5000"/>
                  </a:schemeClr>
                </a:solidFill>
                <a:latin typeface="Arial" panose="020B0604020202020204" pitchFamily="34" charset="0"/>
                <a:cs typeface="Arial" panose="020B0604020202020204" pitchFamily="34" charset="0"/>
              </a:rPr>
              <a:t>Large number of </a:t>
            </a:r>
            <a:r>
              <a:rPr sz="1600" spc="-7" dirty="0">
                <a:solidFill>
                  <a:schemeClr val="tx1">
                    <a:lumMod val="95000"/>
                    <a:lumOff val="5000"/>
                  </a:schemeClr>
                </a:solidFill>
                <a:latin typeface="Arial" panose="020B0604020202020204" pitchFamily="34" charset="0"/>
                <a:cs typeface="Arial" panose="020B0604020202020204" pitchFamily="34" charset="0"/>
              </a:rPr>
              <a:t>suppliers</a:t>
            </a:r>
            <a:endParaRPr sz="1600" dirty="0">
              <a:solidFill>
                <a:schemeClr val="tx1">
                  <a:lumMod val="95000"/>
                  <a:lumOff val="5000"/>
                </a:schemeClr>
              </a:solidFill>
              <a:latin typeface="Arial" panose="020B0604020202020204" pitchFamily="34" charset="0"/>
              <a:cs typeface="Arial" panose="020B0604020202020204" pitchFamily="34" charset="0"/>
            </a:endParaRPr>
          </a:p>
          <a:p>
            <a:pPr marL="8659">
              <a:spcBef>
                <a:spcPts val="245"/>
              </a:spcBef>
            </a:pPr>
            <a:r>
              <a:rPr sz="1600" dirty="0">
                <a:solidFill>
                  <a:schemeClr val="tx1">
                    <a:lumMod val="95000"/>
                    <a:lumOff val="5000"/>
                  </a:schemeClr>
                </a:solidFill>
                <a:latin typeface="Arial" panose="020B0604020202020204" pitchFamily="34" charset="0"/>
                <a:cs typeface="Arial" panose="020B0604020202020204" pitchFamily="34" charset="0"/>
              </a:rPr>
              <a:t>Some suppliers are large but the most of them are pretty </a:t>
            </a:r>
            <a:r>
              <a:rPr sz="1600" spc="-7" dirty="0">
                <a:solidFill>
                  <a:schemeClr val="tx1">
                    <a:lumMod val="95000"/>
                    <a:lumOff val="5000"/>
                  </a:schemeClr>
                </a:solidFill>
                <a:latin typeface="Arial" panose="020B0604020202020204" pitchFamily="34" charset="0"/>
                <a:cs typeface="Arial" panose="020B0604020202020204" pitchFamily="34" charset="0"/>
              </a:rPr>
              <a:t>small</a:t>
            </a:r>
            <a:endParaRPr sz="1600" dirty="0">
              <a:solidFill>
                <a:schemeClr val="tx1">
                  <a:lumMod val="95000"/>
                  <a:lumOff val="5000"/>
                </a:schemeClr>
              </a:solidFill>
              <a:latin typeface="Arial" panose="020B0604020202020204" pitchFamily="34" charset="0"/>
              <a:cs typeface="Arial" panose="020B0604020202020204" pitchFamily="34" charset="0"/>
            </a:endParaRPr>
          </a:p>
          <a:p>
            <a:pPr marL="8659" marR="158890">
              <a:lnSpc>
                <a:spcPct val="125000"/>
              </a:lnSpc>
            </a:pPr>
            <a:r>
              <a:rPr sz="1600" dirty="0">
                <a:solidFill>
                  <a:schemeClr val="tx1">
                    <a:lumMod val="95000"/>
                    <a:lumOff val="5000"/>
                  </a:schemeClr>
                </a:solidFill>
                <a:latin typeface="Arial" panose="020B0604020202020204" pitchFamily="34" charset="0"/>
                <a:cs typeface="Arial" panose="020B0604020202020204" pitchFamily="34" charset="0"/>
              </a:rPr>
              <a:t>Companies use another type of material (use one metal instead of another) but only </a:t>
            </a:r>
            <a:r>
              <a:rPr sz="1600" spc="-17" dirty="0">
                <a:solidFill>
                  <a:schemeClr val="tx1">
                    <a:lumMod val="95000"/>
                    <a:lumOff val="5000"/>
                  </a:schemeClr>
                </a:solidFill>
                <a:latin typeface="Arial" panose="020B0604020202020204" pitchFamily="34" charset="0"/>
                <a:cs typeface="Arial" panose="020B0604020202020204" pitchFamily="34" charset="0"/>
              </a:rPr>
              <a:t>to </a:t>
            </a:r>
            <a:r>
              <a:rPr sz="1600" dirty="0">
                <a:solidFill>
                  <a:schemeClr val="tx1">
                    <a:lumMod val="95000"/>
                    <a:lumOff val="5000"/>
                  </a:schemeClr>
                </a:solidFill>
                <a:latin typeface="Arial" panose="020B0604020202020204" pitchFamily="34" charset="0"/>
                <a:cs typeface="Arial" panose="020B0604020202020204" pitchFamily="34" charset="0"/>
              </a:rPr>
              <a:t>some extent (plastic instead of </a:t>
            </a:r>
            <a:r>
              <a:rPr sz="1600" spc="-7" dirty="0">
                <a:solidFill>
                  <a:schemeClr val="tx1">
                    <a:lumMod val="95000"/>
                    <a:lumOff val="5000"/>
                  </a:schemeClr>
                </a:solidFill>
                <a:latin typeface="Arial" panose="020B0604020202020204" pitchFamily="34" charset="0"/>
                <a:cs typeface="Arial" panose="020B0604020202020204" pitchFamily="34" charset="0"/>
              </a:rPr>
              <a:t>metal)</a:t>
            </a:r>
            <a:endParaRPr sz="1600" dirty="0">
              <a:solidFill>
                <a:schemeClr val="tx1">
                  <a:lumMod val="95000"/>
                  <a:lumOff val="5000"/>
                </a:schemeClr>
              </a:solidFill>
              <a:latin typeface="Arial" panose="020B0604020202020204" pitchFamily="34" charset="0"/>
              <a:cs typeface="Arial" panose="020B0604020202020204" pitchFamily="34" charset="0"/>
            </a:endParaRPr>
          </a:p>
          <a:p>
            <a:pPr marL="8659">
              <a:spcBef>
                <a:spcPts val="245"/>
              </a:spcBef>
            </a:pPr>
            <a:r>
              <a:rPr sz="1600" dirty="0">
                <a:solidFill>
                  <a:schemeClr val="tx1">
                    <a:lumMod val="95000"/>
                    <a:lumOff val="5000"/>
                  </a:schemeClr>
                </a:solidFill>
                <a:latin typeface="Arial" panose="020B0604020202020204" pitchFamily="34" charset="0"/>
                <a:cs typeface="Arial" panose="020B0604020202020204" pitchFamily="34" charset="0"/>
              </a:rPr>
              <a:t>Materials widely </a:t>
            </a:r>
            <a:r>
              <a:rPr sz="1600" spc="-7" dirty="0">
                <a:solidFill>
                  <a:schemeClr val="tx1">
                    <a:lumMod val="95000"/>
                    <a:lumOff val="5000"/>
                  </a:schemeClr>
                </a:solidFill>
                <a:latin typeface="Arial" panose="020B0604020202020204" pitchFamily="34" charset="0"/>
                <a:cs typeface="Arial" panose="020B0604020202020204" pitchFamily="34" charset="0"/>
              </a:rPr>
              <a:t>accessible</a:t>
            </a:r>
            <a:endParaRPr sz="1600" dirty="0">
              <a:solidFill>
                <a:schemeClr val="tx1">
                  <a:lumMod val="95000"/>
                  <a:lumOff val="5000"/>
                </a:schemeClr>
              </a:solidFill>
              <a:latin typeface="Arial" panose="020B0604020202020204" pitchFamily="34" charset="0"/>
              <a:cs typeface="Arial" panose="020B0604020202020204" pitchFamily="34" charset="0"/>
            </a:endParaRPr>
          </a:p>
          <a:p>
            <a:pPr marL="8659">
              <a:spcBef>
                <a:spcPts val="245"/>
              </a:spcBef>
            </a:pPr>
            <a:r>
              <a:rPr sz="1600" dirty="0">
                <a:solidFill>
                  <a:schemeClr val="tx1">
                    <a:lumMod val="95000"/>
                    <a:lumOff val="5000"/>
                  </a:schemeClr>
                </a:solidFill>
                <a:latin typeface="Arial" panose="020B0604020202020204" pitchFamily="34" charset="0"/>
                <a:cs typeface="Arial" panose="020B0604020202020204" pitchFamily="34" charset="0"/>
              </a:rPr>
              <a:t>Suppliers do not pose any threat of forward </a:t>
            </a:r>
            <a:r>
              <a:rPr sz="1600" spc="-7" dirty="0">
                <a:solidFill>
                  <a:schemeClr val="tx1">
                    <a:lumMod val="95000"/>
                    <a:lumOff val="5000"/>
                  </a:schemeClr>
                </a:solidFill>
                <a:latin typeface="Arial" panose="020B0604020202020204" pitchFamily="34" charset="0"/>
                <a:cs typeface="Arial" panose="020B0604020202020204" pitchFamily="34" charset="0"/>
              </a:rPr>
              <a:t>integration</a:t>
            </a:r>
            <a:endParaRPr sz="1600" dirty="0">
              <a:solidFill>
                <a:schemeClr val="tx1">
                  <a:lumMod val="95000"/>
                  <a:lumOff val="5000"/>
                </a:schemeClr>
              </a:solidFill>
              <a:latin typeface="Arial" panose="020B0604020202020204" pitchFamily="34" charset="0"/>
              <a:cs typeface="Arial" panose="020B0604020202020204" pitchFamily="34" charset="0"/>
            </a:endParaRPr>
          </a:p>
          <a:p>
            <a:pPr>
              <a:spcBef>
                <a:spcPts val="378"/>
              </a:spcBef>
            </a:pPr>
            <a:endParaRPr sz="1600" b="1" dirty="0">
              <a:solidFill>
                <a:schemeClr val="tx1">
                  <a:lumMod val="95000"/>
                  <a:lumOff val="5000"/>
                </a:schemeClr>
              </a:solidFill>
              <a:latin typeface="Arial" panose="020B0604020202020204" pitchFamily="34" charset="0"/>
              <a:cs typeface="Arial" panose="020B0604020202020204" pitchFamily="34" charset="0"/>
            </a:endParaRPr>
          </a:p>
          <a:p>
            <a:pPr marR="183568" algn="ctr"/>
            <a:r>
              <a:rPr sz="1600" b="1" dirty="0">
                <a:solidFill>
                  <a:schemeClr val="tx1">
                    <a:lumMod val="95000"/>
                    <a:lumOff val="5000"/>
                  </a:schemeClr>
                </a:solidFill>
                <a:latin typeface="Arial" panose="020B0604020202020204" pitchFamily="34" charset="0"/>
                <a:cs typeface="Arial" panose="020B0604020202020204" pitchFamily="34" charset="0"/>
              </a:rPr>
              <a:t>Buyer power </a:t>
            </a:r>
            <a:r>
              <a:rPr sz="1600" b="1" spc="-7" dirty="0">
                <a:solidFill>
                  <a:schemeClr val="tx1">
                    <a:lumMod val="95000"/>
                    <a:lumOff val="5000"/>
                  </a:schemeClr>
                </a:solidFill>
                <a:latin typeface="Arial" panose="020B0604020202020204" pitchFamily="34" charset="0"/>
                <a:cs typeface="Arial" panose="020B0604020202020204" pitchFamily="34" charset="0"/>
              </a:rPr>
              <a:t>(strong)</a:t>
            </a:r>
            <a:endParaRPr sz="1600" b="1" dirty="0">
              <a:solidFill>
                <a:schemeClr val="tx1">
                  <a:lumMod val="95000"/>
                  <a:lumOff val="5000"/>
                </a:schemeClr>
              </a:solidFill>
              <a:latin typeface="Arial" panose="020B0604020202020204" pitchFamily="34" charset="0"/>
              <a:cs typeface="Arial" panose="020B0604020202020204" pitchFamily="34" charset="0"/>
            </a:endParaRPr>
          </a:p>
          <a:p>
            <a:pPr>
              <a:spcBef>
                <a:spcPts val="293"/>
              </a:spcBef>
            </a:pPr>
            <a:endParaRPr sz="1600" dirty="0">
              <a:solidFill>
                <a:schemeClr val="tx1">
                  <a:lumMod val="95000"/>
                  <a:lumOff val="5000"/>
                </a:schemeClr>
              </a:solidFill>
              <a:latin typeface="Arial" panose="020B0604020202020204" pitchFamily="34" charset="0"/>
              <a:cs typeface="Arial" panose="020B0604020202020204" pitchFamily="34" charset="0"/>
            </a:endParaRPr>
          </a:p>
          <a:p>
            <a:pPr marL="8659"/>
            <a:r>
              <a:rPr sz="1600" dirty="0">
                <a:solidFill>
                  <a:schemeClr val="tx1">
                    <a:lumMod val="95000"/>
                    <a:lumOff val="5000"/>
                  </a:schemeClr>
                </a:solidFill>
                <a:latin typeface="Arial" panose="020B0604020202020204" pitchFamily="34" charset="0"/>
                <a:cs typeface="Arial" panose="020B0604020202020204" pitchFamily="34" charset="0"/>
              </a:rPr>
              <a:t>There are many </a:t>
            </a:r>
            <a:r>
              <a:rPr sz="1600" spc="-7" dirty="0">
                <a:solidFill>
                  <a:schemeClr val="tx1">
                    <a:lumMod val="95000"/>
                    <a:lumOff val="5000"/>
                  </a:schemeClr>
                </a:solidFill>
                <a:latin typeface="Arial" panose="020B0604020202020204" pitchFamily="34" charset="0"/>
                <a:cs typeface="Arial" panose="020B0604020202020204" pitchFamily="34" charset="0"/>
              </a:rPr>
              <a:t>buyers</a:t>
            </a:r>
            <a:endParaRPr sz="1600" dirty="0">
              <a:solidFill>
                <a:schemeClr val="tx1">
                  <a:lumMod val="95000"/>
                  <a:lumOff val="5000"/>
                </a:schemeClr>
              </a:solidFill>
              <a:latin typeface="Arial" panose="020B0604020202020204" pitchFamily="34" charset="0"/>
              <a:cs typeface="Arial" panose="020B0604020202020204" pitchFamily="34" charset="0"/>
            </a:endParaRPr>
          </a:p>
          <a:p>
            <a:pPr marL="8659" marR="332500">
              <a:lnSpc>
                <a:spcPct val="125000"/>
              </a:lnSpc>
            </a:pPr>
            <a:r>
              <a:rPr sz="1600" dirty="0">
                <a:solidFill>
                  <a:schemeClr val="tx1">
                    <a:lumMod val="95000"/>
                    <a:lumOff val="5000"/>
                  </a:schemeClr>
                </a:solidFill>
                <a:latin typeface="Arial" panose="020B0604020202020204" pitchFamily="34" charset="0"/>
                <a:cs typeface="Arial" panose="020B0604020202020204" pitchFamily="34" charset="0"/>
              </a:rPr>
              <a:t>Most</a:t>
            </a:r>
            <a:r>
              <a:rPr sz="1600" spc="-7" dirty="0">
                <a:solidFill>
                  <a:schemeClr val="tx1">
                    <a:lumMod val="95000"/>
                    <a:lumOff val="5000"/>
                  </a:schemeClr>
                </a:solidFill>
                <a:latin typeface="Arial" panose="020B0604020202020204" pitchFamily="34" charset="0"/>
                <a:cs typeface="Arial" panose="020B0604020202020204" pitchFamily="34" charset="0"/>
              </a:rPr>
              <a:t> </a:t>
            </a:r>
            <a:r>
              <a:rPr sz="1600" dirty="0">
                <a:solidFill>
                  <a:schemeClr val="tx1">
                    <a:lumMod val="95000"/>
                    <a:lumOff val="5000"/>
                  </a:schemeClr>
                </a:solidFill>
                <a:latin typeface="Arial" panose="020B0604020202020204" pitchFamily="34" charset="0"/>
                <a:cs typeface="Arial" panose="020B0604020202020204" pitchFamily="34" charset="0"/>
              </a:rPr>
              <a:t>of</a:t>
            </a:r>
            <a:r>
              <a:rPr sz="1600" spc="-3" dirty="0">
                <a:solidFill>
                  <a:schemeClr val="tx1">
                    <a:lumMod val="95000"/>
                    <a:lumOff val="5000"/>
                  </a:schemeClr>
                </a:solidFill>
                <a:latin typeface="Arial" panose="020B0604020202020204" pitchFamily="34" charset="0"/>
                <a:cs typeface="Arial" panose="020B0604020202020204" pitchFamily="34" charset="0"/>
              </a:rPr>
              <a:t> </a:t>
            </a:r>
            <a:r>
              <a:rPr sz="1600" dirty="0">
                <a:solidFill>
                  <a:schemeClr val="tx1">
                    <a:lumMod val="95000"/>
                    <a:lumOff val="5000"/>
                  </a:schemeClr>
                </a:solidFill>
                <a:latin typeface="Arial" panose="020B0604020202020204" pitchFamily="34" charset="0"/>
                <a:cs typeface="Arial" panose="020B0604020202020204" pitchFamily="34" charset="0"/>
              </a:rPr>
              <a:t>the</a:t>
            </a:r>
            <a:r>
              <a:rPr sz="1600" spc="-3" dirty="0">
                <a:solidFill>
                  <a:schemeClr val="tx1">
                    <a:lumMod val="95000"/>
                    <a:lumOff val="5000"/>
                  </a:schemeClr>
                </a:solidFill>
                <a:latin typeface="Arial" panose="020B0604020202020204" pitchFamily="34" charset="0"/>
                <a:cs typeface="Arial" panose="020B0604020202020204" pitchFamily="34" charset="0"/>
              </a:rPr>
              <a:t> </a:t>
            </a:r>
            <a:r>
              <a:rPr sz="1600" dirty="0">
                <a:solidFill>
                  <a:schemeClr val="tx1">
                    <a:lumMod val="95000"/>
                    <a:lumOff val="5000"/>
                  </a:schemeClr>
                </a:solidFill>
                <a:latin typeface="Arial" panose="020B0604020202020204" pitchFamily="34" charset="0"/>
                <a:cs typeface="Arial" panose="020B0604020202020204" pitchFamily="34" charset="0"/>
              </a:rPr>
              <a:t>buyers</a:t>
            </a:r>
            <a:r>
              <a:rPr sz="1600" spc="-3" dirty="0">
                <a:solidFill>
                  <a:schemeClr val="tx1">
                    <a:lumMod val="95000"/>
                    <a:lumOff val="5000"/>
                  </a:schemeClr>
                </a:solidFill>
                <a:latin typeface="Arial" panose="020B0604020202020204" pitchFamily="34" charset="0"/>
                <a:cs typeface="Arial" panose="020B0604020202020204" pitchFamily="34" charset="0"/>
              </a:rPr>
              <a:t> </a:t>
            </a:r>
            <a:r>
              <a:rPr sz="1600" dirty="0">
                <a:solidFill>
                  <a:schemeClr val="tx1">
                    <a:lumMod val="95000"/>
                    <a:lumOff val="5000"/>
                  </a:schemeClr>
                </a:solidFill>
                <a:latin typeface="Arial" panose="020B0604020202020204" pitchFamily="34" charset="0"/>
                <a:cs typeface="Arial" panose="020B0604020202020204" pitchFamily="34" charset="0"/>
              </a:rPr>
              <a:t>are</a:t>
            </a:r>
            <a:r>
              <a:rPr sz="1600" spc="-3" dirty="0">
                <a:solidFill>
                  <a:schemeClr val="tx1">
                    <a:lumMod val="95000"/>
                    <a:lumOff val="5000"/>
                  </a:schemeClr>
                </a:solidFill>
                <a:latin typeface="Arial" panose="020B0604020202020204" pitchFamily="34" charset="0"/>
                <a:cs typeface="Arial" panose="020B0604020202020204" pitchFamily="34" charset="0"/>
              </a:rPr>
              <a:t> </a:t>
            </a:r>
            <a:r>
              <a:rPr sz="1600" dirty="0">
                <a:solidFill>
                  <a:schemeClr val="tx1">
                    <a:lumMod val="95000"/>
                    <a:lumOff val="5000"/>
                  </a:schemeClr>
                </a:solidFill>
                <a:latin typeface="Arial" panose="020B0604020202020204" pitchFamily="34" charset="0"/>
                <a:cs typeface="Arial" panose="020B0604020202020204" pitchFamily="34" charset="0"/>
              </a:rPr>
              <a:t>individuals</a:t>
            </a:r>
            <a:r>
              <a:rPr sz="1600" spc="-7" dirty="0">
                <a:solidFill>
                  <a:schemeClr val="tx1">
                    <a:lumMod val="95000"/>
                    <a:lumOff val="5000"/>
                  </a:schemeClr>
                </a:solidFill>
                <a:latin typeface="Arial" panose="020B0604020202020204" pitchFamily="34" charset="0"/>
                <a:cs typeface="Arial" panose="020B0604020202020204" pitchFamily="34" charset="0"/>
              </a:rPr>
              <a:t> </a:t>
            </a:r>
            <a:r>
              <a:rPr sz="1600" dirty="0">
                <a:solidFill>
                  <a:schemeClr val="tx1">
                    <a:lumMod val="95000"/>
                    <a:lumOff val="5000"/>
                  </a:schemeClr>
                </a:solidFill>
                <a:latin typeface="Arial" panose="020B0604020202020204" pitchFamily="34" charset="0"/>
                <a:cs typeface="Arial" panose="020B0604020202020204" pitchFamily="34" charset="0"/>
              </a:rPr>
              <a:t>that</a:t>
            </a:r>
            <a:r>
              <a:rPr sz="1600" spc="-3" dirty="0">
                <a:solidFill>
                  <a:schemeClr val="tx1">
                    <a:lumMod val="95000"/>
                    <a:lumOff val="5000"/>
                  </a:schemeClr>
                </a:solidFill>
                <a:latin typeface="Arial" panose="020B0604020202020204" pitchFamily="34" charset="0"/>
                <a:cs typeface="Arial" panose="020B0604020202020204" pitchFamily="34" charset="0"/>
              </a:rPr>
              <a:t> </a:t>
            </a:r>
            <a:r>
              <a:rPr sz="1600" dirty="0">
                <a:solidFill>
                  <a:schemeClr val="tx1">
                    <a:lumMod val="95000"/>
                    <a:lumOff val="5000"/>
                  </a:schemeClr>
                </a:solidFill>
                <a:latin typeface="Arial" panose="020B0604020202020204" pitchFamily="34" charset="0"/>
                <a:cs typeface="Arial" panose="020B0604020202020204" pitchFamily="34" charset="0"/>
              </a:rPr>
              <a:t>buy</a:t>
            </a:r>
            <a:r>
              <a:rPr sz="1600" spc="-3" dirty="0">
                <a:solidFill>
                  <a:schemeClr val="tx1">
                    <a:lumMod val="95000"/>
                    <a:lumOff val="5000"/>
                  </a:schemeClr>
                </a:solidFill>
                <a:latin typeface="Arial" panose="020B0604020202020204" pitchFamily="34" charset="0"/>
                <a:cs typeface="Arial" panose="020B0604020202020204" pitchFamily="34" charset="0"/>
              </a:rPr>
              <a:t> </a:t>
            </a:r>
            <a:r>
              <a:rPr sz="1600" dirty="0">
                <a:solidFill>
                  <a:schemeClr val="tx1">
                    <a:lumMod val="95000"/>
                    <a:lumOff val="5000"/>
                  </a:schemeClr>
                </a:solidFill>
                <a:latin typeface="Arial" panose="020B0604020202020204" pitchFamily="34" charset="0"/>
                <a:cs typeface="Arial" panose="020B0604020202020204" pitchFamily="34" charset="0"/>
              </a:rPr>
              <a:t>one</a:t>
            </a:r>
            <a:r>
              <a:rPr sz="1600" spc="-3" dirty="0">
                <a:solidFill>
                  <a:schemeClr val="tx1">
                    <a:lumMod val="95000"/>
                    <a:lumOff val="5000"/>
                  </a:schemeClr>
                </a:solidFill>
                <a:latin typeface="Arial" panose="020B0604020202020204" pitchFamily="34" charset="0"/>
                <a:cs typeface="Arial" panose="020B0604020202020204" pitchFamily="34" charset="0"/>
              </a:rPr>
              <a:t> </a:t>
            </a:r>
            <a:r>
              <a:rPr sz="1600" dirty="0">
                <a:solidFill>
                  <a:schemeClr val="tx1">
                    <a:lumMod val="95000"/>
                    <a:lumOff val="5000"/>
                  </a:schemeClr>
                </a:solidFill>
                <a:latin typeface="Arial" panose="020B0604020202020204" pitchFamily="34" charset="0"/>
                <a:cs typeface="Arial" panose="020B0604020202020204" pitchFamily="34" charset="0"/>
              </a:rPr>
              <a:t>car,</a:t>
            </a:r>
            <a:r>
              <a:rPr sz="1600" spc="-3" dirty="0">
                <a:solidFill>
                  <a:schemeClr val="tx1">
                    <a:lumMod val="95000"/>
                    <a:lumOff val="5000"/>
                  </a:schemeClr>
                </a:solidFill>
                <a:latin typeface="Arial" panose="020B0604020202020204" pitchFamily="34" charset="0"/>
                <a:cs typeface="Arial" panose="020B0604020202020204" pitchFamily="34" charset="0"/>
              </a:rPr>
              <a:t> </a:t>
            </a:r>
            <a:r>
              <a:rPr sz="1600" dirty="0">
                <a:solidFill>
                  <a:schemeClr val="tx1">
                    <a:lumMod val="95000"/>
                    <a:lumOff val="5000"/>
                  </a:schemeClr>
                </a:solidFill>
                <a:latin typeface="Arial" panose="020B0604020202020204" pitchFamily="34" charset="0"/>
                <a:cs typeface="Arial" panose="020B0604020202020204" pitchFamily="34" charset="0"/>
              </a:rPr>
              <a:t>but</a:t>
            </a:r>
            <a:r>
              <a:rPr sz="1600" spc="-3" dirty="0">
                <a:solidFill>
                  <a:schemeClr val="tx1">
                    <a:lumMod val="95000"/>
                    <a:lumOff val="5000"/>
                  </a:schemeClr>
                </a:solidFill>
                <a:latin typeface="Arial" panose="020B0604020202020204" pitchFamily="34" charset="0"/>
                <a:cs typeface="Arial" panose="020B0604020202020204" pitchFamily="34" charset="0"/>
              </a:rPr>
              <a:t> </a:t>
            </a:r>
            <a:r>
              <a:rPr sz="1600" dirty="0">
                <a:solidFill>
                  <a:schemeClr val="tx1">
                    <a:lumMod val="95000"/>
                    <a:lumOff val="5000"/>
                  </a:schemeClr>
                </a:solidFill>
                <a:latin typeface="Arial" panose="020B0604020202020204" pitchFamily="34" charset="0"/>
                <a:cs typeface="Arial" panose="020B0604020202020204" pitchFamily="34" charset="0"/>
              </a:rPr>
              <a:t>corporates</a:t>
            </a:r>
            <a:r>
              <a:rPr sz="1600" spc="-7" dirty="0">
                <a:solidFill>
                  <a:schemeClr val="tx1">
                    <a:lumMod val="95000"/>
                    <a:lumOff val="5000"/>
                  </a:schemeClr>
                </a:solidFill>
                <a:latin typeface="Arial" panose="020B0604020202020204" pitchFamily="34" charset="0"/>
                <a:cs typeface="Arial" panose="020B0604020202020204" pitchFamily="34" charset="0"/>
              </a:rPr>
              <a:t> </a:t>
            </a:r>
            <a:r>
              <a:rPr sz="1600" dirty="0">
                <a:solidFill>
                  <a:schemeClr val="tx1">
                    <a:lumMod val="95000"/>
                    <a:lumOff val="5000"/>
                  </a:schemeClr>
                </a:solidFill>
                <a:latin typeface="Arial" panose="020B0604020202020204" pitchFamily="34" charset="0"/>
                <a:cs typeface="Arial" panose="020B0604020202020204" pitchFamily="34" charset="0"/>
              </a:rPr>
              <a:t>or</a:t>
            </a:r>
            <a:r>
              <a:rPr sz="1600" spc="-3" dirty="0">
                <a:solidFill>
                  <a:schemeClr val="tx1">
                    <a:lumMod val="95000"/>
                    <a:lumOff val="5000"/>
                  </a:schemeClr>
                </a:solidFill>
                <a:latin typeface="Arial" panose="020B0604020202020204" pitchFamily="34" charset="0"/>
                <a:cs typeface="Arial" panose="020B0604020202020204" pitchFamily="34" charset="0"/>
              </a:rPr>
              <a:t> </a:t>
            </a:r>
            <a:r>
              <a:rPr sz="1600" spc="-7" dirty="0">
                <a:solidFill>
                  <a:schemeClr val="tx1">
                    <a:lumMod val="95000"/>
                    <a:lumOff val="5000"/>
                  </a:schemeClr>
                </a:solidFill>
                <a:latin typeface="Arial" panose="020B0604020202020204" pitchFamily="34" charset="0"/>
                <a:cs typeface="Arial" panose="020B0604020202020204" pitchFamily="34" charset="0"/>
              </a:rPr>
              <a:t>governments </a:t>
            </a:r>
            <a:r>
              <a:rPr sz="1600" dirty="0">
                <a:solidFill>
                  <a:schemeClr val="tx1">
                    <a:lumMod val="95000"/>
                    <a:lumOff val="5000"/>
                  </a:schemeClr>
                </a:solidFill>
                <a:latin typeface="Arial" panose="020B0604020202020204" pitchFamily="34" charset="0"/>
                <a:cs typeface="Arial" panose="020B0604020202020204" pitchFamily="34" charset="0"/>
              </a:rPr>
              <a:t>usually buy large fleets and can bargain for lower </a:t>
            </a:r>
            <a:r>
              <a:rPr sz="1600" spc="-7" dirty="0">
                <a:solidFill>
                  <a:schemeClr val="tx1">
                    <a:lumMod val="95000"/>
                    <a:lumOff val="5000"/>
                  </a:schemeClr>
                </a:solidFill>
                <a:latin typeface="Arial" panose="020B0604020202020204" pitchFamily="34" charset="0"/>
                <a:cs typeface="Arial" panose="020B0604020202020204" pitchFamily="34" charset="0"/>
              </a:rPr>
              <a:t>prices</a:t>
            </a:r>
            <a:endParaRPr sz="1600" dirty="0">
              <a:solidFill>
                <a:schemeClr val="tx1">
                  <a:lumMod val="95000"/>
                  <a:lumOff val="5000"/>
                </a:schemeClr>
              </a:solidFill>
              <a:latin typeface="Arial" panose="020B0604020202020204" pitchFamily="34" charset="0"/>
              <a:cs typeface="Arial" panose="020B0604020202020204" pitchFamily="34" charset="0"/>
            </a:endParaRPr>
          </a:p>
          <a:p>
            <a:pPr marL="8659" marR="3464">
              <a:lnSpc>
                <a:spcPct val="125000"/>
              </a:lnSpc>
            </a:pPr>
            <a:r>
              <a:rPr sz="1600" dirty="0">
                <a:solidFill>
                  <a:schemeClr val="tx1">
                    <a:lumMod val="95000"/>
                    <a:lumOff val="5000"/>
                  </a:schemeClr>
                </a:solidFill>
                <a:latin typeface="Arial" panose="020B0604020202020204" pitchFamily="34" charset="0"/>
                <a:cs typeface="Arial" panose="020B0604020202020204" pitchFamily="34" charset="0"/>
              </a:rPr>
              <a:t>It</a:t>
            </a:r>
            <a:r>
              <a:rPr sz="1600" spc="-3" dirty="0">
                <a:solidFill>
                  <a:schemeClr val="tx1">
                    <a:lumMod val="95000"/>
                    <a:lumOff val="5000"/>
                  </a:schemeClr>
                </a:solidFill>
                <a:latin typeface="Arial" panose="020B0604020202020204" pitchFamily="34" charset="0"/>
                <a:cs typeface="Arial" panose="020B0604020202020204" pitchFamily="34" charset="0"/>
              </a:rPr>
              <a:t> </a:t>
            </a:r>
            <a:r>
              <a:rPr sz="1600" dirty="0">
                <a:solidFill>
                  <a:schemeClr val="tx1">
                    <a:lumMod val="95000"/>
                    <a:lumOff val="5000"/>
                  </a:schemeClr>
                </a:solidFill>
                <a:latin typeface="Arial" panose="020B0604020202020204" pitchFamily="34" charset="0"/>
                <a:cs typeface="Arial" panose="020B0604020202020204" pitchFamily="34" charset="0"/>
              </a:rPr>
              <a:t>doesn’t cost</a:t>
            </a:r>
            <a:r>
              <a:rPr sz="1600" spc="-3" dirty="0">
                <a:solidFill>
                  <a:schemeClr val="tx1">
                    <a:lumMod val="95000"/>
                    <a:lumOff val="5000"/>
                  </a:schemeClr>
                </a:solidFill>
                <a:latin typeface="Arial" panose="020B0604020202020204" pitchFamily="34" charset="0"/>
                <a:cs typeface="Arial" panose="020B0604020202020204" pitchFamily="34" charset="0"/>
              </a:rPr>
              <a:t> </a:t>
            </a:r>
            <a:r>
              <a:rPr sz="1600" dirty="0">
                <a:solidFill>
                  <a:schemeClr val="tx1">
                    <a:lumMod val="95000"/>
                    <a:lumOff val="5000"/>
                  </a:schemeClr>
                </a:solidFill>
                <a:latin typeface="Arial" panose="020B0604020202020204" pitchFamily="34" charset="0"/>
                <a:cs typeface="Arial" panose="020B0604020202020204" pitchFamily="34" charset="0"/>
              </a:rPr>
              <a:t>much for</a:t>
            </a:r>
            <a:r>
              <a:rPr sz="1600" spc="-3" dirty="0">
                <a:solidFill>
                  <a:schemeClr val="tx1">
                    <a:lumMod val="95000"/>
                    <a:lumOff val="5000"/>
                  </a:schemeClr>
                </a:solidFill>
                <a:latin typeface="Arial" panose="020B0604020202020204" pitchFamily="34" charset="0"/>
                <a:cs typeface="Arial" panose="020B0604020202020204" pitchFamily="34" charset="0"/>
              </a:rPr>
              <a:t> </a:t>
            </a:r>
            <a:r>
              <a:rPr sz="1600" dirty="0">
                <a:solidFill>
                  <a:schemeClr val="tx1">
                    <a:lumMod val="95000"/>
                    <a:lumOff val="5000"/>
                  </a:schemeClr>
                </a:solidFill>
                <a:latin typeface="Arial" panose="020B0604020202020204" pitchFamily="34" charset="0"/>
                <a:cs typeface="Arial" panose="020B0604020202020204" pitchFamily="34" charset="0"/>
              </a:rPr>
              <a:t>buyers to</a:t>
            </a:r>
            <a:r>
              <a:rPr sz="1600" spc="-3" dirty="0">
                <a:solidFill>
                  <a:schemeClr val="tx1">
                    <a:lumMod val="95000"/>
                    <a:lumOff val="5000"/>
                  </a:schemeClr>
                </a:solidFill>
                <a:latin typeface="Arial" panose="020B0604020202020204" pitchFamily="34" charset="0"/>
                <a:cs typeface="Arial" panose="020B0604020202020204" pitchFamily="34" charset="0"/>
              </a:rPr>
              <a:t> </a:t>
            </a:r>
            <a:r>
              <a:rPr sz="1600" dirty="0">
                <a:solidFill>
                  <a:schemeClr val="tx1">
                    <a:lumMod val="95000"/>
                    <a:lumOff val="5000"/>
                  </a:schemeClr>
                </a:solidFill>
                <a:latin typeface="Arial" panose="020B0604020202020204" pitchFamily="34" charset="0"/>
                <a:cs typeface="Arial" panose="020B0604020202020204" pitchFamily="34" charset="0"/>
              </a:rPr>
              <a:t>switch to another</a:t>
            </a:r>
            <a:r>
              <a:rPr sz="1600" spc="-3" dirty="0">
                <a:solidFill>
                  <a:schemeClr val="tx1">
                    <a:lumMod val="95000"/>
                    <a:lumOff val="5000"/>
                  </a:schemeClr>
                </a:solidFill>
                <a:latin typeface="Arial" panose="020B0604020202020204" pitchFamily="34" charset="0"/>
                <a:cs typeface="Arial" panose="020B0604020202020204" pitchFamily="34" charset="0"/>
              </a:rPr>
              <a:t> </a:t>
            </a:r>
            <a:r>
              <a:rPr sz="1600" dirty="0">
                <a:solidFill>
                  <a:schemeClr val="tx1">
                    <a:lumMod val="95000"/>
                    <a:lumOff val="5000"/>
                  </a:schemeClr>
                </a:solidFill>
                <a:latin typeface="Arial" panose="020B0604020202020204" pitchFamily="34" charset="0"/>
                <a:cs typeface="Arial" panose="020B0604020202020204" pitchFamily="34" charset="0"/>
              </a:rPr>
              <a:t>brand of</a:t>
            </a:r>
            <a:r>
              <a:rPr sz="1600" spc="-3" dirty="0">
                <a:solidFill>
                  <a:schemeClr val="tx1">
                    <a:lumMod val="95000"/>
                    <a:lumOff val="5000"/>
                  </a:schemeClr>
                </a:solidFill>
                <a:latin typeface="Arial" panose="020B0604020202020204" pitchFamily="34" charset="0"/>
                <a:cs typeface="Arial" panose="020B0604020202020204" pitchFamily="34" charset="0"/>
              </a:rPr>
              <a:t> </a:t>
            </a:r>
            <a:r>
              <a:rPr sz="1600" dirty="0">
                <a:solidFill>
                  <a:schemeClr val="tx1">
                    <a:lumMod val="95000"/>
                    <a:lumOff val="5000"/>
                  </a:schemeClr>
                </a:solidFill>
                <a:latin typeface="Arial" panose="020B0604020202020204" pitchFamily="34" charset="0"/>
                <a:cs typeface="Arial" panose="020B0604020202020204" pitchFamily="34" charset="0"/>
              </a:rPr>
              <a:t>vehicle or</a:t>
            </a:r>
            <a:r>
              <a:rPr sz="1600" spc="-3" dirty="0">
                <a:solidFill>
                  <a:schemeClr val="tx1">
                    <a:lumMod val="95000"/>
                    <a:lumOff val="5000"/>
                  </a:schemeClr>
                </a:solidFill>
                <a:latin typeface="Arial" panose="020B0604020202020204" pitchFamily="34" charset="0"/>
                <a:cs typeface="Arial" panose="020B0604020202020204" pitchFamily="34" charset="0"/>
              </a:rPr>
              <a:t> </a:t>
            </a:r>
            <a:r>
              <a:rPr sz="1600" dirty="0">
                <a:solidFill>
                  <a:schemeClr val="tx1">
                    <a:lumMod val="95000"/>
                    <a:lumOff val="5000"/>
                  </a:schemeClr>
                </a:solidFill>
                <a:latin typeface="Arial" panose="020B0604020202020204" pitchFamily="34" charset="0"/>
                <a:cs typeface="Arial" panose="020B0604020202020204" pitchFamily="34" charset="0"/>
              </a:rPr>
              <a:t>to start using</a:t>
            </a:r>
            <a:r>
              <a:rPr sz="1600" spc="-3" dirty="0">
                <a:solidFill>
                  <a:schemeClr val="tx1">
                    <a:lumMod val="95000"/>
                    <a:lumOff val="5000"/>
                  </a:schemeClr>
                </a:solidFill>
                <a:latin typeface="Arial" panose="020B0604020202020204" pitchFamily="34" charset="0"/>
                <a:cs typeface="Arial" panose="020B0604020202020204" pitchFamily="34" charset="0"/>
              </a:rPr>
              <a:t> </a:t>
            </a:r>
            <a:r>
              <a:rPr sz="1600" spc="-7" dirty="0">
                <a:solidFill>
                  <a:schemeClr val="tx1">
                    <a:lumMod val="95000"/>
                    <a:lumOff val="5000"/>
                  </a:schemeClr>
                </a:solidFill>
                <a:latin typeface="Arial" panose="020B0604020202020204" pitchFamily="34" charset="0"/>
                <a:cs typeface="Arial" panose="020B0604020202020204" pitchFamily="34" charset="0"/>
              </a:rPr>
              <a:t>other </a:t>
            </a:r>
            <a:r>
              <a:rPr sz="1600" dirty="0">
                <a:solidFill>
                  <a:schemeClr val="tx1">
                    <a:lumMod val="95000"/>
                    <a:lumOff val="5000"/>
                  </a:schemeClr>
                </a:solidFill>
                <a:latin typeface="Arial" panose="020B0604020202020204" pitchFamily="34" charset="0"/>
                <a:cs typeface="Arial" panose="020B0604020202020204" pitchFamily="34" charset="0"/>
              </a:rPr>
              <a:t>type of </a:t>
            </a:r>
            <a:r>
              <a:rPr sz="1600" spc="-7" dirty="0">
                <a:solidFill>
                  <a:schemeClr val="tx1">
                    <a:lumMod val="95000"/>
                    <a:lumOff val="5000"/>
                  </a:schemeClr>
                </a:solidFill>
                <a:latin typeface="Arial" panose="020B0604020202020204" pitchFamily="34" charset="0"/>
                <a:cs typeface="Arial" panose="020B0604020202020204" pitchFamily="34" charset="0"/>
              </a:rPr>
              <a:t>transportation</a:t>
            </a:r>
            <a:endParaRPr sz="1600" dirty="0">
              <a:solidFill>
                <a:schemeClr val="tx1">
                  <a:lumMod val="95000"/>
                  <a:lumOff val="5000"/>
                </a:schemeClr>
              </a:solidFill>
              <a:latin typeface="Arial" panose="020B0604020202020204" pitchFamily="34" charset="0"/>
              <a:cs typeface="Arial" panose="020B0604020202020204" pitchFamily="34" charset="0"/>
            </a:endParaRPr>
          </a:p>
          <a:p>
            <a:pPr marL="8659">
              <a:spcBef>
                <a:spcPts val="245"/>
              </a:spcBef>
            </a:pPr>
            <a:r>
              <a:rPr sz="1600" dirty="0">
                <a:solidFill>
                  <a:schemeClr val="tx1">
                    <a:lumMod val="95000"/>
                    <a:lumOff val="5000"/>
                  </a:schemeClr>
                </a:solidFill>
                <a:latin typeface="Arial" panose="020B0604020202020204" pitchFamily="34" charset="0"/>
                <a:cs typeface="Arial" panose="020B0604020202020204" pitchFamily="34" charset="0"/>
              </a:rPr>
              <a:t>Buyers can easily choose alternative car </a:t>
            </a:r>
            <a:r>
              <a:rPr sz="1600" spc="-7" dirty="0">
                <a:solidFill>
                  <a:schemeClr val="tx1">
                    <a:lumMod val="95000"/>
                    <a:lumOff val="5000"/>
                  </a:schemeClr>
                </a:solidFill>
                <a:latin typeface="Arial" panose="020B0604020202020204" pitchFamily="34" charset="0"/>
                <a:cs typeface="Arial" panose="020B0604020202020204" pitchFamily="34" charset="0"/>
              </a:rPr>
              <a:t>brand</a:t>
            </a:r>
            <a:endParaRPr sz="1600" dirty="0">
              <a:solidFill>
                <a:schemeClr val="tx1">
                  <a:lumMod val="95000"/>
                  <a:lumOff val="5000"/>
                </a:schemeClr>
              </a:solidFill>
              <a:latin typeface="Arial" panose="020B0604020202020204" pitchFamily="34" charset="0"/>
              <a:cs typeface="Arial" panose="020B0604020202020204" pitchFamily="34" charset="0"/>
            </a:endParaRPr>
          </a:p>
          <a:p>
            <a:pPr marL="8659" marR="72301">
              <a:lnSpc>
                <a:spcPct val="125000"/>
              </a:lnSpc>
            </a:pPr>
            <a:r>
              <a:rPr sz="1600" dirty="0">
                <a:solidFill>
                  <a:schemeClr val="tx1">
                    <a:lumMod val="95000"/>
                    <a:lumOff val="5000"/>
                  </a:schemeClr>
                </a:solidFill>
                <a:latin typeface="Arial" panose="020B0604020202020204" pitchFamily="34" charset="0"/>
                <a:cs typeface="Arial" panose="020B0604020202020204" pitchFamily="34" charset="0"/>
              </a:rPr>
              <a:t>Buyers</a:t>
            </a:r>
            <a:r>
              <a:rPr sz="1600" spc="-7" dirty="0">
                <a:solidFill>
                  <a:schemeClr val="tx1">
                    <a:lumMod val="95000"/>
                    <a:lumOff val="5000"/>
                  </a:schemeClr>
                </a:solidFill>
                <a:latin typeface="Arial" panose="020B0604020202020204" pitchFamily="34" charset="0"/>
                <a:cs typeface="Arial" panose="020B0604020202020204" pitchFamily="34" charset="0"/>
              </a:rPr>
              <a:t> </a:t>
            </a:r>
            <a:r>
              <a:rPr sz="1600" dirty="0">
                <a:solidFill>
                  <a:schemeClr val="tx1">
                    <a:lumMod val="95000"/>
                    <a:lumOff val="5000"/>
                  </a:schemeClr>
                </a:solidFill>
                <a:latin typeface="Arial" panose="020B0604020202020204" pitchFamily="34" charset="0"/>
                <a:cs typeface="Arial" panose="020B0604020202020204" pitchFamily="34" charset="0"/>
              </a:rPr>
              <a:t>are price sensitive and their decision is often based on how much does a </a:t>
            </a:r>
            <a:r>
              <a:rPr sz="1600" spc="-7" dirty="0">
                <a:solidFill>
                  <a:schemeClr val="tx1">
                    <a:lumMod val="95000"/>
                    <a:lumOff val="5000"/>
                  </a:schemeClr>
                </a:solidFill>
                <a:latin typeface="Arial" panose="020B0604020202020204" pitchFamily="34" charset="0"/>
                <a:cs typeface="Arial" panose="020B0604020202020204" pitchFamily="34" charset="0"/>
              </a:rPr>
              <a:t>vehicle </a:t>
            </a:r>
            <a:r>
              <a:rPr sz="1600" spc="-14" dirty="0">
                <a:solidFill>
                  <a:schemeClr val="tx1">
                    <a:lumMod val="95000"/>
                    <a:lumOff val="5000"/>
                  </a:schemeClr>
                </a:solidFill>
                <a:latin typeface="Arial" panose="020B0604020202020204" pitchFamily="34" charset="0"/>
                <a:cs typeface="Arial" panose="020B0604020202020204" pitchFamily="34" charset="0"/>
              </a:rPr>
              <a:t>cost</a:t>
            </a:r>
            <a:endParaRPr sz="1600" dirty="0">
              <a:solidFill>
                <a:schemeClr val="tx1">
                  <a:lumMod val="95000"/>
                  <a:lumOff val="5000"/>
                </a:schemeClr>
              </a:solidFill>
              <a:latin typeface="Arial" panose="020B0604020202020204" pitchFamily="34" charset="0"/>
              <a:cs typeface="Arial" panose="020B0604020202020204" pitchFamily="34" charset="0"/>
            </a:endParaRPr>
          </a:p>
          <a:p>
            <a:pPr marL="8659">
              <a:spcBef>
                <a:spcPts val="245"/>
              </a:spcBef>
            </a:pPr>
            <a:r>
              <a:rPr sz="1600" dirty="0">
                <a:solidFill>
                  <a:schemeClr val="tx1">
                    <a:lumMod val="95000"/>
                    <a:lumOff val="5000"/>
                  </a:schemeClr>
                </a:solidFill>
                <a:latin typeface="Arial" panose="020B0604020202020204" pitchFamily="34" charset="0"/>
                <a:cs typeface="Arial" panose="020B0604020202020204" pitchFamily="34" charset="0"/>
              </a:rPr>
              <a:t>Buyers do not threaten backward </a:t>
            </a:r>
            <a:r>
              <a:rPr sz="1600" spc="-7" dirty="0">
                <a:solidFill>
                  <a:schemeClr val="tx1">
                    <a:lumMod val="95000"/>
                    <a:lumOff val="5000"/>
                  </a:schemeClr>
                </a:solidFill>
                <a:latin typeface="Arial" panose="020B0604020202020204" pitchFamily="34" charset="0"/>
                <a:cs typeface="Arial" panose="020B0604020202020204" pitchFamily="34" charset="0"/>
              </a:rPr>
              <a:t>integration</a:t>
            </a:r>
            <a:endParaRPr sz="1600" dirty="0">
              <a:solidFill>
                <a:schemeClr val="tx1">
                  <a:lumMod val="95000"/>
                  <a:lumOff val="5000"/>
                </a:schemeClr>
              </a:solidFill>
              <a:latin typeface="Arial" panose="020B0604020202020204" pitchFamily="34" charset="0"/>
              <a:cs typeface="Arial" panose="020B0604020202020204" pitchFamily="34" charset="0"/>
            </a:endParaRPr>
          </a:p>
          <a:p>
            <a:pPr>
              <a:spcBef>
                <a:spcPts val="378"/>
              </a:spcBef>
            </a:pPr>
            <a:endParaRPr sz="1100" dirty="0">
              <a:latin typeface="Arial" panose="020B0604020202020204" pitchFamily="34" charset="0"/>
              <a:cs typeface="Arial" panose="020B0604020202020204" pitchFamily="34" charset="0"/>
            </a:endParaRPr>
          </a:p>
        </p:txBody>
      </p:sp>
      <p:sp>
        <p:nvSpPr>
          <p:cNvPr id="9" name="object 9">
            <a:extLst>
              <a:ext uri="{FF2B5EF4-FFF2-40B4-BE49-F238E27FC236}">
                <a16:creationId xmlns:a16="http://schemas.microsoft.com/office/drawing/2014/main" id="{A564F896-C24A-6B63-E801-5358BAE11F21}"/>
              </a:ext>
            </a:extLst>
          </p:cNvPr>
          <p:cNvSpPr/>
          <p:nvPr/>
        </p:nvSpPr>
        <p:spPr>
          <a:xfrm>
            <a:off x="4028642" y="6472671"/>
            <a:ext cx="32472" cy="32472"/>
          </a:xfrm>
          <a:custGeom>
            <a:avLst/>
            <a:gdLst/>
            <a:ahLst/>
            <a:cxnLst/>
            <a:rect l="l" t="t" r="r" b="b"/>
            <a:pathLst>
              <a:path w="47625" h="47625">
                <a:moveTo>
                  <a:pt x="30388" y="47620"/>
                </a:moveTo>
                <a:lnTo>
                  <a:pt x="17236" y="47620"/>
                </a:lnTo>
                <a:lnTo>
                  <a:pt x="11624" y="45295"/>
                </a:lnTo>
                <a:lnTo>
                  <a:pt x="2324" y="35997"/>
                </a:lnTo>
                <a:lnTo>
                  <a:pt x="0" y="30383"/>
                </a:lnTo>
                <a:lnTo>
                  <a:pt x="0" y="17236"/>
                </a:lnTo>
                <a:lnTo>
                  <a:pt x="2324" y="11622"/>
                </a:lnTo>
                <a:lnTo>
                  <a:pt x="11624" y="2325"/>
                </a:lnTo>
                <a:lnTo>
                  <a:pt x="17236" y="0"/>
                </a:lnTo>
                <a:lnTo>
                  <a:pt x="30388" y="0"/>
                </a:lnTo>
                <a:lnTo>
                  <a:pt x="36000" y="2325"/>
                </a:lnTo>
                <a:lnTo>
                  <a:pt x="45300" y="11622"/>
                </a:lnTo>
                <a:lnTo>
                  <a:pt x="47624" y="17236"/>
                </a:lnTo>
                <a:lnTo>
                  <a:pt x="47625" y="23812"/>
                </a:lnTo>
                <a:lnTo>
                  <a:pt x="47624" y="30383"/>
                </a:lnTo>
                <a:lnTo>
                  <a:pt x="45300" y="35997"/>
                </a:lnTo>
                <a:lnTo>
                  <a:pt x="36000" y="45295"/>
                </a:lnTo>
                <a:lnTo>
                  <a:pt x="30388" y="47620"/>
                </a:lnTo>
                <a:close/>
              </a:path>
            </a:pathLst>
          </a:custGeom>
          <a:solidFill>
            <a:srgbClr val="333333"/>
          </a:solidFill>
        </p:spPr>
        <p:txBody>
          <a:bodyPr wrap="square" lIns="0" tIns="0" rIns="0" bIns="0" rtlCol="0"/>
          <a:lstStyle/>
          <a:p>
            <a:endParaRPr sz="1227"/>
          </a:p>
        </p:txBody>
      </p:sp>
      <p:sp>
        <p:nvSpPr>
          <p:cNvPr id="22" name="object 22">
            <a:extLst>
              <a:ext uri="{FF2B5EF4-FFF2-40B4-BE49-F238E27FC236}">
                <a16:creationId xmlns:a16="http://schemas.microsoft.com/office/drawing/2014/main" id="{C1CA5949-1A0C-3996-946B-A85A2BC2C1E1}"/>
              </a:ext>
            </a:extLst>
          </p:cNvPr>
          <p:cNvSpPr txBox="1">
            <a:spLocks noGrp="1"/>
          </p:cNvSpPr>
          <p:nvPr>
            <p:ph type="sldNum" sz="quarter" idx="7"/>
          </p:nvPr>
        </p:nvSpPr>
        <p:spPr>
          <a:xfrm>
            <a:off x="7263010" y="9737824"/>
            <a:ext cx="192404" cy="139065"/>
          </a:xfrm>
          <a:prstGeom prst="rect">
            <a:avLst/>
          </a:prstGeom>
        </p:spPr>
        <p:txBody>
          <a:bodyPr vert="horz" wrap="square" lIns="0" tIns="0" rIns="0" bIns="0" rtlCol="0">
            <a:spAutoFit/>
          </a:bodyPr>
          <a:lstStyle>
            <a:defPPr>
              <a:defRPr kern="0"/>
            </a:defPPr>
            <a:lvl1pPr>
              <a:defRPr sz="800" b="0" i="0">
                <a:solidFill>
                  <a:schemeClr val="tx1"/>
                </a:solidFill>
                <a:latin typeface="Arial MT"/>
                <a:cs typeface="Arial MT"/>
              </a:defRPr>
            </a:lvl1pPr>
          </a:lstStyle>
          <a:p>
            <a:pPr marL="25977">
              <a:spcBef>
                <a:spcPts val="17"/>
              </a:spcBef>
            </a:pPr>
            <a:fld id="{81D60167-4931-47E6-BA6A-407CBD079E47}" type="slidenum">
              <a:rPr lang="en-IN" spc="-25" smtClean="0"/>
              <a:pPr marL="38100">
                <a:spcBef>
                  <a:spcPts val="25"/>
                </a:spcBef>
              </a:pPr>
              <a:t>78</a:t>
            </a:fld>
            <a:r>
              <a:rPr lang="en-IN" spc="-25"/>
              <a:t>/8</a:t>
            </a:r>
            <a:endParaRPr spc="-17" dirty="0"/>
          </a:p>
        </p:txBody>
      </p:sp>
    </p:spTree>
    <p:extLst>
      <p:ext uri="{BB962C8B-B14F-4D97-AF65-F5344CB8AC3E}">
        <p14:creationId xmlns:p14="http://schemas.microsoft.com/office/powerpoint/2010/main" val="299220565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210296B-086F-4747-143C-A93F3CB0238D}"/>
              </a:ext>
            </a:extLst>
          </p:cNvPr>
          <p:cNvSpPr txBox="1"/>
          <p:nvPr/>
        </p:nvSpPr>
        <p:spPr>
          <a:xfrm>
            <a:off x="600075" y="564113"/>
            <a:ext cx="11277600" cy="4414029"/>
          </a:xfrm>
          <a:prstGeom prst="rect">
            <a:avLst/>
          </a:prstGeom>
          <a:noFill/>
        </p:spPr>
        <p:txBody>
          <a:bodyPr wrap="square">
            <a:spAutoFit/>
          </a:bodyPr>
          <a:lstStyle/>
          <a:p>
            <a:pPr>
              <a:spcBef>
                <a:spcPts val="378"/>
              </a:spcBef>
            </a:pPr>
            <a:endParaRPr lang="en-US" sz="1800" b="1" dirty="0">
              <a:latin typeface="Arial" panose="020B0604020202020204" pitchFamily="34" charset="0"/>
              <a:cs typeface="Arial" panose="020B0604020202020204" pitchFamily="34" charset="0"/>
            </a:endParaRPr>
          </a:p>
          <a:p>
            <a:pPr marR="183568" algn="ctr"/>
            <a:r>
              <a:rPr lang="en-US" sz="1800" b="1" dirty="0">
                <a:solidFill>
                  <a:schemeClr val="tx1">
                    <a:lumMod val="95000"/>
                    <a:lumOff val="5000"/>
                  </a:schemeClr>
                </a:solidFill>
                <a:latin typeface="Arial" panose="020B0604020202020204" pitchFamily="34" charset="0"/>
                <a:cs typeface="Arial" panose="020B0604020202020204" pitchFamily="34" charset="0"/>
              </a:rPr>
              <a:t>Threat of substitutes </a:t>
            </a:r>
            <a:r>
              <a:rPr lang="en-US" sz="1800" b="1" spc="-7" dirty="0">
                <a:solidFill>
                  <a:schemeClr val="tx1">
                    <a:lumMod val="95000"/>
                    <a:lumOff val="5000"/>
                  </a:schemeClr>
                </a:solidFill>
                <a:latin typeface="Arial" panose="020B0604020202020204" pitchFamily="34" charset="0"/>
                <a:cs typeface="Arial" panose="020B0604020202020204" pitchFamily="34" charset="0"/>
              </a:rPr>
              <a:t>(weak)</a:t>
            </a:r>
            <a:endParaRPr lang="en-US" sz="1800" b="1" dirty="0">
              <a:solidFill>
                <a:schemeClr val="tx1">
                  <a:lumMod val="95000"/>
                  <a:lumOff val="5000"/>
                </a:schemeClr>
              </a:solidFill>
              <a:latin typeface="Arial" panose="020B0604020202020204" pitchFamily="34" charset="0"/>
              <a:cs typeface="Arial" panose="020B0604020202020204" pitchFamily="34" charset="0"/>
            </a:endParaRPr>
          </a:p>
          <a:p>
            <a:pPr>
              <a:spcBef>
                <a:spcPts val="44"/>
              </a:spcBef>
            </a:pPr>
            <a:endParaRPr lang="en-US" sz="1800" dirty="0">
              <a:solidFill>
                <a:schemeClr val="tx1">
                  <a:lumMod val="95000"/>
                  <a:lumOff val="5000"/>
                </a:schemeClr>
              </a:solidFill>
              <a:latin typeface="Arial" panose="020B0604020202020204" pitchFamily="34" charset="0"/>
              <a:cs typeface="Arial" panose="020B0604020202020204" pitchFamily="34" charset="0"/>
            </a:endParaRPr>
          </a:p>
          <a:p>
            <a:pPr marL="8659" marR="55417">
              <a:lnSpc>
                <a:spcPct val="125000"/>
              </a:lnSpc>
            </a:pPr>
            <a:r>
              <a:rPr lang="en-US" sz="1800" dirty="0">
                <a:solidFill>
                  <a:schemeClr val="tx1">
                    <a:lumMod val="95000"/>
                    <a:lumOff val="5000"/>
                  </a:schemeClr>
                </a:solidFill>
                <a:latin typeface="Arial" panose="020B0604020202020204" pitchFamily="34" charset="0"/>
                <a:cs typeface="Arial" panose="020B0604020202020204" pitchFamily="34" charset="0"/>
              </a:rPr>
              <a:t>There</a:t>
            </a:r>
            <a:r>
              <a:rPr lang="en-US" sz="1800" spc="-7" dirty="0">
                <a:solidFill>
                  <a:schemeClr val="tx1">
                    <a:lumMod val="95000"/>
                    <a:lumOff val="5000"/>
                  </a:schemeClr>
                </a:solidFill>
                <a:latin typeface="Arial" panose="020B0604020202020204" pitchFamily="34" charset="0"/>
                <a:cs typeface="Arial" panose="020B0604020202020204" pitchFamily="34" charset="0"/>
              </a:rPr>
              <a:t> </a:t>
            </a:r>
            <a:r>
              <a:rPr lang="en-US" sz="1800" dirty="0">
                <a:solidFill>
                  <a:schemeClr val="tx1">
                    <a:lumMod val="95000"/>
                    <a:lumOff val="5000"/>
                  </a:schemeClr>
                </a:solidFill>
                <a:latin typeface="Arial" panose="020B0604020202020204" pitchFamily="34" charset="0"/>
                <a:cs typeface="Arial" panose="020B0604020202020204" pitchFamily="34" charset="0"/>
              </a:rPr>
              <a:t>are many alternative types of transportation, such as bicycles, motorcycles, </a:t>
            </a:r>
            <a:r>
              <a:rPr lang="en-US" sz="1800" spc="-7" dirty="0">
                <a:solidFill>
                  <a:schemeClr val="tx1">
                    <a:lumMod val="95000"/>
                    <a:lumOff val="5000"/>
                  </a:schemeClr>
                </a:solidFill>
                <a:latin typeface="Arial" panose="020B0604020202020204" pitchFamily="34" charset="0"/>
                <a:cs typeface="Arial" panose="020B0604020202020204" pitchFamily="34" charset="0"/>
              </a:rPr>
              <a:t>trains, </a:t>
            </a:r>
            <a:r>
              <a:rPr lang="en-US" sz="1800" dirty="0">
                <a:solidFill>
                  <a:schemeClr val="tx1">
                    <a:lumMod val="95000"/>
                    <a:lumOff val="5000"/>
                  </a:schemeClr>
                </a:solidFill>
                <a:latin typeface="Arial" panose="020B0604020202020204" pitchFamily="34" charset="0"/>
                <a:cs typeface="Arial" panose="020B0604020202020204" pitchFamily="34" charset="0"/>
              </a:rPr>
              <a:t>buses or </a:t>
            </a:r>
            <a:r>
              <a:rPr lang="en-US" sz="1800" spc="-7" dirty="0">
                <a:solidFill>
                  <a:schemeClr val="tx1">
                    <a:lumMod val="95000"/>
                    <a:lumOff val="5000"/>
                  </a:schemeClr>
                </a:solidFill>
                <a:latin typeface="Arial" panose="020B0604020202020204" pitchFamily="34" charset="0"/>
                <a:cs typeface="Arial" panose="020B0604020202020204" pitchFamily="34" charset="0"/>
              </a:rPr>
              <a:t>planes</a:t>
            </a:r>
            <a:endParaRPr lang="en-US" sz="1800" dirty="0">
              <a:solidFill>
                <a:schemeClr val="tx1">
                  <a:lumMod val="95000"/>
                  <a:lumOff val="5000"/>
                </a:schemeClr>
              </a:solidFill>
              <a:latin typeface="Arial" panose="020B0604020202020204" pitchFamily="34" charset="0"/>
              <a:cs typeface="Arial" panose="020B0604020202020204" pitchFamily="34" charset="0"/>
            </a:endParaRPr>
          </a:p>
          <a:p>
            <a:pPr marL="8659">
              <a:spcBef>
                <a:spcPts val="245"/>
              </a:spcBef>
            </a:pPr>
            <a:r>
              <a:rPr lang="en-US" sz="1800" dirty="0">
                <a:solidFill>
                  <a:schemeClr val="tx1">
                    <a:lumMod val="95000"/>
                    <a:lumOff val="5000"/>
                  </a:schemeClr>
                </a:solidFill>
                <a:latin typeface="Arial" panose="020B0604020202020204" pitchFamily="34" charset="0"/>
                <a:cs typeface="Arial" panose="020B0604020202020204" pitchFamily="34" charset="0"/>
              </a:rPr>
              <a:t>Substitutes</a:t>
            </a:r>
            <a:r>
              <a:rPr lang="en-US" sz="1800" spc="-3" dirty="0">
                <a:solidFill>
                  <a:schemeClr val="tx1">
                    <a:lumMod val="95000"/>
                    <a:lumOff val="5000"/>
                  </a:schemeClr>
                </a:solidFill>
                <a:latin typeface="Arial" panose="020B0604020202020204" pitchFamily="34" charset="0"/>
                <a:cs typeface="Arial" panose="020B0604020202020204" pitchFamily="34" charset="0"/>
              </a:rPr>
              <a:t> </a:t>
            </a:r>
            <a:r>
              <a:rPr lang="en-US" sz="1800" dirty="0">
                <a:solidFill>
                  <a:schemeClr val="tx1">
                    <a:lumMod val="95000"/>
                    <a:lumOff val="5000"/>
                  </a:schemeClr>
                </a:solidFill>
                <a:latin typeface="Arial" panose="020B0604020202020204" pitchFamily="34" charset="0"/>
                <a:cs typeface="Arial" panose="020B0604020202020204" pitchFamily="34" charset="0"/>
              </a:rPr>
              <a:t>can</a:t>
            </a:r>
            <a:r>
              <a:rPr lang="en-US" sz="1800" spc="-3" dirty="0">
                <a:solidFill>
                  <a:schemeClr val="tx1">
                    <a:lumMod val="95000"/>
                    <a:lumOff val="5000"/>
                  </a:schemeClr>
                </a:solidFill>
                <a:latin typeface="Arial" panose="020B0604020202020204" pitchFamily="34" charset="0"/>
                <a:cs typeface="Arial" panose="020B0604020202020204" pitchFamily="34" charset="0"/>
              </a:rPr>
              <a:t> </a:t>
            </a:r>
            <a:r>
              <a:rPr lang="en-US" sz="1800" dirty="0">
                <a:solidFill>
                  <a:schemeClr val="tx1">
                    <a:lumMod val="95000"/>
                    <a:lumOff val="5000"/>
                  </a:schemeClr>
                </a:solidFill>
                <a:latin typeface="Arial" panose="020B0604020202020204" pitchFamily="34" charset="0"/>
                <a:cs typeface="Arial" panose="020B0604020202020204" pitchFamily="34" charset="0"/>
              </a:rPr>
              <a:t>rarely</a:t>
            </a:r>
            <a:r>
              <a:rPr lang="en-US" sz="1800" spc="-3" dirty="0">
                <a:solidFill>
                  <a:schemeClr val="tx1">
                    <a:lumMod val="95000"/>
                    <a:lumOff val="5000"/>
                  </a:schemeClr>
                </a:solidFill>
                <a:latin typeface="Arial" panose="020B0604020202020204" pitchFamily="34" charset="0"/>
                <a:cs typeface="Arial" panose="020B0604020202020204" pitchFamily="34" charset="0"/>
              </a:rPr>
              <a:t> </a:t>
            </a:r>
            <a:r>
              <a:rPr lang="en-US" sz="1800" dirty="0">
                <a:solidFill>
                  <a:schemeClr val="tx1">
                    <a:lumMod val="95000"/>
                    <a:lumOff val="5000"/>
                  </a:schemeClr>
                </a:solidFill>
                <a:latin typeface="Arial" panose="020B0604020202020204" pitchFamily="34" charset="0"/>
                <a:cs typeface="Arial" panose="020B0604020202020204" pitchFamily="34" charset="0"/>
              </a:rPr>
              <a:t>offer</a:t>
            </a:r>
            <a:r>
              <a:rPr lang="en-US" sz="1800" spc="-3" dirty="0">
                <a:solidFill>
                  <a:schemeClr val="tx1">
                    <a:lumMod val="95000"/>
                    <a:lumOff val="5000"/>
                  </a:schemeClr>
                </a:solidFill>
                <a:latin typeface="Arial" panose="020B0604020202020204" pitchFamily="34" charset="0"/>
                <a:cs typeface="Arial" panose="020B0604020202020204" pitchFamily="34" charset="0"/>
              </a:rPr>
              <a:t> </a:t>
            </a:r>
            <a:r>
              <a:rPr lang="en-US" sz="1800" dirty="0">
                <a:solidFill>
                  <a:schemeClr val="tx1">
                    <a:lumMod val="95000"/>
                    <a:lumOff val="5000"/>
                  </a:schemeClr>
                </a:solidFill>
                <a:latin typeface="Arial" panose="020B0604020202020204" pitchFamily="34" charset="0"/>
                <a:cs typeface="Arial" panose="020B0604020202020204" pitchFamily="34" charset="0"/>
              </a:rPr>
              <a:t>the</a:t>
            </a:r>
            <a:r>
              <a:rPr lang="en-US" sz="1800" spc="-3" dirty="0">
                <a:solidFill>
                  <a:schemeClr val="tx1">
                    <a:lumMod val="95000"/>
                    <a:lumOff val="5000"/>
                  </a:schemeClr>
                </a:solidFill>
                <a:latin typeface="Arial" panose="020B0604020202020204" pitchFamily="34" charset="0"/>
                <a:cs typeface="Arial" panose="020B0604020202020204" pitchFamily="34" charset="0"/>
              </a:rPr>
              <a:t> </a:t>
            </a:r>
            <a:r>
              <a:rPr lang="en-US" sz="1800" dirty="0">
                <a:solidFill>
                  <a:schemeClr val="tx1">
                    <a:lumMod val="95000"/>
                    <a:lumOff val="5000"/>
                  </a:schemeClr>
                </a:solidFill>
                <a:latin typeface="Arial" panose="020B0604020202020204" pitchFamily="34" charset="0"/>
                <a:cs typeface="Arial" panose="020B0604020202020204" pitchFamily="34" charset="0"/>
              </a:rPr>
              <a:t>same </a:t>
            </a:r>
            <a:r>
              <a:rPr lang="en-US" sz="1800" spc="-7" dirty="0">
                <a:solidFill>
                  <a:schemeClr val="tx1">
                    <a:lumMod val="95000"/>
                    <a:lumOff val="5000"/>
                  </a:schemeClr>
                </a:solidFill>
                <a:latin typeface="Arial" panose="020B0604020202020204" pitchFamily="34" charset="0"/>
                <a:cs typeface="Arial" panose="020B0604020202020204" pitchFamily="34" charset="0"/>
              </a:rPr>
              <a:t>convenience</a:t>
            </a:r>
            <a:endParaRPr lang="en-US" sz="1800" dirty="0">
              <a:solidFill>
                <a:schemeClr val="tx1">
                  <a:lumMod val="95000"/>
                  <a:lumOff val="5000"/>
                </a:schemeClr>
              </a:solidFill>
              <a:latin typeface="Arial" panose="020B0604020202020204" pitchFamily="34" charset="0"/>
              <a:cs typeface="Arial" panose="020B0604020202020204" pitchFamily="34" charset="0"/>
            </a:endParaRPr>
          </a:p>
          <a:p>
            <a:pPr marL="8659" marR="280980">
              <a:lnSpc>
                <a:spcPct val="125000"/>
              </a:lnSpc>
            </a:pPr>
            <a:r>
              <a:rPr lang="en-US" sz="1800" dirty="0">
                <a:solidFill>
                  <a:schemeClr val="tx1">
                    <a:lumMod val="95000"/>
                    <a:lumOff val="5000"/>
                  </a:schemeClr>
                </a:solidFill>
                <a:latin typeface="Arial" panose="020B0604020202020204" pitchFamily="34" charset="0"/>
                <a:cs typeface="Arial" panose="020B0604020202020204" pitchFamily="34" charset="0"/>
              </a:rPr>
              <a:t>Alternative types of transportation almost always cost less and sometimes are </a:t>
            </a:r>
            <a:r>
              <a:rPr lang="en-US" sz="1800" spc="-14" dirty="0">
                <a:solidFill>
                  <a:schemeClr val="tx1">
                    <a:lumMod val="95000"/>
                    <a:lumOff val="5000"/>
                  </a:schemeClr>
                </a:solidFill>
                <a:latin typeface="Arial" panose="020B0604020202020204" pitchFamily="34" charset="0"/>
                <a:cs typeface="Arial" panose="020B0604020202020204" pitchFamily="34" charset="0"/>
              </a:rPr>
              <a:t>more </a:t>
            </a:r>
            <a:r>
              <a:rPr lang="en-US" sz="1800" dirty="0">
                <a:solidFill>
                  <a:schemeClr val="tx1">
                    <a:lumMod val="95000"/>
                    <a:lumOff val="5000"/>
                  </a:schemeClr>
                </a:solidFill>
                <a:latin typeface="Arial" panose="020B0604020202020204" pitchFamily="34" charset="0"/>
                <a:cs typeface="Arial" panose="020B0604020202020204" pitchFamily="34" charset="0"/>
              </a:rPr>
              <a:t>environment </a:t>
            </a:r>
            <a:r>
              <a:rPr lang="en-US" sz="1800" spc="-7" dirty="0">
                <a:solidFill>
                  <a:schemeClr val="tx1">
                    <a:lumMod val="95000"/>
                    <a:lumOff val="5000"/>
                  </a:schemeClr>
                </a:solidFill>
                <a:latin typeface="Arial" panose="020B0604020202020204" pitchFamily="34" charset="0"/>
                <a:cs typeface="Arial" panose="020B0604020202020204" pitchFamily="34" charset="0"/>
              </a:rPr>
              <a:t>friendly</a:t>
            </a:r>
            <a:endParaRPr lang="en-US" sz="1800" dirty="0">
              <a:solidFill>
                <a:schemeClr val="tx1">
                  <a:lumMod val="95000"/>
                  <a:lumOff val="5000"/>
                </a:schemeClr>
              </a:solidFill>
              <a:latin typeface="Arial" panose="020B0604020202020204" pitchFamily="34" charset="0"/>
              <a:cs typeface="Arial" panose="020B0604020202020204" pitchFamily="34" charset="0"/>
            </a:endParaRPr>
          </a:p>
          <a:p>
            <a:pPr>
              <a:spcBef>
                <a:spcPts val="378"/>
              </a:spcBef>
            </a:pPr>
            <a:endParaRPr lang="en-US" sz="1800" b="1" dirty="0">
              <a:solidFill>
                <a:schemeClr val="tx1">
                  <a:lumMod val="95000"/>
                  <a:lumOff val="5000"/>
                </a:schemeClr>
              </a:solidFill>
              <a:latin typeface="Arial" panose="020B0604020202020204" pitchFamily="34" charset="0"/>
              <a:cs typeface="Arial" panose="020B0604020202020204" pitchFamily="34" charset="0"/>
            </a:endParaRPr>
          </a:p>
          <a:p>
            <a:pPr marR="183568" algn="ctr"/>
            <a:r>
              <a:rPr lang="en-US" sz="1800" b="1" dirty="0">
                <a:solidFill>
                  <a:schemeClr val="tx1">
                    <a:lumMod val="95000"/>
                    <a:lumOff val="5000"/>
                  </a:schemeClr>
                </a:solidFill>
                <a:latin typeface="Arial" panose="020B0604020202020204" pitchFamily="34" charset="0"/>
                <a:cs typeface="Arial" panose="020B0604020202020204" pitchFamily="34" charset="0"/>
              </a:rPr>
              <a:t>Competitive rivalry (very </a:t>
            </a:r>
            <a:r>
              <a:rPr lang="en-US" sz="1800" b="1" spc="-7" dirty="0">
                <a:solidFill>
                  <a:schemeClr val="tx1">
                    <a:lumMod val="95000"/>
                    <a:lumOff val="5000"/>
                  </a:schemeClr>
                </a:solidFill>
                <a:latin typeface="Arial" panose="020B0604020202020204" pitchFamily="34" charset="0"/>
                <a:cs typeface="Arial" panose="020B0604020202020204" pitchFamily="34" charset="0"/>
              </a:rPr>
              <a:t>strong)</a:t>
            </a:r>
            <a:endParaRPr lang="en-US" sz="1800" b="1" dirty="0">
              <a:solidFill>
                <a:schemeClr val="tx1">
                  <a:lumMod val="95000"/>
                  <a:lumOff val="5000"/>
                </a:schemeClr>
              </a:solidFill>
              <a:latin typeface="Arial" panose="020B0604020202020204" pitchFamily="34" charset="0"/>
              <a:cs typeface="Arial" panose="020B0604020202020204" pitchFamily="34" charset="0"/>
            </a:endParaRPr>
          </a:p>
          <a:p>
            <a:pPr>
              <a:spcBef>
                <a:spcPts val="293"/>
              </a:spcBef>
            </a:pPr>
            <a:endParaRPr lang="en-US" sz="1800" dirty="0">
              <a:solidFill>
                <a:schemeClr val="tx1">
                  <a:lumMod val="95000"/>
                  <a:lumOff val="5000"/>
                </a:schemeClr>
              </a:solidFill>
              <a:latin typeface="Arial" panose="020B0604020202020204" pitchFamily="34" charset="0"/>
              <a:cs typeface="Arial" panose="020B0604020202020204" pitchFamily="34" charset="0"/>
            </a:endParaRPr>
          </a:p>
          <a:p>
            <a:pPr marL="8659"/>
            <a:r>
              <a:rPr lang="en-US" sz="1800" dirty="0">
                <a:solidFill>
                  <a:schemeClr val="tx1">
                    <a:lumMod val="95000"/>
                    <a:lumOff val="5000"/>
                  </a:schemeClr>
                </a:solidFill>
                <a:latin typeface="Arial" panose="020B0604020202020204" pitchFamily="34" charset="0"/>
                <a:cs typeface="Arial" panose="020B0604020202020204" pitchFamily="34" charset="0"/>
              </a:rPr>
              <a:t>Moderate number of </a:t>
            </a:r>
            <a:r>
              <a:rPr lang="en-US" sz="1800" spc="-7" dirty="0">
                <a:solidFill>
                  <a:schemeClr val="tx1">
                    <a:lumMod val="95000"/>
                    <a:lumOff val="5000"/>
                  </a:schemeClr>
                </a:solidFill>
                <a:latin typeface="Arial" panose="020B0604020202020204" pitchFamily="34" charset="0"/>
                <a:cs typeface="Arial" panose="020B0604020202020204" pitchFamily="34" charset="0"/>
              </a:rPr>
              <a:t>competitors</a:t>
            </a:r>
            <a:endParaRPr lang="en-US" sz="1800" dirty="0">
              <a:solidFill>
                <a:schemeClr val="tx1">
                  <a:lumMod val="95000"/>
                  <a:lumOff val="5000"/>
                </a:schemeClr>
              </a:solidFill>
              <a:latin typeface="Arial" panose="020B0604020202020204" pitchFamily="34" charset="0"/>
              <a:cs typeface="Arial" panose="020B0604020202020204" pitchFamily="34" charset="0"/>
            </a:endParaRPr>
          </a:p>
          <a:p>
            <a:pPr marL="8659" marR="55417">
              <a:lnSpc>
                <a:spcPct val="125000"/>
              </a:lnSpc>
            </a:pPr>
            <a:r>
              <a:rPr lang="en-US" sz="1800" dirty="0">
                <a:solidFill>
                  <a:schemeClr val="tx1">
                    <a:lumMod val="95000"/>
                    <a:lumOff val="5000"/>
                  </a:schemeClr>
                </a:solidFill>
                <a:latin typeface="Arial" panose="020B0604020202020204" pitchFamily="34" charset="0"/>
                <a:cs typeface="Arial" panose="020B0604020202020204" pitchFamily="34" charset="0"/>
              </a:rPr>
              <a:t>If</a:t>
            </a:r>
            <a:r>
              <a:rPr lang="en-US" sz="1800" spc="-3" dirty="0">
                <a:solidFill>
                  <a:schemeClr val="tx1">
                    <a:lumMod val="95000"/>
                    <a:lumOff val="5000"/>
                  </a:schemeClr>
                </a:solidFill>
                <a:latin typeface="Arial" panose="020B0604020202020204" pitchFamily="34" charset="0"/>
                <a:cs typeface="Arial" panose="020B0604020202020204" pitchFamily="34" charset="0"/>
              </a:rPr>
              <a:t> </a:t>
            </a:r>
            <a:r>
              <a:rPr lang="en-US" sz="1800" dirty="0">
                <a:solidFill>
                  <a:schemeClr val="tx1">
                    <a:lumMod val="95000"/>
                    <a:lumOff val="5000"/>
                  </a:schemeClr>
                </a:solidFill>
                <a:latin typeface="Arial" panose="020B0604020202020204" pitchFamily="34" charset="0"/>
                <a:cs typeface="Arial" panose="020B0604020202020204" pitchFamily="34" charset="0"/>
              </a:rPr>
              <a:t>a firm</a:t>
            </a:r>
            <a:r>
              <a:rPr lang="en-US" sz="1800" spc="-3" dirty="0">
                <a:solidFill>
                  <a:schemeClr val="tx1">
                    <a:lumMod val="95000"/>
                    <a:lumOff val="5000"/>
                  </a:schemeClr>
                </a:solidFill>
                <a:latin typeface="Arial" panose="020B0604020202020204" pitchFamily="34" charset="0"/>
                <a:cs typeface="Arial" panose="020B0604020202020204" pitchFamily="34" charset="0"/>
              </a:rPr>
              <a:t> </a:t>
            </a:r>
            <a:r>
              <a:rPr lang="en-US" sz="1800" dirty="0">
                <a:solidFill>
                  <a:schemeClr val="tx1">
                    <a:lumMod val="95000"/>
                    <a:lumOff val="5000"/>
                  </a:schemeClr>
                </a:solidFill>
                <a:latin typeface="Arial" panose="020B0604020202020204" pitchFamily="34" charset="0"/>
                <a:cs typeface="Arial" panose="020B0604020202020204" pitchFamily="34" charset="0"/>
              </a:rPr>
              <a:t>would decide to</a:t>
            </a:r>
            <a:r>
              <a:rPr lang="en-US" sz="1800" spc="-3" dirty="0">
                <a:solidFill>
                  <a:schemeClr val="tx1">
                    <a:lumMod val="95000"/>
                    <a:lumOff val="5000"/>
                  </a:schemeClr>
                </a:solidFill>
                <a:latin typeface="Arial" panose="020B0604020202020204" pitchFamily="34" charset="0"/>
                <a:cs typeface="Arial" panose="020B0604020202020204" pitchFamily="34" charset="0"/>
              </a:rPr>
              <a:t> </a:t>
            </a:r>
            <a:r>
              <a:rPr lang="en-US" sz="1800" dirty="0">
                <a:solidFill>
                  <a:schemeClr val="tx1">
                    <a:lumMod val="95000"/>
                    <a:lumOff val="5000"/>
                  </a:schemeClr>
                </a:solidFill>
                <a:latin typeface="Arial" panose="020B0604020202020204" pitchFamily="34" charset="0"/>
                <a:cs typeface="Arial" panose="020B0604020202020204" pitchFamily="34" charset="0"/>
              </a:rPr>
              <a:t>leave an industry</a:t>
            </a:r>
            <a:r>
              <a:rPr lang="en-US" sz="1800" spc="-3" dirty="0">
                <a:solidFill>
                  <a:schemeClr val="tx1">
                    <a:lumMod val="95000"/>
                    <a:lumOff val="5000"/>
                  </a:schemeClr>
                </a:solidFill>
                <a:latin typeface="Arial" panose="020B0604020202020204" pitchFamily="34" charset="0"/>
                <a:cs typeface="Arial" panose="020B0604020202020204" pitchFamily="34" charset="0"/>
              </a:rPr>
              <a:t> </a:t>
            </a:r>
            <a:r>
              <a:rPr lang="en-US" sz="1800" dirty="0">
                <a:solidFill>
                  <a:schemeClr val="tx1">
                    <a:lumMod val="95000"/>
                    <a:lumOff val="5000"/>
                  </a:schemeClr>
                </a:solidFill>
                <a:latin typeface="Arial" panose="020B0604020202020204" pitchFamily="34" charset="0"/>
                <a:cs typeface="Arial" panose="020B0604020202020204" pitchFamily="34" charset="0"/>
              </a:rPr>
              <a:t>it would</a:t>
            </a:r>
            <a:r>
              <a:rPr lang="en-US" sz="1800" spc="-3" dirty="0">
                <a:solidFill>
                  <a:schemeClr val="tx1">
                    <a:lumMod val="95000"/>
                    <a:lumOff val="5000"/>
                  </a:schemeClr>
                </a:solidFill>
                <a:latin typeface="Arial" panose="020B0604020202020204" pitchFamily="34" charset="0"/>
                <a:cs typeface="Arial" panose="020B0604020202020204" pitchFamily="34" charset="0"/>
              </a:rPr>
              <a:t> </a:t>
            </a:r>
            <a:r>
              <a:rPr lang="en-US" sz="1800" dirty="0">
                <a:solidFill>
                  <a:schemeClr val="tx1">
                    <a:lumMod val="95000"/>
                    <a:lumOff val="5000"/>
                  </a:schemeClr>
                </a:solidFill>
                <a:latin typeface="Arial" panose="020B0604020202020204" pitchFamily="34" charset="0"/>
                <a:cs typeface="Arial" panose="020B0604020202020204" pitchFamily="34" charset="0"/>
              </a:rPr>
              <a:t>incur huge losses,</a:t>
            </a:r>
            <a:r>
              <a:rPr lang="en-US" sz="1800" spc="-3" dirty="0">
                <a:solidFill>
                  <a:schemeClr val="tx1">
                    <a:lumMod val="95000"/>
                    <a:lumOff val="5000"/>
                  </a:schemeClr>
                </a:solidFill>
                <a:latin typeface="Arial" panose="020B0604020202020204" pitchFamily="34" charset="0"/>
                <a:cs typeface="Arial" panose="020B0604020202020204" pitchFamily="34" charset="0"/>
              </a:rPr>
              <a:t> </a:t>
            </a:r>
            <a:r>
              <a:rPr lang="en-US" sz="1800" dirty="0">
                <a:solidFill>
                  <a:schemeClr val="tx1">
                    <a:lumMod val="95000"/>
                    <a:lumOff val="5000"/>
                  </a:schemeClr>
                </a:solidFill>
                <a:latin typeface="Arial" panose="020B0604020202020204" pitchFamily="34" charset="0"/>
                <a:cs typeface="Arial" panose="020B0604020202020204" pitchFamily="34" charset="0"/>
              </a:rPr>
              <a:t>so most of</a:t>
            </a:r>
            <a:r>
              <a:rPr lang="en-US" sz="1800" spc="-3" dirty="0">
                <a:solidFill>
                  <a:schemeClr val="tx1">
                    <a:lumMod val="95000"/>
                    <a:lumOff val="5000"/>
                  </a:schemeClr>
                </a:solidFill>
                <a:latin typeface="Arial" panose="020B0604020202020204" pitchFamily="34" charset="0"/>
                <a:cs typeface="Arial" panose="020B0604020202020204" pitchFamily="34" charset="0"/>
              </a:rPr>
              <a:t> </a:t>
            </a:r>
            <a:r>
              <a:rPr lang="en-US" sz="1800" dirty="0">
                <a:solidFill>
                  <a:schemeClr val="tx1">
                    <a:lumMod val="95000"/>
                    <a:lumOff val="5000"/>
                  </a:schemeClr>
                </a:solidFill>
                <a:latin typeface="Arial" panose="020B0604020202020204" pitchFamily="34" charset="0"/>
                <a:cs typeface="Arial" panose="020B0604020202020204" pitchFamily="34" charset="0"/>
              </a:rPr>
              <a:t>the </a:t>
            </a:r>
            <a:r>
              <a:rPr lang="en-US" sz="1800" spc="-14" dirty="0">
                <a:solidFill>
                  <a:schemeClr val="tx1">
                    <a:lumMod val="95000"/>
                    <a:lumOff val="5000"/>
                  </a:schemeClr>
                </a:solidFill>
                <a:latin typeface="Arial" panose="020B0604020202020204" pitchFamily="34" charset="0"/>
                <a:cs typeface="Arial" panose="020B0604020202020204" pitchFamily="34" charset="0"/>
              </a:rPr>
              <a:t>time </a:t>
            </a:r>
            <a:r>
              <a:rPr lang="en-US" sz="1800" dirty="0">
                <a:solidFill>
                  <a:schemeClr val="tx1">
                    <a:lumMod val="95000"/>
                    <a:lumOff val="5000"/>
                  </a:schemeClr>
                </a:solidFill>
                <a:latin typeface="Arial" panose="020B0604020202020204" pitchFamily="34" charset="0"/>
                <a:cs typeface="Arial" panose="020B0604020202020204" pitchFamily="34" charset="0"/>
              </a:rPr>
              <a:t>it either bankrupts or stays in automotive industry for the </a:t>
            </a:r>
            <a:r>
              <a:rPr lang="en-US" sz="1800" spc="-7" dirty="0">
                <a:solidFill>
                  <a:schemeClr val="tx1">
                    <a:lumMod val="95000"/>
                    <a:lumOff val="5000"/>
                  </a:schemeClr>
                </a:solidFill>
                <a:latin typeface="Arial" panose="020B0604020202020204" pitchFamily="34" charset="0"/>
                <a:cs typeface="Arial" panose="020B0604020202020204" pitchFamily="34" charset="0"/>
              </a:rPr>
              <a:t>lifetime</a:t>
            </a:r>
            <a:endParaRPr lang="en-US" sz="1800" dirty="0">
              <a:solidFill>
                <a:schemeClr val="tx1">
                  <a:lumMod val="95000"/>
                  <a:lumOff val="5000"/>
                </a:schemeClr>
              </a:solidFill>
              <a:latin typeface="Arial" panose="020B0604020202020204" pitchFamily="34" charset="0"/>
              <a:cs typeface="Arial" panose="020B0604020202020204" pitchFamily="34" charset="0"/>
            </a:endParaRPr>
          </a:p>
          <a:p>
            <a:pPr marL="8659">
              <a:spcBef>
                <a:spcPts val="245"/>
              </a:spcBef>
            </a:pPr>
            <a:r>
              <a:rPr lang="en-US" sz="1800" dirty="0">
                <a:solidFill>
                  <a:schemeClr val="tx1">
                    <a:lumMod val="95000"/>
                    <a:lumOff val="5000"/>
                  </a:schemeClr>
                </a:solidFill>
                <a:latin typeface="Arial" panose="020B0604020202020204" pitchFamily="34" charset="0"/>
                <a:cs typeface="Arial" panose="020B0604020202020204" pitchFamily="34" charset="0"/>
              </a:rPr>
              <a:t>Industry is very large but </a:t>
            </a:r>
            <a:r>
              <a:rPr lang="en-US" sz="1800" spc="-7" dirty="0">
                <a:solidFill>
                  <a:schemeClr val="tx1">
                    <a:lumMod val="95000"/>
                    <a:lumOff val="5000"/>
                  </a:schemeClr>
                </a:solidFill>
                <a:latin typeface="Arial" panose="020B0604020202020204" pitchFamily="34" charset="0"/>
                <a:cs typeface="Arial" panose="020B0604020202020204" pitchFamily="34" charset="0"/>
              </a:rPr>
              <a:t>matured</a:t>
            </a:r>
            <a:endParaRPr lang="en-US" sz="1800" dirty="0">
              <a:solidFill>
                <a:schemeClr val="tx1">
                  <a:lumMod val="95000"/>
                  <a:lumOff val="5000"/>
                </a:schemeClr>
              </a:solidFill>
              <a:latin typeface="Arial" panose="020B0604020202020204" pitchFamily="34" charset="0"/>
              <a:cs typeface="Arial" panose="020B0604020202020204" pitchFamily="34" charset="0"/>
            </a:endParaRPr>
          </a:p>
          <a:p>
            <a:pPr marL="406966">
              <a:spcBef>
                <a:spcPts val="245"/>
              </a:spcBef>
            </a:pPr>
            <a:r>
              <a:rPr lang="en-US" sz="1800" dirty="0" err="1">
                <a:solidFill>
                  <a:schemeClr val="tx1">
                    <a:lumMod val="95000"/>
                    <a:lumOff val="5000"/>
                  </a:schemeClr>
                </a:solidFill>
                <a:latin typeface="Arial" panose="020B0604020202020204" pitchFamily="34" charset="0"/>
                <a:cs typeface="Arial" panose="020B0604020202020204" pitchFamily="34" charset="0"/>
              </a:rPr>
              <a:t>ompeting</a:t>
            </a:r>
            <a:r>
              <a:rPr lang="en-US" sz="1800" spc="-3" dirty="0">
                <a:solidFill>
                  <a:schemeClr val="tx1">
                    <a:lumMod val="95000"/>
                    <a:lumOff val="5000"/>
                  </a:schemeClr>
                </a:solidFill>
                <a:latin typeface="Arial" panose="020B0604020202020204" pitchFamily="34" charset="0"/>
                <a:cs typeface="Arial" panose="020B0604020202020204" pitchFamily="34" charset="0"/>
              </a:rPr>
              <a:t> </a:t>
            </a:r>
            <a:r>
              <a:rPr lang="en-US" sz="1800" dirty="0">
                <a:solidFill>
                  <a:schemeClr val="tx1">
                    <a:lumMod val="95000"/>
                    <a:lumOff val="5000"/>
                  </a:schemeClr>
                </a:solidFill>
                <a:latin typeface="Arial" panose="020B0604020202020204" pitchFamily="34" charset="0"/>
                <a:cs typeface="Arial" panose="020B0604020202020204" pitchFamily="34" charset="0"/>
              </a:rPr>
              <a:t>firm’s</a:t>
            </a:r>
            <a:r>
              <a:rPr lang="en-US" sz="1800" spc="-3" dirty="0">
                <a:solidFill>
                  <a:schemeClr val="tx1">
                    <a:lumMod val="95000"/>
                    <a:lumOff val="5000"/>
                  </a:schemeClr>
                </a:solidFill>
                <a:latin typeface="Arial" panose="020B0604020202020204" pitchFamily="34" charset="0"/>
                <a:cs typeface="Arial" panose="020B0604020202020204" pitchFamily="34" charset="0"/>
              </a:rPr>
              <a:t> </a:t>
            </a:r>
            <a:r>
              <a:rPr lang="en-US" sz="1800" dirty="0">
                <a:solidFill>
                  <a:schemeClr val="tx1">
                    <a:lumMod val="95000"/>
                    <a:lumOff val="5000"/>
                  </a:schemeClr>
                </a:solidFill>
                <a:latin typeface="Arial" panose="020B0604020202020204" pitchFamily="34" charset="0"/>
                <a:cs typeface="Arial" panose="020B0604020202020204" pitchFamily="34" charset="0"/>
              </a:rPr>
              <a:t>vary</a:t>
            </a:r>
            <a:r>
              <a:rPr lang="en-US" sz="1800" spc="-3" dirty="0">
                <a:solidFill>
                  <a:schemeClr val="tx1">
                    <a:lumMod val="95000"/>
                    <a:lumOff val="5000"/>
                  </a:schemeClr>
                </a:solidFill>
                <a:latin typeface="Arial" panose="020B0604020202020204" pitchFamily="34" charset="0"/>
                <a:cs typeface="Arial" panose="020B0604020202020204" pitchFamily="34" charset="0"/>
              </a:rPr>
              <a:t> </a:t>
            </a:r>
            <a:r>
              <a:rPr lang="en-US" sz="1800" dirty="0">
                <a:solidFill>
                  <a:schemeClr val="tx1">
                    <a:lumMod val="95000"/>
                    <a:lumOff val="5000"/>
                  </a:schemeClr>
                </a:solidFill>
                <a:latin typeface="Arial" panose="020B0604020202020204" pitchFamily="34" charset="0"/>
                <a:cs typeface="Arial" panose="020B0604020202020204" pitchFamily="34" charset="0"/>
              </a:rPr>
              <a:t>but</a:t>
            </a:r>
            <a:r>
              <a:rPr lang="en-US" sz="1800" spc="-3" dirty="0">
                <a:solidFill>
                  <a:schemeClr val="tx1">
                    <a:lumMod val="95000"/>
                    <a:lumOff val="5000"/>
                  </a:schemeClr>
                </a:solidFill>
                <a:latin typeface="Arial" panose="020B0604020202020204" pitchFamily="34" charset="0"/>
                <a:cs typeface="Arial" panose="020B0604020202020204" pitchFamily="34" charset="0"/>
              </a:rPr>
              <a:t> </a:t>
            </a:r>
            <a:r>
              <a:rPr lang="en-US" sz="1800" dirty="0">
                <a:solidFill>
                  <a:schemeClr val="tx1">
                    <a:lumMod val="95000"/>
                    <a:lumOff val="5000"/>
                  </a:schemeClr>
                </a:solidFill>
                <a:latin typeface="Arial" panose="020B0604020202020204" pitchFamily="34" charset="0"/>
                <a:cs typeface="Arial" panose="020B0604020202020204" pitchFamily="34" charset="0"/>
              </a:rPr>
              <a:t>they</a:t>
            </a:r>
            <a:r>
              <a:rPr lang="en-US" sz="1800" spc="-3" dirty="0">
                <a:solidFill>
                  <a:schemeClr val="tx1">
                    <a:lumMod val="95000"/>
                    <a:lumOff val="5000"/>
                  </a:schemeClr>
                </a:solidFill>
                <a:latin typeface="Arial" panose="020B0604020202020204" pitchFamily="34" charset="0"/>
                <a:cs typeface="Arial" panose="020B0604020202020204" pitchFamily="34" charset="0"/>
              </a:rPr>
              <a:t> </a:t>
            </a:r>
            <a:r>
              <a:rPr lang="en-US" sz="1800" dirty="0">
                <a:solidFill>
                  <a:schemeClr val="tx1">
                    <a:lumMod val="95000"/>
                    <a:lumOff val="5000"/>
                  </a:schemeClr>
                </a:solidFill>
                <a:latin typeface="Arial" panose="020B0604020202020204" pitchFamily="34" charset="0"/>
                <a:cs typeface="Arial" panose="020B0604020202020204" pitchFamily="34" charset="0"/>
              </a:rPr>
              <a:t>usually</a:t>
            </a:r>
            <a:r>
              <a:rPr lang="en-US" sz="1800" spc="-3" dirty="0">
                <a:solidFill>
                  <a:schemeClr val="tx1">
                    <a:lumMod val="95000"/>
                    <a:lumOff val="5000"/>
                  </a:schemeClr>
                </a:solidFill>
                <a:latin typeface="Arial" panose="020B0604020202020204" pitchFamily="34" charset="0"/>
                <a:cs typeface="Arial" panose="020B0604020202020204" pitchFamily="34" charset="0"/>
              </a:rPr>
              <a:t> </a:t>
            </a:r>
            <a:r>
              <a:rPr lang="en-US" sz="1800" dirty="0">
                <a:solidFill>
                  <a:schemeClr val="tx1">
                    <a:lumMod val="95000"/>
                    <a:lumOff val="5000"/>
                  </a:schemeClr>
                </a:solidFill>
                <a:latin typeface="Arial" panose="020B0604020202020204" pitchFamily="34" charset="0"/>
                <a:cs typeface="Arial" panose="020B0604020202020204" pitchFamily="34" charset="0"/>
              </a:rPr>
              <a:t>compete</a:t>
            </a:r>
            <a:r>
              <a:rPr lang="en-US" sz="1800" spc="-3" dirty="0">
                <a:solidFill>
                  <a:schemeClr val="tx1">
                    <a:lumMod val="95000"/>
                    <a:lumOff val="5000"/>
                  </a:schemeClr>
                </a:solidFill>
                <a:latin typeface="Arial" panose="020B0604020202020204" pitchFamily="34" charset="0"/>
                <a:cs typeface="Arial" panose="020B0604020202020204" pitchFamily="34" charset="0"/>
              </a:rPr>
              <a:t> </a:t>
            </a:r>
            <a:r>
              <a:rPr lang="en-US" sz="1800" dirty="0">
                <a:solidFill>
                  <a:schemeClr val="tx1">
                    <a:lumMod val="95000"/>
                    <a:lumOff val="5000"/>
                  </a:schemeClr>
                </a:solidFill>
                <a:latin typeface="Arial" panose="020B0604020202020204" pitchFamily="34" charset="0"/>
                <a:cs typeface="Arial" panose="020B0604020202020204" pitchFamily="34" charset="0"/>
              </a:rPr>
              <a:t>for</a:t>
            </a:r>
            <a:r>
              <a:rPr lang="en-US" sz="1800" spc="-3" dirty="0">
                <a:solidFill>
                  <a:schemeClr val="tx1">
                    <a:lumMod val="95000"/>
                    <a:lumOff val="5000"/>
                  </a:schemeClr>
                </a:solidFill>
                <a:latin typeface="Arial" panose="020B0604020202020204" pitchFamily="34" charset="0"/>
                <a:cs typeface="Arial" panose="020B0604020202020204" pitchFamily="34" charset="0"/>
              </a:rPr>
              <a:t> </a:t>
            </a:r>
            <a:r>
              <a:rPr lang="en-US" sz="1800" dirty="0">
                <a:solidFill>
                  <a:schemeClr val="tx1">
                    <a:lumMod val="95000"/>
                    <a:lumOff val="5000"/>
                  </a:schemeClr>
                </a:solidFill>
                <a:latin typeface="Arial" panose="020B0604020202020204" pitchFamily="34" charset="0"/>
                <a:cs typeface="Arial" panose="020B0604020202020204" pitchFamily="34" charset="0"/>
              </a:rPr>
              <a:t>different</a:t>
            </a:r>
            <a:r>
              <a:rPr lang="en-US" sz="1800" spc="-3" dirty="0">
                <a:solidFill>
                  <a:schemeClr val="tx1">
                    <a:lumMod val="95000"/>
                    <a:lumOff val="5000"/>
                  </a:schemeClr>
                </a:solidFill>
                <a:latin typeface="Arial" panose="020B0604020202020204" pitchFamily="34" charset="0"/>
                <a:cs typeface="Arial" panose="020B0604020202020204" pitchFamily="34" charset="0"/>
              </a:rPr>
              <a:t> </a:t>
            </a:r>
            <a:r>
              <a:rPr lang="en-US" sz="1800" dirty="0">
                <a:solidFill>
                  <a:schemeClr val="tx1">
                    <a:lumMod val="95000"/>
                    <a:lumOff val="5000"/>
                  </a:schemeClr>
                </a:solidFill>
                <a:latin typeface="Arial" panose="020B0604020202020204" pitchFamily="34" charset="0"/>
                <a:cs typeface="Arial" panose="020B0604020202020204" pitchFamily="34" charset="0"/>
              </a:rPr>
              <a:t>consumer</a:t>
            </a:r>
            <a:r>
              <a:rPr lang="en-US" sz="1800" spc="-3" dirty="0">
                <a:solidFill>
                  <a:schemeClr val="tx1">
                    <a:lumMod val="95000"/>
                    <a:lumOff val="5000"/>
                  </a:schemeClr>
                </a:solidFill>
                <a:latin typeface="Arial" panose="020B0604020202020204" pitchFamily="34" charset="0"/>
                <a:cs typeface="Arial" panose="020B0604020202020204" pitchFamily="34" charset="0"/>
              </a:rPr>
              <a:t> </a:t>
            </a:r>
            <a:r>
              <a:rPr lang="en-US" sz="1800" spc="-7" dirty="0">
                <a:solidFill>
                  <a:schemeClr val="tx1">
                    <a:lumMod val="95000"/>
                    <a:lumOff val="5000"/>
                  </a:schemeClr>
                </a:solidFill>
                <a:latin typeface="Arial" panose="020B0604020202020204" pitchFamily="34" charset="0"/>
                <a:cs typeface="Arial" panose="020B0604020202020204" pitchFamily="34" charset="0"/>
              </a:rPr>
              <a:t>segments</a:t>
            </a:r>
            <a:endParaRPr lang="en-IN" dirty="0">
              <a:solidFill>
                <a:schemeClr val="tx1">
                  <a:lumMod val="95000"/>
                  <a:lumOff val="5000"/>
                </a:schemeClr>
              </a:solidFill>
            </a:endParaRPr>
          </a:p>
        </p:txBody>
      </p:sp>
    </p:spTree>
    <p:extLst>
      <p:ext uri="{BB962C8B-B14F-4D97-AF65-F5344CB8AC3E}">
        <p14:creationId xmlns:p14="http://schemas.microsoft.com/office/powerpoint/2010/main" val="39394143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A42668-0D03-AAC0-AB10-C9D7A301C367}"/>
              </a:ext>
            </a:extLst>
          </p:cNvPr>
          <p:cNvSpPr>
            <a:spLocks noGrp="1"/>
          </p:cNvSpPr>
          <p:nvPr>
            <p:ph type="title"/>
          </p:nvPr>
        </p:nvSpPr>
        <p:spPr/>
        <p:txBody>
          <a:bodyPr>
            <a:normAutofit/>
          </a:bodyPr>
          <a:lstStyle/>
          <a:p>
            <a:r>
              <a:rPr lang="en-IN" sz="3600" b="1" u="sng" dirty="0">
                <a:solidFill>
                  <a:schemeClr val="tx1"/>
                </a:solidFill>
                <a:latin typeface="Times New Roman" panose="02020603050405020304" pitchFamily="18" charset="0"/>
                <a:cs typeface="Times New Roman" panose="02020603050405020304" pitchFamily="18" charset="0"/>
              </a:rPr>
              <a:t>Concept of business environment</a:t>
            </a:r>
            <a:endParaRPr lang="en-IN" sz="3600" dirty="0"/>
          </a:p>
        </p:txBody>
      </p:sp>
      <p:sp>
        <p:nvSpPr>
          <p:cNvPr id="3" name="Content Placeholder 2">
            <a:extLst>
              <a:ext uri="{FF2B5EF4-FFF2-40B4-BE49-F238E27FC236}">
                <a16:creationId xmlns:a16="http://schemas.microsoft.com/office/drawing/2014/main" id="{BEA23D7D-CA9C-85BA-451F-F11A46DB2E92}"/>
              </a:ext>
            </a:extLst>
          </p:cNvPr>
          <p:cNvSpPr>
            <a:spLocks noGrp="1"/>
          </p:cNvSpPr>
          <p:nvPr>
            <p:ph idx="1"/>
          </p:nvPr>
        </p:nvSpPr>
        <p:spPr/>
        <p:txBody>
          <a:bodyPr/>
          <a:lstStyle/>
          <a:p>
            <a:r>
              <a:rPr lang="en-US" sz="2400" b="1" i="0" dirty="0">
                <a:solidFill>
                  <a:schemeClr val="tx1"/>
                </a:solidFill>
                <a:effectLst/>
                <a:latin typeface="Cambria" panose="02040503050406030204" pitchFamily="18" charset="0"/>
                <a:ea typeface="Cambria" panose="02040503050406030204" pitchFamily="18" charset="0"/>
              </a:rPr>
              <a:t>3. Opportunities and Threats:</a:t>
            </a:r>
            <a:endParaRPr lang="en-US" sz="2400" b="0" i="0" dirty="0">
              <a:solidFill>
                <a:schemeClr val="tx1"/>
              </a:solidFill>
              <a:effectLst/>
              <a:latin typeface="Cambria" panose="02040503050406030204" pitchFamily="18" charset="0"/>
              <a:ea typeface="Cambria" panose="02040503050406030204" pitchFamily="18" charset="0"/>
            </a:endParaRPr>
          </a:p>
          <a:p>
            <a:pPr marL="742950" lvl="1" indent="-285750" algn="l">
              <a:buFont typeface="+mj-lt"/>
              <a:buAutoNum type="arabicPeriod"/>
            </a:pPr>
            <a:r>
              <a:rPr lang="en-US" sz="2400" b="0" i="0" dirty="0">
                <a:solidFill>
                  <a:schemeClr val="tx1"/>
                </a:solidFill>
                <a:effectLst/>
                <a:latin typeface="Cambria" panose="02040503050406030204" pitchFamily="18" charset="0"/>
                <a:ea typeface="Cambria" panose="02040503050406030204" pitchFamily="18" charset="0"/>
              </a:rPr>
              <a:t>Environmental forces provide opportunities and threats to businesses.</a:t>
            </a:r>
          </a:p>
          <a:p>
            <a:pPr marL="742950" lvl="1" indent="-285750" algn="l">
              <a:buFont typeface="+mj-lt"/>
              <a:buAutoNum type="arabicPeriod"/>
            </a:pPr>
            <a:r>
              <a:rPr lang="en-US" sz="2400" b="0" i="0" dirty="0">
                <a:solidFill>
                  <a:schemeClr val="tx1"/>
                </a:solidFill>
                <a:effectLst/>
                <a:latin typeface="Cambria" panose="02040503050406030204" pitchFamily="18" charset="0"/>
                <a:ea typeface="Cambria" panose="02040503050406030204" pitchFamily="18" charset="0"/>
              </a:rPr>
              <a:t>Organizations aim to seize opportunities and address threats through internal adjustments.</a:t>
            </a:r>
          </a:p>
          <a:p>
            <a:r>
              <a:rPr lang="en-US" sz="2400" b="1" i="0" dirty="0">
                <a:solidFill>
                  <a:schemeClr val="tx1"/>
                </a:solidFill>
                <a:effectLst/>
                <a:latin typeface="Cambria" panose="02040503050406030204" pitchFamily="18" charset="0"/>
                <a:ea typeface="Cambria" panose="02040503050406030204" pitchFamily="18" charset="0"/>
              </a:rPr>
              <a:t>4. Reactive Nature to External Environment:</a:t>
            </a:r>
            <a:endParaRPr lang="en-US" sz="2400" b="0" i="0" dirty="0">
              <a:solidFill>
                <a:schemeClr val="tx1"/>
              </a:solidFill>
              <a:effectLst/>
              <a:latin typeface="Cambria" panose="02040503050406030204" pitchFamily="18" charset="0"/>
              <a:ea typeface="Cambria" panose="02040503050406030204" pitchFamily="18" charset="0"/>
            </a:endParaRPr>
          </a:p>
          <a:p>
            <a:pPr marL="742950" lvl="1" indent="-285750" algn="l">
              <a:buFont typeface="+mj-lt"/>
              <a:buAutoNum type="arabicPeriod"/>
            </a:pPr>
            <a:r>
              <a:rPr lang="en-US" sz="2400" b="0" i="0" dirty="0">
                <a:solidFill>
                  <a:schemeClr val="tx1"/>
                </a:solidFill>
                <a:effectLst/>
                <a:latin typeface="Cambria" panose="02040503050406030204" pitchFamily="18" charset="0"/>
                <a:ea typeface="Cambria" panose="02040503050406030204" pitchFamily="18" charset="0"/>
              </a:rPr>
              <a:t>Businesses cannot alter the external environment; they react to it.</a:t>
            </a:r>
          </a:p>
          <a:p>
            <a:pPr marL="742950" lvl="1" indent="-285750" algn="l">
              <a:buFont typeface="+mj-lt"/>
              <a:buAutoNum type="arabicPeriod"/>
            </a:pPr>
            <a:r>
              <a:rPr lang="en-US" sz="2400" b="0" i="0" dirty="0">
                <a:solidFill>
                  <a:schemeClr val="tx1"/>
                </a:solidFill>
                <a:effectLst/>
                <a:latin typeface="Cambria" panose="02040503050406030204" pitchFamily="18" charset="0"/>
                <a:ea typeface="Cambria" panose="02040503050406030204" pitchFamily="18" charset="0"/>
              </a:rPr>
              <a:t>Internal components are adjusted to align with external opportunities and mitigate threats.</a:t>
            </a:r>
          </a:p>
          <a:p>
            <a:endParaRPr lang="en-IN" dirty="0"/>
          </a:p>
        </p:txBody>
      </p:sp>
    </p:spTree>
    <p:extLst>
      <p:ext uri="{BB962C8B-B14F-4D97-AF65-F5344CB8AC3E}">
        <p14:creationId xmlns:p14="http://schemas.microsoft.com/office/powerpoint/2010/main" val="122415809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58274A-4BBC-B1E8-D44A-3CE09657F099}"/>
              </a:ext>
            </a:extLst>
          </p:cNvPr>
          <p:cNvSpPr>
            <a:spLocks noGrp="1"/>
          </p:cNvSpPr>
          <p:nvPr>
            <p:ph type="title"/>
          </p:nvPr>
        </p:nvSpPr>
        <p:spPr>
          <a:xfrm>
            <a:off x="942974" y="-725379"/>
            <a:ext cx="9791701" cy="1450757"/>
          </a:xfrm>
        </p:spPr>
        <p:txBody>
          <a:bodyPr/>
          <a:lstStyle/>
          <a:p>
            <a:r>
              <a:rPr lang="en-IN" dirty="0">
                <a:solidFill>
                  <a:schemeClr val="tx1">
                    <a:lumMod val="95000"/>
                    <a:lumOff val="5000"/>
                  </a:schemeClr>
                </a:solidFill>
                <a:latin typeface="Arial" panose="020B0604020202020204" pitchFamily="34" charset="0"/>
                <a:cs typeface="Arial" panose="020B0604020202020204" pitchFamily="34" charset="0"/>
              </a:rPr>
              <a:t>Porters Five Forces Farm Example</a:t>
            </a:r>
          </a:p>
        </p:txBody>
      </p:sp>
      <p:pic>
        <p:nvPicPr>
          <p:cNvPr id="4" name="Picture 3">
            <a:extLst>
              <a:ext uri="{FF2B5EF4-FFF2-40B4-BE49-F238E27FC236}">
                <a16:creationId xmlns:a16="http://schemas.microsoft.com/office/drawing/2014/main" id="{F94DB40D-42D3-1BA7-F481-5E3F16623E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47976" y="706327"/>
            <a:ext cx="6253388" cy="6250735"/>
          </a:xfrm>
          <a:prstGeom prst="rect">
            <a:avLst/>
          </a:prstGeom>
        </p:spPr>
      </p:pic>
    </p:spTree>
    <p:extLst>
      <p:ext uri="{BB962C8B-B14F-4D97-AF65-F5344CB8AC3E}">
        <p14:creationId xmlns:p14="http://schemas.microsoft.com/office/powerpoint/2010/main" val="247545809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43C7E9-4E99-8A9C-F3B4-B6ADAF755641}"/>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C5BCD5E7-E095-4CA5-6546-42B19B9506C3}"/>
              </a:ext>
            </a:extLst>
          </p:cNvPr>
          <p:cNvSpPr txBox="1">
            <a:spLocks noGrp="1"/>
          </p:cNvSpPr>
          <p:nvPr>
            <p:ph type="title"/>
          </p:nvPr>
        </p:nvSpPr>
        <p:spPr>
          <a:xfrm>
            <a:off x="3481070" y="490220"/>
            <a:ext cx="5224780" cy="1488440"/>
          </a:xfrm>
          <a:prstGeom prst="rect">
            <a:avLst/>
          </a:prstGeom>
        </p:spPr>
        <p:txBody>
          <a:bodyPr vert="horz" wrap="square" lIns="0" tIns="12700" rIns="0" bIns="0" rtlCol="0">
            <a:spAutoFit/>
          </a:bodyPr>
          <a:lstStyle/>
          <a:p>
            <a:pPr marL="12700" marR="5080" indent="679450">
              <a:spcBef>
                <a:spcPts val="100"/>
              </a:spcBef>
            </a:pPr>
            <a:r>
              <a:rPr sz="4800" dirty="0"/>
              <a:t>The</a:t>
            </a:r>
            <a:r>
              <a:rPr sz="4800" spc="-20" dirty="0"/>
              <a:t> </a:t>
            </a:r>
            <a:r>
              <a:rPr sz="4800" dirty="0"/>
              <a:t>purpose</a:t>
            </a:r>
            <a:r>
              <a:rPr sz="4800" spc="-20" dirty="0"/>
              <a:t> </a:t>
            </a:r>
            <a:r>
              <a:rPr sz="4800" spc="-25" dirty="0"/>
              <a:t>of </a:t>
            </a:r>
            <a:r>
              <a:rPr sz="4800" spc="-35" dirty="0"/>
              <a:t>Five-</a:t>
            </a:r>
            <a:r>
              <a:rPr sz="4800" dirty="0"/>
              <a:t>Forces</a:t>
            </a:r>
            <a:r>
              <a:rPr sz="4800" spc="-10" dirty="0"/>
              <a:t> Analysis</a:t>
            </a:r>
            <a:endParaRPr sz="4800"/>
          </a:p>
        </p:txBody>
      </p:sp>
      <p:sp>
        <p:nvSpPr>
          <p:cNvPr id="4" name="object 4">
            <a:extLst>
              <a:ext uri="{FF2B5EF4-FFF2-40B4-BE49-F238E27FC236}">
                <a16:creationId xmlns:a16="http://schemas.microsoft.com/office/drawing/2014/main" id="{38949098-346F-1412-3541-40154926E03C}"/>
              </a:ext>
            </a:extLst>
          </p:cNvPr>
          <p:cNvSpPr txBox="1">
            <a:spLocks noGrp="1"/>
          </p:cNvSpPr>
          <p:nvPr>
            <p:ph type="ftr" sz="quarter" idx="5"/>
          </p:nvPr>
        </p:nvSpPr>
        <p:spPr>
          <a:prstGeom prst="rect">
            <a:avLst/>
          </a:prstGeom>
        </p:spPr>
        <p:txBody>
          <a:bodyPr vert="horz" wrap="square" lIns="0" tIns="0" rIns="0" bIns="0" rtlCol="0">
            <a:spAutoFit/>
          </a:bodyPr>
          <a:lstStyle/>
          <a:p>
            <a:pPr marL="101600">
              <a:lnSpc>
                <a:spcPts val="1630"/>
              </a:lnSpc>
            </a:pPr>
            <a:r>
              <a:rPr kern="0" spc="-25" dirty="0"/>
              <a:t>Ch2</a:t>
            </a:r>
          </a:p>
        </p:txBody>
      </p:sp>
      <p:sp>
        <p:nvSpPr>
          <p:cNvPr id="3" name="object 3">
            <a:extLst>
              <a:ext uri="{FF2B5EF4-FFF2-40B4-BE49-F238E27FC236}">
                <a16:creationId xmlns:a16="http://schemas.microsoft.com/office/drawing/2014/main" id="{725AE12D-F304-9BA2-8999-E4F665060520}"/>
              </a:ext>
            </a:extLst>
          </p:cNvPr>
          <p:cNvSpPr txBox="1"/>
          <p:nvPr/>
        </p:nvSpPr>
        <p:spPr>
          <a:xfrm>
            <a:off x="2287269" y="2244090"/>
            <a:ext cx="7533640" cy="3539490"/>
          </a:xfrm>
          <a:prstGeom prst="rect">
            <a:avLst/>
          </a:prstGeom>
        </p:spPr>
        <p:txBody>
          <a:bodyPr vert="horz" wrap="square" lIns="0" tIns="12700" rIns="0" bIns="0" rtlCol="0">
            <a:spAutoFit/>
          </a:bodyPr>
          <a:lstStyle/>
          <a:p>
            <a:pPr marL="354965" marR="680720" indent="-342900">
              <a:lnSpc>
                <a:spcPct val="99900"/>
              </a:lnSpc>
              <a:spcBef>
                <a:spcPts val="100"/>
              </a:spcBef>
              <a:buFontTx/>
              <a:buChar char="•"/>
              <a:tabLst>
                <a:tab pos="354965" algn="l"/>
              </a:tabLst>
            </a:pPr>
            <a:r>
              <a:rPr sz="3200" kern="0" dirty="0">
                <a:solidFill>
                  <a:srgbClr val="FFFFFF"/>
                </a:solidFill>
                <a:latin typeface="Arial MT"/>
                <a:cs typeface="Arial MT"/>
              </a:rPr>
              <a:t>The</a:t>
            </a:r>
            <a:r>
              <a:rPr sz="3200" kern="0" spc="-15" dirty="0">
                <a:solidFill>
                  <a:srgbClr val="FFFFFF"/>
                </a:solidFill>
                <a:latin typeface="Arial MT"/>
                <a:cs typeface="Arial MT"/>
              </a:rPr>
              <a:t> </a:t>
            </a:r>
            <a:r>
              <a:rPr sz="3200" kern="0" dirty="0">
                <a:solidFill>
                  <a:srgbClr val="FFFFFF"/>
                </a:solidFill>
                <a:latin typeface="Arial MT"/>
                <a:cs typeface="Arial MT"/>
              </a:rPr>
              <a:t>five</a:t>
            </a:r>
            <a:r>
              <a:rPr sz="3200" kern="0" spc="-5" dirty="0">
                <a:solidFill>
                  <a:srgbClr val="FFFFFF"/>
                </a:solidFill>
                <a:latin typeface="Arial MT"/>
                <a:cs typeface="Arial MT"/>
              </a:rPr>
              <a:t> </a:t>
            </a:r>
            <a:r>
              <a:rPr sz="3200" kern="0" dirty="0">
                <a:solidFill>
                  <a:srgbClr val="FFFFFF"/>
                </a:solidFill>
                <a:latin typeface="Arial MT"/>
                <a:cs typeface="Arial MT"/>
              </a:rPr>
              <a:t>forces</a:t>
            </a:r>
            <a:r>
              <a:rPr sz="3200" kern="0" spc="-10" dirty="0">
                <a:solidFill>
                  <a:srgbClr val="FFFFFF"/>
                </a:solidFill>
                <a:latin typeface="Arial MT"/>
                <a:cs typeface="Arial MT"/>
              </a:rPr>
              <a:t> </a:t>
            </a:r>
            <a:r>
              <a:rPr sz="3200" kern="0" dirty="0">
                <a:solidFill>
                  <a:srgbClr val="FFFFFF"/>
                </a:solidFill>
                <a:latin typeface="Arial MT"/>
                <a:cs typeface="Arial MT"/>
              </a:rPr>
              <a:t>are</a:t>
            </a:r>
            <a:r>
              <a:rPr sz="3200" kern="0" spc="-10" dirty="0">
                <a:solidFill>
                  <a:srgbClr val="FFFFFF"/>
                </a:solidFill>
                <a:latin typeface="Arial MT"/>
                <a:cs typeface="Arial MT"/>
              </a:rPr>
              <a:t> environmental </a:t>
            </a:r>
            <a:r>
              <a:rPr sz="3200" kern="0" dirty="0">
                <a:solidFill>
                  <a:srgbClr val="FFFFFF"/>
                </a:solidFill>
                <a:latin typeface="Arial MT"/>
                <a:cs typeface="Arial MT"/>
              </a:rPr>
              <a:t>forces</a:t>
            </a:r>
            <a:r>
              <a:rPr sz="3200" kern="0" spc="-10" dirty="0">
                <a:solidFill>
                  <a:srgbClr val="FFFFFF"/>
                </a:solidFill>
                <a:latin typeface="Arial MT"/>
                <a:cs typeface="Arial MT"/>
              </a:rPr>
              <a:t> </a:t>
            </a:r>
            <a:r>
              <a:rPr sz="3200" kern="0" dirty="0">
                <a:solidFill>
                  <a:srgbClr val="FFFFFF"/>
                </a:solidFill>
                <a:latin typeface="Arial MT"/>
                <a:cs typeface="Arial MT"/>
              </a:rPr>
              <a:t>that</a:t>
            </a:r>
            <a:r>
              <a:rPr sz="3200" kern="0" spc="-5" dirty="0">
                <a:solidFill>
                  <a:srgbClr val="FFFFFF"/>
                </a:solidFill>
                <a:latin typeface="Arial MT"/>
                <a:cs typeface="Arial MT"/>
              </a:rPr>
              <a:t> </a:t>
            </a:r>
            <a:r>
              <a:rPr sz="3200" kern="0" dirty="0">
                <a:solidFill>
                  <a:srgbClr val="FFFFFF"/>
                </a:solidFill>
                <a:latin typeface="Arial MT"/>
                <a:cs typeface="Arial MT"/>
              </a:rPr>
              <a:t>impact on</a:t>
            </a:r>
            <a:r>
              <a:rPr sz="3200" kern="0" spc="5" dirty="0">
                <a:solidFill>
                  <a:srgbClr val="FFFFFF"/>
                </a:solidFill>
                <a:latin typeface="Arial MT"/>
                <a:cs typeface="Arial MT"/>
              </a:rPr>
              <a:t> </a:t>
            </a:r>
            <a:r>
              <a:rPr sz="3200" kern="0" dirty="0">
                <a:solidFill>
                  <a:srgbClr val="FFFFFF"/>
                </a:solidFill>
                <a:latin typeface="Arial MT"/>
                <a:cs typeface="Arial MT"/>
              </a:rPr>
              <a:t>a</a:t>
            </a:r>
            <a:r>
              <a:rPr sz="3200" kern="0" spc="10" dirty="0">
                <a:solidFill>
                  <a:srgbClr val="FFFFFF"/>
                </a:solidFill>
                <a:latin typeface="Arial MT"/>
                <a:cs typeface="Arial MT"/>
              </a:rPr>
              <a:t> </a:t>
            </a:r>
            <a:r>
              <a:rPr sz="3200" kern="0" spc="-10" dirty="0">
                <a:solidFill>
                  <a:srgbClr val="FFFFFF"/>
                </a:solidFill>
                <a:latin typeface="Arial MT"/>
                <a:cs typeface="Arial MT"/>
              </a:rPr>
              <a:t>company’s </a:t>
            </a:r>
            <a:r>
              <a:rPr sz="3200" kern="0" dirty="0">
                <a:solidFill>
                  <a:srgbClr val="FFFFFF"/>
                </a:solidFill>
                <a:latin typeface="Arial MT"/>
                <a:cs typeface="Arial MT"/>
              </a:rPr>
              <a:t>ability</a:t>
            </a:r>
            <a:r>
              <a:rPr sz="3200" kern="0" spc="-10" dirty="0">
                <a:solidFill>
                  <a:srgbClr val="FFFFFF"/>
                </a:solidFill>
                <a:latin typeface="Arial MT"/>
                <a:cs typeface="Arial MT"/>
              </a:rPr>
              <a:t> </a:t>
            </a:r>
            <a:r>
              <a:rPr sz="3200" kern="0" dirty="0">
                <a:solidFill>
                  <a:srgbClr val="FFFFFF"/>
                </a:solidFill>
                <a:latin typeface="Arial MT"/>
                <a:cs typeface="Arial MT"/>
              </a:rPr>
              <a:t>to</a:t>
            </a:r>
            <a:r>
              <a:rPr sz="3200" kern="0" spc="-10" dirty="0">
                <a:solidFill>
                  <a:srgbClr val="FFFFFF"/>
                </a:solidFill>
                <a:latin typeface="Arial MT"/>
                <a:cs typeface="Arial MT"/>
              </a:rPr>
              <a:t> </a:t>
            </a:r>
            <a:r>
              <a:rPr sz="3200" kern="0" dirty="0">
                <a:solidFill>
                  <a:srgbClr val="FFFFFF"/>
                </a:solidFill>
                <a:latin typeface="Arial MT"/>
                <a:cs typeface="Arial MT"/>
              </a:rPr>
              <a:t>compete in</a:t>
            </a:r>
            <a:r>
              <a:rPr sz="3200" kern="0" spc="-10" dirty="0">
                <a:solidFill>
                  <a:srgbClr val="FFFFFF"/>
                </a:solidFill>
                <a:latin typeface="Arial MT"/>
                <a:cs typeface="Arial MT"/>
              </a:rPr>
              <a:t> </a:t>
            </a:r>
            <a:r>
              <a:rPr sz="3200" kern="0" dirty="0">
                <a:solidFill>
                  <a:srgbClr val="FFFFFF"/>
                </a:solidFill>
                <a:latin typeface="Arial MT"/>
                <a:cs typeface="Arial MT"/>
              </a:rPr>
              <a:t>a</a:t>
            </a:r>
            <a:r>
              <a:rPr sz="3200" kern="0" spc="-5" dirty="0">
                <a:solidFill>
                  <a:srgbClr val="FFFFFF"/>
                </a:solidFill>
                <a:latin typeface="Arial MT"/>
                <a:cs typeface="Arial MT"/>
              </a:rPr>
              <a:t> </a:t>
            </a:r>
            <a:r>
              <a:rPr sz="3200" kern="0" dirty="0">
                <a:solidFill>
                  <a:srgbClr val="FFFFFF"/>
                </a:solidFill>
                <a:latin typeface="Arial MT"/>
                <a:cs typeface="Arial MT"/>
              </a:rPr>
              <a:t>given</a:t>
            </a:r>
            <a:r>
              <a:rPr sz="3200" kern="0" spc="-5" dirty="0">
                <a:solidFill>
                  <a:srgbClr val="FFFFFF"/>
                </a:solidFill>
                <a:latin typeface="Arial MT"/>
                <a:cs typeface="Arial MT"/>
              </a:rPr>
              <a:t> </a:t>
            </a:r>
            <a:r>
              <a:rPr sz="3200" kern="0" spc="-10" dirty="0">
                <a:solidFill>
                  <a:srgbClr val="FFFFFF"/>
                </a:solidFill>
                <a:latin typeface="Arial MT"/>
                <a:cs typeface="Arial MT"/>
              </a:rPr>
              <a:t>market.</a:t>
            </a:r>
            <a:endParaRPr sz="3200" kern="0">
              <a:solidFill>
                <a:sysClr val="windowText" lastClr="000000"/>
              </a:solidFill>
              <a:latin typeface="Arial MT"/>
              <a:cs typeface="Arial MT"/>
            </a:endParaRPr>
          </a:p>
          <a:p>
            <a:pPr marL="354965" marR="5080" indent="-342900">
              <a:spcBef>
                <a:spcPts val="800"/>
              </a:spcBef>
              <a:buFontTx/>
              <a:buChar char="•"/>
              <a:tabLst>
                <a:tab pos="354965" algn="l"/>
              </a:tabLst>
            </a:pPr>
            <a:r>
              <a:rPr sz="3200" kern="0" dirty="0">
                <a:solidFill>
                  <a:srgbClr val="FFFFFF"/>
                </a:solidFill>
                <a:latin typeface="Arial MT"/>
                <a:cs typeface="Arial MT"/>
              </a:rPr>
              <a:t>The purpose</a:t>
            </a:r>
            <a:r>
              <a:rPr sz="3200" kern="0" spc="-5" dirty="0">
                <a:solidFill>
                  <a:srgbClr val="FFFFFF"/>
                </a:solidFill>
                <a:latin typeface="Arial MT"/>
                <a:cs typeface="Arial MT"/>
              </a:rPr>
              <a:t> </a:t>
            </a:r>
            <a:r>
              <a:rPr sz="3200" kern="0" dirty="0">
                <a:solidFill>
                  <a:srgbClr val="FFFFFF"/>
                </a:solidFill>
                <a:latin typeface="Arial MT"/>
                <a:cs typeface="Arial MT"/>
              </a:rPr>
              <a:t>of</a:t>
            </a:r>
            <a:r>
              <a:rPr sz="3200" kern="0" spc="-15" dirty="0">
                <a:solidFill>
                  <a:srgbClr val="FFFFFF"/>
                </a:solidFill>
                <a:latin typeface="Arial MT"/>
                <a:cs typeface="Arial MT"/>
              </a:rPr>
              <a:t> </a:t>
            </a:r>
            <a:r>
              <a:rPr sz="3200" kern="0" spc="-10" dirty="0">
                <a:solidFill>
                  <a:srgbClr val="FFFFFF"/>
                </a:solidFill>
                <a:latin typeface="Arial MT"/>
                <a:cs typeface="Arial MT"/>
              </a:rPr>
              <a:t>five-</a:t>
            </a:r>
            <a:r>
              <a:rPr sz="3200" kern="0" dirty="0">
                <a:solidFill>
                  <a:srgbClr val="FFFFFF"/>
                </a:solidFill>
                <a:latin typeface="Arial MT"/>
                <a:cs typeface="Arial MT"/>
              </a:rPr>
              <a:t>forces</a:t>
            </a:r>
            <a:r>
              <a:rPr sz="3200" kern="0" spc="5" dirty="0">
                <a:solidFill>
                  <a:srgbClr val="FFFFFF"/>
                </a:solidFill>
                <a:latin typeface="Arial MT"/>
                <a:cs typeface="Arial MT"/>
              </a:rPr>
              <a:t> </a:t>
            </a:r>
            <a:r>
              <a:rPr sz="3200" kern="0" dirty="0">
                <a:solidFill>
                  <a:srgbClr val="FFFFFF"/>
                </a:solidFill>
                <a:latin typeface="Arial MT"/>
                <a:cs typeface="Arial MT"/>
              </a:rPr>
              <a:t>analysis is</a:t>
            </a:r>
            <a:r>
              <a:rPr sz="3200" kern="0" spc="-5" dirty="0">
                <a:solidFill>
                  <a:srgbClr val="FFFFFF"/>
                </a:solidFill>
                <a:latin typeface="Arial MT"/>
                <a:cs typeface="Arial MT"/>
              </a:rPr>
              <a:t> </a:t>
            </a:r>
            <a:r>
              <a:rPr sz="3200" kern="0" spc="-25" dirty="0">
                <a:solidFill>
                  <a:srgbClr val="FFFFFF"/>
                </a:solidFill>
                <a:latin typeface="Arial MT"/>
                <a:cs typeface="Arial MT"/>
              </a:rPr>
              <a:t>to </a:t>
            </a:r>
            <a:r>
              <a:rPr sz="3200" kern="0" dirty="0">
                <a:solidFill>
                  <a:srgbClr val="FFFFFF"/>
                </a:solidFill>
                <a:latin typeface="Arial MT"/>
                <a:cs typeface="Arial MT"/>
              </a:rPr>
              <a:t>diagnose</a:t>
            </a:r>
            <a:r>
              <a:rPr sz="3200" kern="0" spc="-5" dirty="0">
                <a:solidFill>
                  <a:srgbClr val="FFFFFF"/>
                </a:solidFill>
                <a:latin typeface="Arial MT"/>
                <a:cs typeface="Arial MT"/>
              </a:rPr>
              <a:t> </a:t>
            </a:r>
            <a:r>
              <a:rPr sz="3200" kern="0" dirty="0">
                <a:solidFill>
                  <a:srgbClr val="FFFFFF"/>
                </a:solidFill>
                <a:latin typeface="Arial MT"/>
                <a:cs typeface="Arial MT"/>
              </a:rPr>
              <a:t>the</a:t>
            </a:r>
            <a:r>
              <a:rPr sz="3200" kern="0" spc="-10" dirty="0">
                <a:solidFill>
                  <a:srgbClr val="FFFFFF"/>
                </a:solidFill>
                <a:latin typeface="Arial MT"/>
                <a:cs typeface="Arial MT"/>
              </a:rPr>
              <a:t> </a:t>
            </a:r>
            <a:r>
              <a:rPr sz="3200" kern="0" dirty="0">
                <a:solidFill>
                  <a:srgbClr val="FFFFFF"/>
                </a:solidFill>
                <a:latin typeface="Arial MT"/>
                <a:cs typeface="Arial MT"/>
              </a:rPr>
              <a:t>principal</a:t>
            </a:r>
            <a:r>
              <a:rPr sz="3200" kern="0" spc="-15" dirty="0">
                <a:solidFill>
                  <a:srgbClr val="FFFFFF"/>
                </a:solidFill>
                <a:latin typeface="Arial MT"/>
                <a:cs typeface="Arial MT"/>
              </a:rPr>
              <a:t> </a:t>
            </a:r>
            <a:r>
              <a:rPr sz="3200" kern="0" spc="-10" dirty="0">
                <a:solidFill>
                  <a:srgbClr val="FFFFFF"/>
                </a:solidFill>
                <a:latin typeface="Arial MT"/>
                <a:cs typeface="Arial MT"/>
              </a:rPr>
              <a:t>competitive </a:t>
            </a:r>
            <a:r>
              <a:rPr sz="3200" kern="0" dirty="0">
                <a:solidFill>
                  <a:srgbClr val="FFFFFF"/>
                </a:solidFill>
                <a:latin typeface="Arial MT"/>
                <a:cs typeface="Arial MT"/>
              </a:rPr>
              <a:t>pressures</a:t>
            </a:r>
            <a:r>
              <a:rPr sz="3200" kern="0" spc="5" dirty="0">
                <a:solidFill>
                  <a:srgbClr val="FFFFFF"/>
                </a:solidFill>
                <a:latin typeface="Arial MT"/>
                <a:cs typeface="Arial MT"/>
              </a:rPr>
              <a:t> </a:t>
            </a:r>
            <a:r>
              <a:rPr sz="3200" kern="0" dirty="0">
                <a:solidFill>
                  <a:srgbClr val="FFFFFF"/>
                </a:solidFill>
                <a:latin typeface="Arial MT"/>
                <a:cs typeface="Arial MT"/>
              </a:rPr>
              <a:t>in</a:t>
            </a:r>
            <a:r>
              <a:rPr sz="3200" kern="0" spc="10" dirty="0">
                <a:solidFill>
                  <a:srgbClr val="FFFFFF"/>
                </a:solidFill>
                <a:latin typeface="Arial MT"/>
                <a:cs typeface="Arial MT"/>
              </a:rPr>
              <a:t> </a:t>
            </a:r>
            <a:r>
              <a:rPr sz="3200" kern="0" dirty="0">
                <a:solidFill>
                  <a:srgbClr val="FFFFFF"/>
                </a:solidFill>
                <a:latin typeface="Arial MT"/>
                <a:cs typeface="Arial MT"/>
              </a:rPr>
              <a:t>a</a:t>
            </a:r>
            <a:r>
              <a:rPr sz="3200" kern="0" spc="10" dirty="0">
                <a:solidFill>
                  <a:srgbClr val="FFFFFF"/>
                </a:solidFill>
                <a:latin typeface="Arial MT"/>
                <a:cs typeface="Arial MT"/>
              </a:rPr>
              <a:t> </a:t>
            </a:r>
            <a:r>
              <a:rPr sz="3200" kern="0" dirty="0">
                <a:solidFill>
                  <a:srgbClr val="FFFFFF"/>
                </a:solidFill>
                <a:latin typeface="Arial MT"/>
                <a:cs typeface="Arial MT"/>
              </a:rPr>
              <a:t>market</a:t>
            </a:r>
            <a:r>
              <a:rPr sz="3200" kern="0" spc="-5" dirty="0">
                <a:solidFill>
                  <a:srgbClr val="FFFFFF"/>
                </a:solidFill>
                <a:latin typeface="Arial MT"/>
                <a:cs typeface="Arial MT"/>
              </a:rPr>
              <a:t> </a:t>
            </a:r>
            <a:r>
              <a:rPr sz="3200" kern="0" dirty="0">
                <a:solidFill>
                  <a:srgbClr val="FFFFFF"/>
                </a:solidFill>
                <a:latin typeface="Arial MT"/>
                <a:cs typeface="Arial MT"/>
              </a:rPr>
              <a:t>and assess</a:t>
            </a:r>
            <a:r>
              <a:rPr sz="3200" kern="0" spc="5" dirty="0">
                <a:solidFill>
                  <a:srgbClr val="FFFFFF"/>
                </a:solidFill>
                <a:latin typeface="Arial MT"/>
                <a:cs typeface="Arial MT"/>
              </a:rPr>
              <a:t> </a:t>
            </a:r>
            <a:r>
              <a:rPr sz="3200" kern="0" spc="-25" dirty="0">
                <a:solidFill>
                  <a:srgbClr val="FFFFFF"/>
                </a:solidFill>
                <a:latin typeface="Arial MT"/>
                <a:cs typeface="Arial MT"/>
              </a:rPr>
              <a:t>how </a:t>
            </a:r>
            <a:r>
              <a:rPr sz="3200" kern="0" dirty="0">
                <a:solidFill>
                  <a:srgbClr val="FFFFFF"/>
                </a:solidFill>
                <a:latin typeface="Arial MT"/>
                <a:cs typeface="Arial MT"/>
              </a:rPr>
              <a:t>strong and</a:t>
            </a:r>
            <a:r>
              <a:rPr sz="3200" kern="0" spc="5" dirty="0">
                <a:solidFill>
                  <a:srgbClr val="FFFFFF"/>
                </a:solidFill>
                <a:latin typeface="Arial MT"/>
                <a:cs typeface="Arial MT"/>
              </a:rPr>
              <a:t> </a:t>
            </a:r>
            <a:r>
              <a:rPr sz="3200" kern="0" dirty="0">
                <a:solidFill>
                  <a:srgbClr val="FFFFFF"/>
                </a:solidFill>
                <a:latin typeface="Arial MT"/>
                <a:cs typeface="Arial MT"/>
              </a:rPr>
              <a:t>important</a:t>
            </a:r>
            <a:r>
              <a:rPr sz="3200" kern="0" spc="-5" dirty="0">
                <a:solidFill>
                  <a:srgbClr val="FFFFFF"/>
                </a:solidFill>
                <a:latin typeface="Arial MT"/>
                <a:cs typeface="Arial MT"/>
              </a:rPr>
              <a:t> </a:t>
            </a:r>
            <a:r>
              <a:rPr sz="3200" kern="0" dirty="0">
                <a:solidFill>
                  <a:srgbClr val="FFFFFF"/>
                </a:solidFill>
                <a:latin typeface="Arial MT"/>
                <a:cs typeface="Arial MT"/>
              </a:rPr>
              <a:t>each</a:t>
            </a:r>
            <a:r>
              <a:rPr sz="3200" kern="0" spc="10" dirty="0">
                <a:solidFill>
                  <a:srgbClr val="FFFFFF"/>
                </a:solidFill>
                <a:latin typeface="Arial MT"/>
                <a:cs typeface="Arial MT"/>
              </a:rPr>
              <a:t> </a:t>
            </a:r>
            <a:r>
              <a:rPr sz="3200" kern="0" dirty="0">
                <a:solidFill>
                  <a:srgbClr val="FFFFFF"/>
                </a:solidFill>
                <a:latin typeface="Arial MT"/>
                <a:cs typeface="Arial MT"/>
              </a:rPr>
              <a:t>one</a:t>
            </a:r>
            <a:r>
              <a:rPr sz="3200" kern="0" spc="10" dirty="0">
                <a:solidFill>
                  <a:srgbClr val="FFFFFF"/>
                </a:solidFill>
                <a:latin typeface="Arial MT"/>
                <a:cs typeface="Arial MT"/>
              </a:rPr>
              <a:t> </a:t>
            </a:r>
            <a:r>
              <a:rPr sz="3200" kern="0" spc="-25" dirty="0">
                <a:solidFill>
                  <a:srgbClr val="FFFFFF"/>
                </a:solidFill>
                <a:latin typeface="Arial MT"/>
                <a:cs typeface="Arial MT"/>
              </a:rPr>
              <a:t>is.</a:t>
            </a:r>
            <a:endParaRPr sz="3200" kern="0">
              <a:solidFill>
                <a:sysClr val="windowText" lastClr="000000"/>
              </a:solidFill>
              <a:latin typeface="Arial MT"/>
              <a:cs typeface="Arial MT"/>
            </a:endParaRPr>
          </a:p>
        </p:txBody>
      </p:sp>
    </p:spTree>
    <p:extLst>
      <p:ext uri="{BB962C8B-B14F-4D97-AF65-F5344CB8AC3E}">
        <p14:creationId xmlns:p14="http://schemas.microsoft.com/office/powerpoint/2010/main" val="304389195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B4CA1C-00F3-C914-D343-E20A4006BCCB}"/>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0FF516D8-39DC-CCD6-3AE2-28C9811A5D43}"/>
              </a:ext>
            </a:extLst>
          </p:cNvPr>
          <p:cNvSpPr txBox="1">
            <a:spLocks noGrp="1"/>
          </p:cNvSpPr>
          <p:nvPr>
            <p:ph type="title"/>
          </p:nvPr>
        </p:nvSpPr>
        <p:spPr>
          <a:xfrm>
            <a:off x="3496311" y="231140"/>
            <a:ext cx="5194935" cy="635000"/>
          </a:xfrm>
          <a:prstGeom prst="rect">
            <a:avLst/>
          </a:prstGeom>
        </p:spPr>
        <p:txBody>
          <a:bodyPr vert="horz" wrap="square" lIns="0" tIns="12700" rIns="0" bIns="0" rtlCol="0">
            <a:spAutoFit/>
          </a:bodyPr>
          <a:lstStyle/>
          <a:p>
            <a:pPr marL="12700">
              <a:spcBef>
                <a:spcPts val="100"/>
              </a:spcBef>
            </a:pPr>
            <a:r>
              <a:rPr sz="4000" b="1" dirty="0"/>
              <a:t>Threat</a:t>
            </a:r>
            <a:r>
              <a:rPr sz="4000" b="1" spc="-45" dirty="0"/>
              <a:t> </a:t>
            </a:r>
            <a:r>
              <a:rPr sz="4000" b="1" dirty="0"/>
              <a:t>of</a:t>
            </a:r>
            <a:r>
              <a:rPr sz="4000" b="1" spc="-40" dirty="0"/>
              <a:t> </a:t>
            </a:r>
            <a:r>
              <a:rPr sz="4000" b="1" dirty="0"/>
              <a:t>New</a:t>
            </a:r>
            <a:r>
              <a:rPr sz="4000" b="1" spc="-70" dirty="0"/>
              <a:t> </a:t>
            </a:r>
            <a:r>
              <a:rPr sz="4000" b="1" spc="-10" dirty="0"/>
              <a:t>Entrants</a:t>
            </a:r>
            <a:endParaRPr sz="4000"/>
          </a:p>
        </p:txBody>
      </p:sp>
      <p:grpSp>
        <p:nvGrpSpPr>
          <p:cNvPr id="3" name="object 3">
            <a:extLst>
              <a:ext uri="{FF2B5EF4-FFF2-40B4-BE49-F238E27FC236}">
                <a16:creationId xmlns:a16="http://schemas.microsoft.com/office/drawing/2014/main" id="{983A927E-772E-86F7-AF3E-0D8251E8428F}"/>
              </a:ext>
            </a:extLst>
          </p:cNvPr>
          <p:cNvGrpSpPr/>
          <p:nvPr/>
        </p:nvGrpSpPr>
        <p:grpSpPr>
          <a:xfrm>
            <a:off x="2209800" y="1600200"/>
            <a:ext cx="2628900" cy="1638300"/>
            <a:chOff x="685800" y="1600200"/>
            <a:chExt cx="2628900" cy="1638300"/>
          </a:xfrm>
        </p:grpSpPr>
        <p:sp>
          <p:nvSpPr>
            <p:cNvPr id="4" name="object 4">
              <a:extLst>
                <a:ext uri="{FF2B5EF4-FFF2-40B4-BE49-F238E27FC236}">
                  <a16:creationId xmlns:a16="http://schemas.microsoft.com/office/drawing/2014/main" id="{68B92343-ED9E-2D64-5E3E-4B44A9CC6B0E}"/>
                </a:ext>
              </a:extLst>
            </p:cNvPr>
            <p:cNvSpPr/>
            <p:nvPr/>
          </p:nvSpPr>
          <p:spPr>
            <a:xfrm>
              <a:off x="723900" y="1638300"/>
              <a:ext cx="2590800" cy="1600200"/>
            </a:xfrm>
            <a:custGeom>
              <a:avLst/>
              <a:gdLst/>
              <a:ahLst/>
              <a:cxnLst/>
              <a:rect l="l" t="t" r="r" b="b"/>
              <a:pathLst>
                <a:path w="2590800" h="1600200">
                  <a:moveTo>
                    <a:pt x="1727200" y="0"/>
                  </a:moveTo>
                  <a:lnTo>
                    <a:pt x="0" y="0"/>
                  </a:lnTo>
                  <a:lnTo>
                    <a:pt x="0" y="1600200"/>
                  </a:lnTo>
                  <a:lnTo>
                    <a:pt x="1727200" y="1600200"/>
                  </a:lnTo>
                  <a:lnTo>
                    <a:pt x="2590800" y="800100"/>
                  </a:lnTo>
                  <a:lnTo>
                    <a:pt x="1727200" y="0"/>
                  </a:lnTo>
                  <a:close/>
                </a:path>
              </a:pathLst>
            </a:custGeom>
            <a:solidFill>
              <a:srgbClr val="000000"/>
            </a:solidFill>
          </p:spPr>
          <p:txBody>
            <a:bodyPr wrap="square" lIns="0" tIns="0" rIns="0" bIns="0" rtlCol="0"/>
            <a:lstStyle/>
            <a:p>
              <a:endParaRPr kern="0">
                <a:solidFill>
                  <a:sysClr val="windowText" lastClr="000000"/>
                </a:solidFill>
              </a:endParaRPr>
            </a:p>
          </p:txBody>
        </p:sp>
        <p:sp>
          <p:nvSpPr>
            <p:cNvPr id="5" name="object 5">
              <a:extLst>
                <a:ext uri="{FF2B5EF4-FFF2-40B4-BE49-F238E27FC236}">
                  <a16:creationId xmlns:a16="http://schemas.microsoft.com/office/drawing/2014/main" id="{09F94FB1-6C10-9612-239F-46B3334BA68D}"/>
                </a:ext>
              </a:extLst>
            </p:cNvPr>
            <p:cNvSpPr/>
            <p:nvPr/>
          </p:nvSpPr>
          <p:spPr>
            <a:xfrm>
              <a:off x="685800" y="1600200"/>
              <a:ext cx="2590800" cy="1600200"/>
            </a:xfrm>
            <a:custGeom>
              <a:avLst/>
              <a:gdLst/>
              <a:ahLst/>
              <a:cxnLst/>
              <a:rect l="l" t="t" r="r" b="b"/>
              <a:pathLst>
                <a:path w="2590800" h="1600200">
                  <a:moveTo>
                    <a:pt x="1727200" y="0"/>
                  </a:moveTo>
                  <a:lnTo>
                    <a:pt x="0" y="0"/>
                  </a:lnTo>
                  <a:lnTo>
                    <a:pt x="0" y="1600200"/>
                  </a:lnTo>
                  <a:lnTo>
                    <a:pt x="1727200" y="1600200"/>
                  </a:lnTo>
                  <a:lnTo>
                    <a:pt x="2590800" y="800100"/>
                  </a:lnTo>
                  <a:lnTo>
                    <a:pt x="1727200" y="0"/>
                  </a:lnTo>
                  <a:close/>
                </a:path>
              </a:pathLst>
            </a:custGeom>
            <a:solidFill>
              <a:srgbClr val="009587"/>
            </a:solidFill>
          </p:spPr>
          <p:txBody>
            <a:bodyPr wrap="square" lIns="0" tIns="0" rIns="0" bIns="0" rtlCol="0"/>
            <a:lstStyle/>
            <a:p>
              <a:endParaRPr kern="0">
                <a:solidFill>
                  <a:sysClr val="windowText" lastClr="000000"/>
                </a:solidFill>
              </a:endParaRPr>
            </a:p>
          </p:txBody>
        </p:sp>
      </p:grpSp>
      <p:sp>
        <p:nvSpPr>
          <p:cNvPr id="6" name="object 6">
            <a:extLst>
              <a:ext uri="{FF2B5EF4-FFF2-40B4-BE49-F238E27FC236}">
                <a16:creationId xmlns:a16="http://schemas.microsoft.com/office/drawing/2014/main" id="{FEF8B043-DC34-D490-7DA9-92E4FB8899C3}"/>
              </a:ext>
            </a:extLst>
          </p:cNvPr>
          <p:cNvSpPr txBox="1"/>
          <p:nvPr/>
        </p:nvSpPr>
        <p:spPr>
          <a:xfrm>
            <a:off x="2540001" y="1998979"/>
            <a:ext cx="1456055" cy="756920"/>
          </a:xfrm>
          <a:prstGeom prst="rect">
            <a:avLst/>
          </a:prstGeom>
        </p:spPr>
        <p:txBody>
          <a:bodyPr vert="horz" wrap="square" lIns="0" tIns="12700" rIns="0" bIns="0" rtlCol="0">
            <a:spAutoFit/>
          </a:bodyPr>
          <a:lstStyle/>
          <a:p>
            <a:pPr marL="347980" marR="5080" indent="-335280">
              <a:spcBef>
                <a:spcPts val="100"/>
              </a:spcBef>
            </a:pPr>
            <a:r>
              <a:rPr sz="2400" b="1" kern="0" dirty="0">
                <a:solidFill>
                  <a:srgbClr val="FFFFFF"/>
                </a:solidFill>
                <a:latin typeface="Times New Roman"/>
                <a:cs typeface="Times New Roman"/>
              </a:rPr>
              <a:t>Barriers</a:t>
            </a:r>
            <a:r>
              <a:rPr sz="2400" b="1" kern="0" spc="-40" dirty="0">
                <a:solidFill>
                  <a:srgbClr val="FFFFFF"/>
                </a:solidFill>
                <a:latin typeface="Times New Roman"/>
                <a:cs typeface="Times New Roman"/>
              </a:rPr>
              <a:t> </a:t>
            </a:r>
            <a:r>
              <a:rPr sz="2400" b="1" kern="0" spc="-25" dirty="0">
                <a:solidFill>
                  <a:srgbClr val="FFFFFF"/>
                </a:solidFill>
                <a:latin typeface="Times New Roman"/>
                <a:cs typeface="Times New Roman"/>
              </a:rPr>
              <a:t>to </a:t>
            </a:r>
            <a:r>
              <a:rPr sz="2400" b="1" kern="0" spc="-10" dirty="0">
                <a:solidFill>
                  <a:srgbClr val="FFFFFF"/>
                </a:solidFill>
                <a:latin typeface="Times New Roman"/>
                <a:cs typeface="Times New Roman"/>
              </a:rPr>
              <a:t>Entry</a:t>
            </a:r>
            <a:endParaRPr sz="2400" kern="0">
              <a:solidFill>
                <a:sysClr val="windowText" lastClr="000000"/>
              </a:solidFill>
              <a:latin typeface="Times New Roman"/>
              <a:cs typeface="Times New Roman"/>
            </a:endParaRPr>
          </a:p>
        </p:txBody>
      </p:sp>
      <p:sp>
        <p:nvSpPr>
          <p:cNvPr id="7" name="object 7">
            <a:extLst>
              <a:ext uri="{FF2B5EF4-FFF2-40B4-BE49-F238E27FC236}">
                <a16:creationId xmlns:a16="http://schemas.microsoft.com/office/drawing/2014/main" id="{93C77C62-319C-AF9C-2065-E0BE4540F51D}"/>
              </a:ext>
            </a:extLst>
          </p:cNvPr>
          <p:cNvSpPr txBox="1"/>
          <p:nvPr/>
        </p:nvSpPr>
        <p:spPr>
          <a:xfrm>
            <a:off x="5852160" y="1276350"/>
            <a:ext cx="2513965" cy="391160"/>
          </a:xfrm>
          <a:prstGeom prst="rect">
            <a:avLst/>
          </a:prstGeom>
        </p:spPr>
        <p:txBody>
          <a:bodyPr vert="horz" wrap="square" lIns="0" tIns="12700" rIns="0" bIns="0" rtlCol="0">
            <a:spAutoFit/>
          </a:bodyPr>
          <a:lstStyle/>
          <a:p>
            <a:pPr marL="12700">
              <a:spcBef>
                <a:spcPts val="100"/>
              </a:spcBef>
            </a:pPr>
            <a:r>
              <a:rPr sz="2400" b="1" kern="0" dirty="0">
                <a:solidFill>
                  <a:srgbClr val="FFFFFF"/>
                </a:solidFill>
                <a:latin typeface="Times New Roman"/>
                <a:cs typeface="Times New Roman"/>
              </a:rPr>
              <a:t>Economies</a:t>
            </a:r>
            <a:r>
              <a:rPr sz="2400" b="1" kern="0" spc="-40" dirty="0">
                <a:solidFill>
                  <a:srgbClr val="FFFFFF"/>
                </a:solidFill>
                <a:latin typeface="Times New Roman"/>
                <a:cs typeface="Times New Roman"/>
              </a:rPr>
              <a:t> </a:t>
            </a:r>
            <a:r>
              <a:rPr sz="2400" b="1" kern="0" dirty="0">
                <a:solidFill>
                  <a:srgbClr val="FFFFFF"/>
                </a:solidFill>
                <a:latin typeface="Times New Roman"/>
                <a:cs typeface="Times New Roman"/>
              </a:rPr>
              <a:t>of</a:t>
            </a:r>
            <a:r>
              <a:rPr sz="2400" b="1" kern="0" spc="-40" dirty="0">
                <a:solidFill>
                  <a:srgbClr val="FFFFFF"/>
                </a:solidFill>
                <a:latin typeface="Times New Roman"/>
                <a:cs typeface="Times New Roman"/>
              </a:rPr>
              <a:t> </a:t>
            </a:r>
            <a:r>
              <a:rPr sz="2400" b="1" kern="0" spc="-20" dirty="0">
                <a:solidFill>
                  <a:srgbClr val="FFFFFF"/>
                </a:solidFill>
                <a:latin typeface="Times New Roman"/>
                <a:cs typeface="Times New Roman"/>
              </a:rPr>
              <a:t>Scale</a:t>
            </a:r>
            <a:endParaRPr sz="2400" kern="0">
              <a:solidFill>
                <a:sysClr val="windowText" lastClr="000000"/>
              </a:solidFill>
              <a:latin typeface="Times New Roman"/>
              <a:cs typeface="Times New Roman"/>
            </a:endParaRPr>
          </a:p>
        </p:txBody>
      </p:sp>
      <p:sp>
        <p:nvSpPr>
          <p:cNvPr id="8" name="object 8">
            <a:extLst>
              <a:ext uri="{FF2B5EF4-FFF2-40B4-BE49-F238E27FC236}">
                <a16:creationId xmlns:a16="http://schemas.microsoft.com/office/drawing/2014/main" id="{3BB0B710-7161-80B7-9AAD-AC80F3E2D5EE}"/>
              </a:ext>
            </a:extLst>
          </p:cNvPr>
          <p:cNvSpPr txBox="1"/>
          <p:nvPr/>
        </p:nvSpPr>
        <p:spPr>
          <a:xfrm>
            <a:off x="5850891" y="1885950"/>
            <a:ext cx="4185285" cy="2217420"/>
          </a:xfrm>
          <a:prstGeom prst="rect">
            <a:avLst/>
          </a:prstGeom>
        </p:spPr>
        <p:txBody>
          <a:bodyPr vert="horz" wrap="square" lIns="0" tIns="12700" rIns="0" bIns="0" rtlCol="0">
            <a:spAutoFit/>
          </a:bodyPr>
          <a:lstStyle/>
          <a:p>
            <a:pPr marL="12700">
              <a:spcBef>
                <a:spcPts val="100"/>
              </a:spcBef>
            </a:pPr>
            <a:r>
              <a:rPr sz="2400" b="1" kern="0" dirty="0">
                <a:solidFill>
                  <a:srgbClr val="FFFFFF"/>
                </a:solidFill>
                <a:latin typeface="Times New Roman"/>
                <a:cs typeface="Times New Roman"/>
              </a:rPr>
              <a:t>Product</a:t>
            </a:r>
            <a:r>
              <a:rPr sz="2400" b="1" kern="0" spc="-75" dirty="0">
                <a:solidFill>
                  <a:srgbClr val="FFFFFF"/>
                </a:solidFill>
                <a:latin typeface="Times New Roman"/>
                <a:cs typeface="Times New Roman"/>
              </a:rPr>
              <a:t> </a:t>
            </a:r>
            <a:r>
              <a:rPr sz="2400" b="1" kern="0" spc="-10" dirty="0">
                <a:solidFill>
                  <a:srgbClr val="FFFFFF"/>
                </a:solidFill>
                <a:latin typeface="Times New Roman"/>
                <a:cs typeface="Times New Roman"/>
              </a:rPr>
              <a:t>Differentiation</a:t>
            </a:r>
            <a:endParaRPr sz="2400" kern="0">
              <a:solidFill>
                <a:sysClr val="windowText" lastClr="000000"/>
              </a:solidFill>
              <a:latin typeface="Times New Roman"/>
              <a:cs typeface="Times New Roman"/>
            </a:endParaRPr>
          </a:p>
          <a:p>
            <a:pPr marL="17780" marR="1292860" indent="-2540">
              <a:lnSpc>
                <a:spcPct val="166700"/>
              </a:lnSpc>
            </a:pPr>
            <a:r>
              <a:rPr sz="2400" b="1" kern="0" dirty="0">
                <a:solidFill>
                  <a:srgbClr val="FFFFFF"/>
                </a:solidFill>
                <a:latin typeface="Times New Roman"/>
                <a:cs typeface="Times New Roman"/>
              </a:rPr>
              <a:t>Capital</a:t>
            </a:r>
            <a:r>
              <a:rPr sz="2400" b="1" kern="0" spc="-75" dirty="0">
                <a:solidFill>
                  <a:srgbClr val="FFFFFF"/>
                </a:solidFill>
                <a:latin typeface="Times New Roman"/>
                <a:cs typeface="Times New Roman"/>
              </a:rPr>
              <a:t> </a:t>
            </a:r>
            <a:r>
              <a:rPr sz="2400" b="1" kern="0" spc="-10" dirty="0">
                <a:solidFill>
                  <a:srgbClr val="FFFFFF"/>
                </a:solidFill>
                <a:latin typeface="Times New Roman"/>
                <a:cs typeface="Times New Roman"/>
              </a:rPr>
              <a:t>Requirements </a:t>
            </a:r>
            <a:r>
              <a:rPr sz="2400" b="1" kern="0" dirty="0">
                <a:solidFill>
                  <a:srgbClr val="FFFFFF"/>
                </a:solidFill>
                <a:latin typeface="Times New Roman"/>
                <a:cs typeface="Times New Roman"/>
              </a:rPr>
              <a:t>Switching</a:t>
            </a:r>
            <a:r>
              <a:rPr sz="2400" b="1" kern="0" spc="-120" dirty="0">
                <a:solidFill>
                  <a:srgbClr val="FFFFFF"/>
                </a:solidFill>
                <a:latin typeface="Times New Roman"/>
                <a:cs typeface="Times New Roman"/>
              </a:rPr>
              <a:t> </a:t>
            </a:r>
            <a:r>
              <a:rPr sz="2400" b="1" kern="0" spc="-20" dirty="0">
                <a:solidFill>
                  <a:srgbClr val="FFFFFF"/>
                </a:solidFill>
                <a:latin typeface="Times New Roman"/>
                <a:cs typeface="Times New Roman"/>
              </a:rPr>
              <a:t>Costs</a:t>
            </a:r>
            <a:endParaRPr sz="2400" kern="0">
              <a:solidFill>
                <a:sysClr val="windowText" lastClr="000000"/>
              </a:solidFill>
              <a:latin typeface="Times New Roman"/>
              <a:cs typeface="Times New Roman"/>
            </a:endParaRPr>
          </a:p>
          <a:p>
            <a:pPr marL="14604">
              <a:spcBef>
                <a:spcPts val="1900"/>
              </a:spcBef>
            </a:pPr>
            <a:r>
              <a:rPr sz="2400" b="1" kern="0" dirty="0">
                <a:solidFill>
                  <a:srgbClr val="FFFFFF"/>
                </a:solidFill>
                <a:latin typeface="Times New Roman"/>
                <a:cs typeface="Times New Roman"/>
              </a:rPr>
              <a:t>Access</a:t>
            </a:r>
            <a:r>
              <a:rPr sz="2400" b="1" kern="0" spc="-65" dirty="0">
                <a:solidFill>
                  <a:srgbClr val="FFFFFF"/>
                </a:solidFill>
                <a:latin typeface="Times New Roman"/>
                <a:cs typeface="Times New Roman"/>
              </a:rPr>
              <a:t> </a:t>
            </a:r>
            <a:r>
              <a:rPr sz="2400" b="1" kern="0" dirty="0">
                <a:solidFill>
                  <a:srgbClr val="FFFFFF"/>
                </a:solidFill>
                <a:latin typeface="Times New Roman"/>
                <a:cs typeface="Times New Roman"/>
              </a:rPr>
              <a:t>to</a:t>
            </a:r>
            <a:r>
              <a:rPr sz="2400" b="1" kern="0" spc="-65" dirty="0">
                <a:solidFill>
                  <a:srgbClr val="FFFFFF"/>
                </a:solidFill>
                <a:latin typeface="Times New Roman"/>
                <a:cs typeface="Times New Roman"/>
              </a:rPr>
              <a:t> </a:t>
            </a:r>
            <a:r>
              <a:rPr sz="2400" b="1" kern="0" dirty="0">
                <a:solidFill>
                  <a:srgbClr val="FFFFFF"/>
                </a:solidFill>
                <a:latin typeface="Times New Roman"/>
                <a:cs typeface="Times New Roman"/>
              </a:rPr>
              <a:t>Distribution</a:t>
            </a:r>
            <a:r>
              <a:rPr sz="2400" b="1" kern="0" spc="-70" dirty="0">
                <a:solidFill>
                  <a:srgbClr val="FFFFFF"/>
                </a:solidFill>
                <a:latin typeface="Times New Roman"/>
                <a:cs typeface="Times New Roman"/>
              </a:rPr>
              <a:t> </a:t>
            </a:r>
            <a:r>
              <a:rPr sz="2400" b="1" kern="0" spc="-10" dirty="0">
                <a:solidFill>
                  <a:srgbClr val="FFFFFF"/>
                </a:solidFill>
                <a:latin typeface="Times New Roman"/>
                <a:cs typeface="Times New Roman"/>
              </a:rPr>
              <a:t>Channels</a:t>
            </a:r>
            <a:endParaRPr sz="2400" kern="0">
              <a:solidFill>
                <a:sysClr val="windowText" lastClr="000000"/>
              </a:solidFill>
              <a:latin typeface="Times New Roman"/>
              <a:cs typeface="Times New Roman"/>
            </a:endParaRPr>
          </a:p>
        </p:txBody>
      </p:sp>
      <p:sp>
        <p:nvSpPr>
          <p:cNvPr id="9" name="object 9">
            <a:extLst>
              <a:ext uri="{FF2B5EF4-FFF2-40B4-BE49-F238E27FC236}">
                <a16:creationId xmlns:a16="http://schemas.microsoft.com/office/drawing/2014/main" id="{CD78AC27-9FCE-C857-8093-A66A8E6594D9}"/>
              </a:ext>
            </a:extLst>
          </p:cNvPr>
          <p:cNvSpPr txBox="1"/>
          <p:nvPr/>
        </p:nvSpPr>
        <p:spPr>
          <a:xfrm>
            <a:off x="5850891" y="4378960"/>
            <a:ext cx="4293235" cy="1913889"/>
          </a:xfrm>
          <a:prstGeom prst="rect">
            <a:avLst/>
          </a:prstGeom>
        </p:spPr>
        <p:txBody>
          <a:bodyPr vert="horz" wrap="square" lIns="0" tIns="12700" rIns="0" bIns="0" rtlCol="0">
            <a:spAutoFit/>
          </a:bodyPr>
          <a:lstStyle/>
          <a:p>
            <a:pPr marL="16510" marR="5080">
              <a:spcBef>
                <a:spcPts val="100"/>
              </a:spcBef>
            </a:pPr>
            <a:r>
              <a:rPr sz="2400" b="1" kern="0" dirty="0">
                <a:solidFill>
                  <a:srgbClr val="FFFFFF"/>
                </a:solidFill>
                <a:latin typeface="Times New Roman"/>
                <a:cs typeface="Times New Roman"/>
              </a:rPr>
              <a:t>Cost</a:t>
            </a:r>
            <a:r>
              <a:rPr sz="2400" b="1" kern="0" spc="-100" dirty="0">
                <a:solidFill>
                  <a:srgbClr val="FFFFFF"/>
                </a:solidFill>
                <a:latin typeface="Times New Roman"/>
                <a:cs typeface="Times New Roman"/>
              </a:rPr>
              <a:t> </a:t>
            </a:r>
            <a:r>
              <a:rPr sz="2400" b="1" kern="0" dirty="0">
                <a:solidFill>
                  <a:srgbClr val="FFFFFF"/>
                </a:solidFill>
                <a:latin typeface="Times New Roman"/>
                <a:cs typeface="Times New Roman"/>
              </a:rPr>
              <a:t>Disadvantages</a:t>
            </a:r>
            <a:r>
              <a:rPr sz="2400" b="1" kern="0" spc="-105" dirty="0">
                <a:solidFill>
                  <a:srgbClr val="FFFFFF"/>
                </a:solidFill>
                <a:latin typeface="Times New Roman"/>
                <a:cs typeface="Times New Roman"/>
              </a:rPr>
              <a:t> </a:t>
            </a:r>
            <a:r>
              <a:rPr sz="2400" b="1" kern="0" spc="-10" dirty="0">
                <a:solidFill>
                  <a:srgbClr val="FFFFFF"/>
                </a:solidFill>
                <a:latin typeface="Times New Roman"/>
                <a:cs typeface="Times New Roman"/>
              </a:rPr>
              <a:t>Independent </a:t>
            </a:r>
            <a:r>
              <a:rPr sz="2400" b="1" kern="0" dirty="0">
                <a:solidFill>
                  <a:srgbClr val="FFFFFF"/>
                </a:solidFill>
                <a:latin typeface="Times New Roman"/>
                <a:cs typeface="Times New Roman"/>
              </a:rPr>
              <a:t>of</a:t>
            </a:r>
            <a:r>
              <a:rPr sz="2400" b="1" kern="0" spc="-15" dirty="0">
                <a:solidFill>
                  <a:srgbClr val="FFFFFF"/>
                </a:solidFill>
                <a:latin typeface="Times New Roman"/>
                <a:cs typeface="Times New Roman"/>
              </a:rPr>
              <a:t> </a:t>
            </a:r>
            <a:r>
              <a:rPr sz="2400" b="1" kern="0" spc="-10" dirty="0">
                <a:solidFill>
                  <a:srgbClr val="FFFFFF"/>
                </a:solidFill>
                <a:latin typeface="Times New Roman"/>
                <a:cs typeface="Times New Roman"/>
              </a:rPr>
              <a:t>Scale</a:t>
            </a:r>
            <a:endParaRPr sz="2400" kern="0">
              <a:solidFill>
                <a:sysClr val="windowText" lastClr="000000"/>
              </a:solidFill>
              <a:latin typeface="Times New Roman"/>
              <a:cs typeface="Times New Roman"/>
            </a:endParaRPr>
          </a:p>
          <a:p>
            <a:pPr marL="12700">
              <a:spcBef>
                <a:spcPts val="1400"/>
              </a:spcBef>
            </a:pPr>
            <a:r>
              <a:rPr sz="2400" b="1" kern="0" dirty="0">
                <a:solidFill>
                  <a:srgbClr val="FFFFFF"/>
                </a:solidFill>
                <a:latin typeface="Times New Roman"/>
                <a:cs typeface="Times New Roman"/>
              </a:rPr>
              <a:t>Government</a:t>
            </a:r>
            <a:r>
              <a:rPr sz="2400" b="1" kern="0" spc="-60" dirty="0">
                <a:solidFill>
                  <a:srgbClr val="FFFFFF"/>
                </a:solidFill>
                <a:latin typeface="Times New Roman"/>
                <a:cs typeface="Times New Roman"/>
              </a:rPr>
              <a:t> </a:t>
            </a:r>
            <a:r>
              <a:rPr sz="2400" b="1" kern="0" spc="-10" dirty="0">
                <a:solidFill>
                  <a:srgbClr val="FFFFFF"/>
                </a:solidFill>
                <a:latin typeface="Times New Roman"/>
                <a:cs typeface="Times New Roman"/>
              </a:rPr>
              <a:t>Policy</a:t>
            </a:r>
            <a:endParaRPr sz="2400" kern="0">
              <a:solidFill>
                <a:sysClr val="windowText" lastClr="000000"/>
              </a:solidFill>
              <a:latin typeface="Times New Roman"/>
              <a:cs typeface="Times New Roman"/>
            </a:endParaRPr>
          </a:p>
          <a:p>
            <a:pPr marL="25400">
              <a:spcBef>
                <a:spcPts val="1950"/>
              </a:spcBef>
            </a:pPr>
            <a:r>
              <a:rPr sz="2400" b="1" i="1" kern="0" dirty="0">
                <a:solidFill>
                  <a:srgbClr val="FFFFFF"/>
                </a:solidFill>
                <a:latin typeface="Times New Roman"/>
                <a:cs typeface="Times New Roman"/>
              </a:rPr>
              <a:t>Expected</a:t>
            </a:r>
            <a:r>
              <a:rPr sz="2400" b="1" i="1" kern="0" spc="-20" dirty="0">
                <a:solidFill>
                  <a:srgbClr val="FFFFFF"/>
                </a:solidFill>
                <a:latin typeface="Times New Roman"/>
                <a:cs typeface="Times New Roman"/>
              </a:rPr>
              <a:t> </a:t>
            </a:r>
            <a:r>
              <a:rPr sz="2400" b="1" i="1" kern="0" spc="-10" dirty="0">
                <a:solidFill>
                  <a:srgbClr val="FFFFFF"/>
                </a:solidFill>
                <a:latin typeface="Times New Roman"/>
                <a:cs typeface="Times New Roman"/>
              </a:rPr>
              <a:t>Retaliation</a:t>
            </a:r>
            <a:endParaRPr sz="2400" kern="0">
              <a:solidFill>
                <a:sysClr val="windowText" lastClr="000000"/>
              </a:solidFill>
              <a:latin typeface="Times New Roman"/>
              <a:cs typeface="Times New Roman"/>
            </a:endParaRPr>
          </a:p>
        </p:txBody>
      </p:sp>
      <p:pic>
        <p:nvPicPr>
          <p:cNvPr id="10" name="object 10">
            <a:extLst>
              <a:ext uri="{FF2B5EF4-FFF2-40B4-BE49-F238E27FC236}">
                <a16:creationId xmlns:a16="http://schemas.microsoft.com/office/drawing/2014/main" id="{D243C9E6-53CB-6ED6-AB66-20B774519E54}"/>
              </a:ext>
            </a:extLst>
          </p:cNvPr>
          <p:cNvPicPr/>
          <p:nvPr/>
        </p:nvPicPr>
        <p:blipFill>
          <a:blip r:embed="rId2" cstate="print"/>
          <a:stretch>
            <a:fillRect/>
          </a:stretch>
        </p:blipFill>
        <p:spPr>
          <a:xfrm>
            <a:off x="5562600" y="1371600"/>
            <a:ext cx="184150" cy="184150"/>
          </a:xfrm>
          <a:prstGeom prst="rect">
            <a:avLst/>
          </a:prstGeom>
        </p:spPr>
      </p:pic>
      <p:pic>
        <p:nvPicPr>
          <p:cNvPr id="11" name="object 11">
            <a:extLst>
              <a:ext uri="{FF2B5EF4-FFF2-40B4-BE49-F238E27FC236}">
                <a16:creationId xmlns:a16="http://schemas.microsoft.com/office/drawing/2014/main" id="{CEF539C2-CFC8-DF5A-742B-2082544B31EB}"/>
              </a:ext>
            </a:extLst>
          </p:cNvPr>
          <p:cNvPicPr/>
          <p:nvPr/>
        </p:nvPicPr>
        <p:blipFill>
          <a:blip r:embed="rId3" cstate="print"/>
          <a:stretch>
            <a:fillRect/>
          </a:stretch>
        </p:blipFill>
        <p:spPr>
          <a:xfrm>
            <a:off x="5562600" y="1981200"/>
            <a:ext cx="184150" cy="184150"/>
          </a:xfrm>
          <a:prstGeom prst="rect">
            <a:avLst/>
          </a:prstGeom>
        </p:spPr>
      </p:pic>
      <p:pic>
        <p:nvPicPr>
          <p:cNvPr id="12" name="object 12">
            <a:extLst>
              <a:ext uri="{FF2B5EF4-FFF2-40B4-BE49-F238E27FC236}">
                <a16:creationId xmlns:a16="http://schemas.microsoft.com/office/drawing/2014/main" id="{956C1BA2-62B9-02D7-C966-B11652BEDB90}"/>
              </a:ext>
            </a:extLst>
          </p:cNvPr>
          <p:cNvPicPr/>
          <p:nvPr/>
        </p:nvPicPr>
        <p:blipFill>
          <a:blip r:embed="rId4" cstate="print"/>
          <a:stretch>
            <a:fillRect/>
          </a:stretch>
        </p:blipFill>
        <p:spPr>
          <a:xfrm>
            <a:off x="5562600" y="2590800"/>
            <a:ext cx="184150" cy="184150"/>
          </a:xfrm>
          <a:prstGeom prst="rect">
            <a:avLst/>
          </a:prstGeom>
        </p:spPr>
      </p:pic>
      <p:pic>
        <p:nvPicPr>
          <p:cNvPr id="13" name="object 13">
            <a:extLst>
              <a:ext uri="{FF2B5EF4-FFF2-40B4-BE49-F238E27FC236}">
                <a16:creationId xmlns:a16="http://schemas.microsoft.com/office/drawing/2014/main" id="{0A76A370-E9A6-BF98-39EC-2E22D6BA9512}"/>
              </a:ext>
            </a:extLst>
          </p:cNvPr>
          <p:cNvPicPr/>
          <p:nvPr/>
        </p:nvPicPr>
        <p:blipFill>
          <a:blip r:embed="rId2" cstate="print"/>
          <a:stretch>
            <a:fillRect/>
          </a:stretch>
        </p:blipFill>
        <p:spPr>
          <a:xfrm>
            <a:off x="5562600" y="3181350"/>
            <a:ext cx="184150" cy="184150"/>
          </a:xfrm>
          <a:prstGeom prst="rect">
            <a:avLst/>
          </a:prstGeom>
        </p:spPr>
      </p:pic>
      <p:pic>
        <p:nvPicPr>
          <p:cNvPr id="14" name="object 14">
            <a:extLst>
              <a:ext uri="{FF2B5EF4-FFF2-40B4-BE49-F238E27FC236}">
                <a16:creationId xmlns:a16="http://schemas.microsoft.com/office/drawing/2014/main" id="{0A64AD00-F445-4250-AA33-B4FC8FA2B2C9}"/>
              </a:ext>
            </a:extLst>
          </p:cNvPr>
          <p:cNvPicPr/>
          <p:nvPr/>
        </p:nvPicPr>
        <p:blipFill>
          <a:blip r:embed="rId3" cstate="print"/>
          <a:stretch>
            <a:fillRect/>
          </a:stretch>
        </p:blipFill>
        <p:spPr>
          <a:xfrm>
            <a:off x="5562600" y="3790950"/>
            <a:ext cx="184150" cy="184150"/>
          </a:xfrm>
          <a:prstGeom prst="rect">
            <a:avLst/>
          </a:prstGeom>
        </p:spPr>
      </p:pic>
      <p:pic>
        <p:nvPicPr>
          <p:cNvPr id="15" name="object 15">
            <a:extLst>
              <a:ext uri="{FF2B5EF4-FFF2-40B4-BE49-F238E27FC236}">
                <a16:creationId xmlns:a16="http://schemas.microsoft.com/office/drawing/2014/main" id="{E70D22EB-4CDA-013D-7B9F-46D62DBB4C4A}"/>
              </a:ext>
            </a:extLst>
          </p:cNvPr>
          <p:cNvPicPr/>
          <p:nvPr/>
        </p:nvPicPr>
        <p:blipFill>
          <a:blip r:embed="rId3" cstate="print"/>
          <a:stretch>
            <a:fillRect/>
          </a:stretch>
        </p:blipFill>
        <p:spPr>
          <a:xfrm>
            <a:off x="5562600" y="4476750"/>
            <a:ext cx="184150" cy="184150"/>
          </a:xfrm>
          <a:prstGeom prst="rect">
            <a:avLst/>
          </a:prstGeom>
        </p:spPr>
      </p:pic>
      <p:pic>
        <p:nvPicPr>
          <p:cNvPr id="16" name="object 16">
            <a:extLst>
              <a:ext uri="{FF2B5EF4-FFF2-40B4-BE49-F238E27FC236}">
                <a16:creationId xmlns:a16="http://schemas.microsoft.com/office/drawing/2014/main" id="{89B9D221-8D6E-9835-2C0D-1247B3C7A687}"/>
              </a:ext>
            </a:extLst>
          </p:cNvPr>
          <p:cNvPicPr/>
          <p:nvPr/>
        </p:nvPicPr>
        <p:blipFill>
          <a:blip r:embed="rId3" cstate="print"/>
          <a:stretch>
            <a:fillRect/>
          </a:stretch>
        </p:blipFill>
        <p:spPr>
          <a:xfrm>
            <a:off x="5562600" y="5391150"/>
            <a:ext cx="184150" cy="184150"/>
          </a:xfrm>
          <a:prstGeom prst="rect">
            <a:avLst/>
          </a:prstGeom>
        </p:spPr>
      </p:pic>
      <p:pic>
        <p:nvPicPr>
          <p:cNvPr id="17" name="object 17">
            <a:extLst>
              <a:ext uri="{FF2B5EF4-FFF2-40B4-BE49-F238E27FC236}">
                <a16:creationId xmlns:a16="http://schemas.microsoft.com/office/drawing/2014/main" id="{C0075969-751D-AD70-EF06-9D639E4EAAC3}"/>
              </a:ext>
            </a:extLst>
          </p:cNvPr>
          <p:cNvPicPr/>
          <p:nvPr/>
        </p:nvPicPr>
        <p:blipFill>
          <a:blip r:embed="rId4" cstate="print"/>
          <a:stretch>
            <a:fillRect/>
          </a:stretch>
        </p:blipFill>
        <p:spPr>
          <a:xfrm>
            <a:off x="5562600" y="6000750"/>
            <a:ext cx="184150" cy="184150"/>
          </a:xfrm>
          <a:prstGeom prst="rect">
            <a:avLst/>
          </a:prstGeom>
        </p:spPr>
      </p:pic>
      <p:sp>
        <p:nvSpPr>
          <p:cNvPr id="18" name="object 18">
            <a:extLst>
              <a:ext uri="{FF2B5EF4-FFF2-40B4-BE49-F238E27FC236}">
                <a16:creationId xmlns:a16="http://schemas.microsoft.com/office/drawing/2014/main" id="{621510D5-FAD2-E717-CF56-A6777946B4FF}"/>
              </a:ext>
            </a:extLst>
          </p:cNvPr>
          <p:cNvSpPr txBox="1">
            <a:spLocks noGrp="1"/>
          </p:cNvSpPr>
          <p:nvPr>
            <p:ph type="ftr" sz="quarter" idx="5"/>
          </p:nvPr>
        </p:nvSpPr>
        <p:spPr>
          <a:prstGeom prst="rect">
            <a:avLst/>
          </a:prstGeom>
        </p:spPr>
        <p:txBody>
          <a:bodyPr vert="horz" wrap="square" lIns="0" tIns="0" rIns="0" bIns="0" rtlCol="0">
            <a:spAutoFit/>
          </a:bodyPr>
          <a:lstStyle/>
          <a:p>
            <a:pPr marL="101600">
              <a:lnSpc>
                <a:spcPts val="1630"/>
              </a:lnSpc>
            </a:pPr>
            <a:r>
              <a:rPr kern="0" spc="-25" dirty="0"/>
              <a:t>Ch2</a:t>
            </a:r>
          </a:p>
        </p:txBody>
      </p:sp>
    </p:spTree>
    <p:extLst>
      <p:ext uri="{BB962C8B-B14F-4D97-AF65-F5344CB8AC3E}">
        <p14:creationId xmlns:p14="http://schemas.microsoft.com/office/powerpoint/2010/main" val="3670451340"/>
      </p:ext>
    </p:extLst>
  </p:cSld>
  <p:clrMapOvr>
    <a:masterClrMapping/>
  </p:clrMapOvr>
  <p:transition>
    <p:wipe dir="r"/>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5B7F89-E6AF-BA12-3A1B-ACBDB6276232}"/>
            </a:ext>
          </a:extLst>
        </p:cNvPr>
        <p:cNvGrpSpPr/>
        <p:nvPr/>
      </p:nvGrpSpPr>
      <p:grpSpPr>
        <a:xfrm>
          <a:off x="0" y="0"/>
          <a:ext cx="0" cy="0"/>
          <a:chOff x="0" y="0"/>
          <a:chExt cx="0" cy="0"/>
        </a:xfrm>
      </p:grpSpPr>
      <p:grpSp>
        <p:nvGrpSpPr>
          <p:cNvPr id="2" name="object 2">
            <a:extLst>
              <a:ext uri="{FF2B5EF4-FFF2-40B4-BE49-F238E27FC236}">
                <a16:creationId xmlns:a16="http://schemas.microsoft.com/office/drawing/2014/main" id="{74A508D3-54D2-E1A8-3E5C-90CD8BD36DC5}"/>
              </a:ext>
            </a:extLst>
          </p:cNvPr>
          <p:cNvGrpSpPr/>
          <p:nvPr/>
        </p:nvGrpSpPr>
        <p:grpSpPr>
          <a:xfrm>
            <a:off x="2286000" y="2997200"/>
            <a:ext cx="1866900" cy="1866900"/>
            <a:chOff x="762000" y="2997200"/>
            <a:chExt cx="1866900" cy="1866900"/>
          </a:xfrm>
        </p:grpSpPr>
        <p:sp>
          <p:nvSpPr>
            <p:cNvPr id="3" name="object 3">
              <a:extLst>
                <a:ext uri="{FF2B5EF4-FFF2-40B4-BE49-F238E27FC236}">
                  <a16:creationId xmlns:a16="http://schemas.microsoft.com/office/drawing/2014/main" id="{4E2D7C42-277D-A5B1-3841-09E33541367F}"/>
                </a:ext>
              </a:extLst>
            </p:cNvPr>
            <p:cNvSpPr/>
            <p:nvPr/>
          </p:nvSpPr>
          <p:spPr>
            <a:xfrm>
              <a:off x="800100" y="3035300"/>
              <a:ext cx="1828800" cy="1828800"/>
            </a:xfrm>
            <a:custGeom>
              <a:avLst/>
              <a:gdLst/>
              <a:ahLst/>
              <a:cxnLst/>
              <a:rect l="l" t="t" r="r" b="b"/>
              <a:pathLst>
                <a:path w="1828800" h="1828800">
                  <a:moveTo>
                    <a:pt x="1219200" y="0"/>
                  </a:moveTo>
                  <a:lnTo>
                    <a:pt x="0" y="0"/>
                  </a:lnTo>
                  <a:lnTo>
                    <a:pt x="0" y="1828800"/>
                  </a:lnTo>
                  <a:lnTo>
                    <a:pt x="1219200" y="1828800"/>
                  </a:lnTo>
                  <a:lnTo>
                    <a:pt x="1828800" y="914400"/>
                  </a:lnTo>
                  <a:lnTo>
                    <a:pt x="1219200" y="0"/>
                  </a:lnTo>
                  <a:close/>
                </a:path>
              </a:pathLst>
            </a:custGeom>
            <a:solidFill>
              <a:srgbClr val="000000"/>
            </a:solidFill>
          </p:spPr>
          <p:txBody>
            <a:bodyPr wrap="square" lIns="0" tIns="0" rIns="0" bIns="0" rtlCol="0"/>
            <a:lstStyle/>
            <a:p>
              <a:endParaRPr kern="0">
                <a:solidFill>
                  <a:sysClr val="windowText" lastClr="000000"/>
                </a:solidFill>
              </a:endParaRPr>
            </a:p>
          </p:txBody>
        </p:sp>
        <p:sp>
          <p:nvSpPr>
            <p:cNvPr id="4" name="object 4">
              <a:extLst>
                <a:ext uri="{FF2B5EF4-FFF2-40B4-BE49-F238E27FC236}">
                  <a16:creationId xmlns:a16="http://schemas.microsoft.com/office/drawing/2014/main" id="{5D7AD0FB-81B2-8E05-5027-3C3737FB47E8}"/>
                </a:ext>
              </a:extLst>
            </p:cNvPr>
            <p:cNvSpPr/>
            <p:nvPr/>
          </p:nvSpPr>
          <p:spPr>
            <a:xfrm>
              <a:off x="762000" y="2997200"/>
              <a:ext cx="1828800" cy="1828800"/>
            </a:xfrm>
            <a:custGeom>
              <a:avLst/>
              <a:gdLst/>
              <a:ahLst/>
              <a:cxnLst/>
              <a:rect l="l" t="t" r="r" b="b"/>
              <a:pathLst>
                <a:path w="1828800" h="1828800">
                  <a:moveTo>
                    <a:pt x="1219200" y="0"/>
                  </a:moveTo>
                  <a:lnTo>
                    <a:pt x="0" y="0"/>
                  </a:lnTo>
                  <a:lnTo>
                    <a:pt x="0" y="1828800"/>
                  </a:lnTo>
                  <a:lnTo>
                    <a:pt x="1219200" y="1828800"/>
                  </a:lnTo>
                  <a:lnTo>
                    <a:pt x="1828800" y="914400"/>
                  </a:lnTo>
                  <a:lnTo>
                    <a:pt x="1219200" y="0"/>
                  </a:lnTo>
                  <a:close/>
                </a:path>
              </a:pathLst>
            </a:custGeom>
            <a:solidFill>
              <a:srgbClr val="009587"/>
            </a:solidFill>
          </p:spPr>
          <p:txBody>
            <a:bodyPr wrap="square" lIns="0" tIns="0" rIns="0" bIns="0" rtlCol="0"/>
            <a:lstStyle/>
            <a:p>
              <a:endParaRPr kern="0">
                <a:solidFill>
                  <a:sysClr val="windowText" lastClr="000000"/>
                </a:solidFill>
              </a:endParaRPr>
            </a:p>
          </p:txBody>
        </p:sp>
      </p:grpSp>
      <p:sp>
        <p:nvSpPr>
          <p:cNvPr id="5" name="object 5">
            <a:extLst>
              <a:ext uri="{FF2B5EF4-FFF2-40B4-BE49-F238E27FC236}">
                <a16:creationId xmlns:a16="http://schemas.microsoft.com/office/drawing/2014/main" id="{D79CBADE-F8C1-8ACC-F15F-E26A65A76A83}"/>
              </a:ext>
            </a:extLst>
          </p:cNvPr>
          <p:cNvSpPr txBox="1"/>
          <p:nvPr/>
        </p:nvSpPr>
        <p:spPr>
          <a:xfrm>
            <a:off x="2313941" y="3373120"/>
            <a:ext cx="1480185" cy="1122680"/>
          </a:xfrm>
          <a:prstGeom prst="rect">
            <a:avLst/>
          </a:prstGeom>
        </p:spPr>
        <p:txBody>
          <a:bodyPr vert="horz" wrap="square" lIns="0" tIns="12700" rIns="0" bIns="0" rtlCol="0">
            <a:spAutoFit/>
          </a:bodyPr>
          <a:lstStyle/>
          <a:p>
            <a:pPr marL="12065" marR="5080" algn="ctr">
              <a:spcBef>
                <a:spcPts val="100"/>
              </a:spcBef>
            </a:pPr>
            <a:r>
              <a:rPr sz="2400" b="1" kern="0" spc="-10" dirty="0">
                <a:solidFill>
                  <a:srgbClr val="FFFFFF"/>
                </a:solidFill>
                <a:latin typeface="Times New Roman"/>
                <a:cs typeface="Times New Roman"/>
              </a:rPr>
              <a:t>Bargaining </a:t>
            </a:r>
            <a:r>
              <a:rPr sz="2400" b="1" kern="0" dirty="0">
                <a:solidFill>
                  <a:srgbClr val="FFFFFF"/>
                </a:solidFill>
                <a:latin typeface="Times New Roman"/>
                <a:cs typeface="Times New Roman"/>
              </a:rPr>
              <a:t>Power</a:t>
            </a:r>
            <a:r>
              <a:rPr sz="2400" b="1" kern="0" spc="-50" dirty="0">
                <a:solidFill>
                  <a:srgbClr val="FFFFFF"/>
                </a:solidFill>
                <a:latin typeface="Times New Roman"/>
                <a:cs typeface="Times New Roman"/>
              </a:rPr>
              <a:t> </a:t>
            </a:r>
            <a:r>
              <a:rPr sz="2400" b="1" kern="0" spc="-25" dirty="0">
                <a:solidFill>
                  <a:srgbClr val="FFFFFF"/>
                </a:solidFill>
                <a:latin typeface="Times New Roman"/>
                <a:cs typeface="Times New Roman"/>
              </a:rPr>
              <a:t>of </a:t>
            </a:r>
            <a:r>
              <a:rPr sz="2400" b="1" kern="0" spc="-10" dirty="0">
                <a:solidFill>
                  <a:srgbClr val="FFFFFF"/>
                </a:solidFill>
                <a:latin typeface="Times New Roman"/>
                <a:cs typeface="Times New Roman"/>
              </a:rPr>
              <a:t>Suppliers</a:t>
            </a:r>
            <a:endParaRPr sz="2400" kern="0">
              <a:solidFill>
                <a:sysClr val="windowText" lastClr="000000"/>
              </a:solidFill>
              <a:latin typeface="Times New Roman"/>
              <a:cs typeface="Times New Roman"/>
            </a:endParaRPr>
          </a:p>
        </p:txBody>
      </p:sp>
      <p:sp>
        <p:nvSpPr>
          <p:cNvPr id="6" name="object 6">
            <a:extLst>
              <a:ext uri="{FF2B5EF4-FFF2-40B4-BE49-F238E27FC236}">
                <a16:creationId xmlns:a16="http://schemas.microsoft.com/office/drawing/2014/main" id="{2095819E-E3C2-61C7-6A75-5B401F39A1BA}"/>
              </a:ext>
            </a:extLst>
          </p:cNvPr>
          <p:cNvSpPr txBox="1"/>
          <p:nvPr/>
        </p:nvSpPr>
        <p:spPr>
          <a:xfrm>
            <a:off x="5335271" y="1386840"/>
            <a:ext cx="1152525" cy="391160"/>
          </a:xfrm>
          <a:prstGeom prst="rect">
            <a:avLst/>
          </a:prstGeom>
        </p:spPr>
        <p:txBody>
          <a:bodyPr vert="horz" wrap="square" lIns="0" tIns="12700" rIns="0" bIns="0" rtlCol="0">
            <a:spAutoFit/>
          </a:bodyPr>
          <a:lstStyle/>
          <a:p>
            <a:pPr marL="12700">
              <a:spcBef>
                <a:spcPts val="100"/>
              </a:spcBef>
            </a:pPr>
            <a:r>
              <a:rPr sz="2400" kern="0" dirty="0">
                <a:solidFill>
                  <a:srgbClr val="FFFFFF"/>
                </a:solidFill>
                <a:latin typeface="Times New Roman"/>
                <a:cs typeface="Times New Roman"/>
              </a:rPr>
              <a:t>Threat</a:t>
            </a:r>
            <a:r>
              <a:rPr sz="2400" kern="0" spc="-20" dirty="0">
                <a:solidFill>
                  <a:srgbClr val="FFFFFF"/>
                </a:solidFill>
                <a:latin typeface="Times New Roman"/>
                <a:cs typeface="Times New Roman"/>
              </a:rPr>
              <a:t> </a:t>
            </a:r>
            <a:r>
              <a:rPr sz="2400" kern="0" spc="-25" dirty="0">
                <a:solidFill>
                  <a:srgbClr val="FFFFFF"/>
                </a:solidFill>
                <a:latin typeface="Times New Roman"/>
                <a:cs typeface="Times New Roman"/>
              </a:rPr>
              <a:t>of</a:t>
            </a:r>
            <a:endParaRPr sz="2400" kern="0">
              <a:solidFill>
                <a:sysClr val="windowText" lastClr="000000"/>
              </a:solidFill>
              <a:latin typeface="Times New Roman"/>
              <a:cs typeface="Times New Roman"/>
            </a:endParaRPr>
          </a:p>
        </p:txBody>
      </p:sp>
      <p:grpSp>
        <p:nvGrpSpPr>
          <p:cNvPr id="7" name="object 7">
            <a:extLst>
              <a:ext uri="{FF2B5EF4-FFF2-40B4-BE49-F238E27FC236}">
                <a16:creationId xmlns:a16="http://schemas.microsoft.com/office/drawing/2014/main" id="{EF071EC2-CE4F-14A5-D2F9-D10C0F4F1C52}"/>
              </a:ext>
            </a:extLst>
          </p:cNvPr>
          <p:cNvGrpSpPr/>
          <p:nvPr/>
        </p:nvGrpSpPr>
        <p:grpSpPr>
          <a:xfrm>
            <a:off x="5148640" y="1378010"/>
            <a:ext cx="1841500" cy="1841500"/>
            <a:chOff x="3624640" y="1378010"/>
            <a:chExt cx="1841500" cy="1841500"/>
          </a:xfrm>
        </p:grpSpPr>
        <p:sp>
          <p:nvSpPr>
            <p:cNvPr id="8" name="object 8">
              <a:extLst>
                <a:ext uri="{FF2B5EF4-FFF2-40B4-BE49-F238E27FC236}">
                  <a16:creationId xmlns:a16="http://schemas.microsoft.com/office/drawing/2014/main" id="{7CE17EC9-0C2E-D3F1-2615-501FBEF9D88B}"/>
                </a:ext>
              </a:extLst>
            </p:cNvPr>
            <p:cNvSpPr/>
            <p:nvPr/>
          </p:nvSpPr>
          <p:spPr>
            <a:xfrm>
              <a:off x="3643630" y="1397000"/>
              <a:ext cx="1816100" cy="1816100"/>
            </a:xfrm>
            <a:custGeom>
              <a:avLst/>
              <a:gdLst/>
              <a:ahLst/>
              <a:cxnLst/>
              <a:rect l="l" t="t" r="r" b="b"/>
              <a:pathLst>
                <a:path w="1816100" h="1816100">
                  <a:moveTo>
                    <a:pt x="1816100" y="0"/>
                  </a:moveTo>
                  <a:lnTo>
                    <a:pt x="0" y="0"/>
                  </a:lnTo>
                  <a:lnTo>
                    <a:pt x="0" y="1210310"/>
                  </a:lnTo>
                  <a:lnTo>
                    <a:pt x="908050" y="1816100"/>
                  </a:lnTo>
                  <a:lnTo>
                    <a:pt x="1816100" y="1210310"/>
                  </a:lnTo>
                  <a:lnTo>
                    <a:pt x="1816100" y="0"/>
                  </a:lnTo>
                  <a:close/>
                </a:path>
              </a:pathLst>
            </a:custGeom>
            <a:solidFill>
              <a:srgbClr val="909090"/>
            </a:solidFill>
          </p:spPr>
          <p:txBody>
            <a:bodyPr wrap="square" lIns="0" tIns="0" rIns="0" bIns="0" rtlCol="0"/>
            <a:lstStyle/>
            <a:p>
              <a:endParaRPr kern="0">
                <a:solidFill>
                  <a:sysClr val="windowText" lastClr="000000"/>
                </a:solidFill>
              </a:endParaRPr>
            </a:p>
          </p:txBody>
        </p:sp>
        <p:sp>
          <p:nvSpPr>
            <p:cNvPr id="9" name="object 9">
              <a:extLst>
                <a:ext uri="{FF2B5EF4-FFF2-40B4-BE49-F238E27FC236}">
                  <a16:creationId xmlns:a16="http://schemas.microsoft.com/office/drawing/2014/main" id="{A766939B-2DD5-F016-D36D-45C9BFF12D6B}"/>
                </a:ext>
              </a:extLst>
            </p:cNvPr>
            <p:cNvSpPr/>
            <p:nvPr/>
          </p:nvSpPr>
          <p:spPr>
            <a:xfrm>
              <a:off x="3643630" y="1397000"/>
              <a:ext cx="1816100" cy="1816100"/>
            </a:xfrm>
            <a:custGeom>
              <a:avLst/>
              <a:gdLst/>
              <a:ahLst/>
              <a:cxnLst/>
              <a:rect l="l" t="t" r="r" b="b"/>
              <a:pathLst>
                <a:path w="1816100" h="1816100">
                  <a:moveTo>
                    <a:pt x="0" y="0"/>
                  </a:moveTo>
                  <a:lnTo>
                    <a:pt x="0" y="1210310"/>
                  </a:lnTo>
                  <a:lnTo>
                    <a:pt x="908050" y="1816100"/>
                  </a:lnTo>
                  <a:lnTo>
                    <a:pt x="1816100" y="1210310"/>
                  </a:lnTo>
                  <a:lnTo>
                    <a:pt x="1816100" y="0"/>
                  </a:lnTo>
                  <a:lnTo>
                    <a:pt x="0" y="0"/>
                  </a:lnTo>
                  <a:close/>
                </a:path>
              </a:pathLst>
            </a:custGeom>
            <a:ln w="12579">
              <a:solidFill>
                <a:srgbClr val="909090"/>
              </a:solidFill>
            </a:ln>
          </p:spPr>
          <p:txBody>
            <a:bodyPr wrap="square" lIns="0" tIns="0" rIns="0" bIns="0" rtlCol="0"/>
            <a:lstStyle/>
            <a:p>
              <a:endParaRPr kern="0">
                <a:solidFill>
                  <a:sysClr val="windowText" lastClr="000000"/>
                </a:solidFill>
              </a:endParaRPr>
            </a:p>
          </p:txBody>
        </p:sp>
        <p:sp>
          <p:nvSpPr>
            <p:cNvPr id="10" name="object 10">
              <a:extLst>
                <a:ext uri="{FF2B5EF4-FFF2-40B4-BE49-F238E27FC236}">
                  <a16:creationId xmlns:a16="http://schemas.microsoft.com/office/drawing/2014/main" id="{8D5DB389-ECA5-9AD5-0A89-48E9C8F13F15}"/>
                </a:ext>
              </a:extLst>
            </p:cNvPr>
            <p:cNvSpPr/>
            <p:nvPr/>
          </p:nvSpPr>
          <p:spPr>
            <a:xfrm>
              <a:off x="3637331" y="1390713"/>
              <a:ext cx="1828800" cy="1828800"/>
            </a:xfrm>
            <a:custGeom>
              <a:avLst/>
              <a:gdLst/>
              <a:ahLst/>
              <a:cxnLst/>
              <a:rect l="l" t="t" r="r" b="b"/>
              <a:pathLst>
                <a:path w="1828800" h="1828800">
                  <a:moveTo>
                    <a:pt x="12585" y="6286"/>
                  </a:moveTo>
                  <a:lnTo>
                    <a:pt x="10744" y="1841"/>
                  </a:lnTo>
                  <a:lnTo>
                    <a:pt x="6299" y="0"/>
                  </a:lnTo>
                  <a:lnTo>
                    <a:pt x="1841" y="1841"/>
                  </a:lnTo>
                  <a:lnTo>
                    <a:pt x="0" y="6286"/>
                  </a:lnTo>
                  <a:lnTo>
                    <a:pt x="1841" y="10744"/>
                  </a:lnTo>
                  <a:lnTo>
                    <a:pt x="6299" y="12585"/>
                  </a:lnTo>
                  <a:lnTo>
                    <a:pt x="10744" y="10744"/>
                  </a:lnTo>
                  <a:lnTo>
                    <a:pt x="12585" y="6286"/>
                  </a:lnTo>
                  <a:close/>
                </a:path>
                <a:path w="1828800" h="1828800">
                  <a:moveTo>
                    <a:pt x="1828685" y="1822386"/>
                  </a:moveTo>
                  <a:lnTo>
                    <a:pt x="1826844" y="1817941"/>
                  </a:lnTo>
                  <a:lnTo>
                    <a:pt x="1822399" y="1816100"/>
                  </a:lnTo>
                  <a:lnTo>
                    <a:pt x="1817941" y="1817941"/>
                  </a:lnTo>
                  <a:lnTo>
                    <a:pt x="1816100" y="1822386"/>
                  </a:lnTo>
                  <a:lnTo>
                    <a:pt x="1817941" y="1826844"/>
                  </a:lnTo>
                  <a:lnTo>
                    <a:pt x="1822399" y="1828685"/>
                  </a:lnTo>
                  <a:lnTo>
                    <a:pt x="1826844" y="1826844"/>
                  </a:lnTo>
                  <a:lnTo>
                    <a:pt x="1828685" y="1822386"/>
                  </a:lnTo>
                  <a:close/>
                </a:path>
              </a:pathLst>
            </a:custGeom>
            <a:solidFill>
              <a:srgbClr val="909090"/>
            </a:solidFill>
          </p:spPr>
          <p:txBody>
            <a:bodyPr wrap="square" lIns="0" tIns="0" rIns="0" bIns="0" rtlCol="0"/>
            <a:lstStyle/>
            <a:p>
              <a:endParaRPr kern="0">
                <a:solidFill>
                  <a:sysClr val="windowText" lastClr="000000"/>
                </a:solidFill>
              </a:endParaRPr>
            </a:p>
          </p:txBody>
        </p:sp>
        <p:sp>
          <p:nvSpPr>
            <p:cNvPr id="11" name="object 11">
              <a:extLst>
                <a:ext uri="{FF2B5EF4-FFF2-40B4-BE49-F238E27FC236}">
                  <a16:creationId xmlns:a16="http://schemas.microsoft.com/office/drawing/2014/main" id="{FB2AF8FA-BF34-4FC9-07B4-C8E721219CBF}"/>
                </a:ext>
              </a:extLst>
            </p:cNvPr>
            <p:cNvSpPr/>
            <p:nvPr/>
          </p:nvSpPr>
          <p:spPr>
            <a:xfrm>
              <a:off x="3630930" y="1384300"/>
              <a:ext cx="1816100" cy="1816100"/>
            </a:xfrm>
            <a:custGeom>
              <a:avLst/>
              <a:gdLst/>
              <a:ahLst/>
              <a:cxnLst/>
              <a:rect l="l" t="t" r="r" b="b"/>
              <a:pathLst>
                <a:path w="1816100" h="1816100">
                  <a:moveTo>
                    <a:pt x="1816100" y="0"/>
                  </a:moveTo>
                  <a:lnTo>
                    <a:pt x="0" y="0"/>
                  </a:lnTo>
                  <a:lnTo>
                    <a:pt x="0" y="1210310"/>
                  </a:lnTo>
                  <a:lnTo>
                    <a:pt x="908050" y="1816100"/>
                  </a:lnTo>
                  <a:lnTo>
                    <a:pt x="1816100" y="1210310"/>
                  </a:lnTo>
                  <a:lnTo>
                    <a:pt x="1816100" y="0"/>
                  </a:lnTo>
                  <a:close/>
                </a:path>
              </a:pathLst>
            </a:custGeom>
            <a:solidFill>
              <a:srgbClr val="CDCDCD"/>
            </a:solidFill>
          </p:spPr>
          <p:txBody>
            <a:bodyPr wrap="square" lIns="0" tIns="0" rIns="0" bIns="0" rtlCol="0"/>
            <a:lstStyle/>
            <a:p>
              <a:endParaRPr kern="0">
                <a:solidFill>
                  <a:sysClr val="windowText" lastClr="000000"/>
                </a:solidFill>
              </a:endParaRPr>
            </a:p>
          </p:txBody>
        </p:sp>
        <p:sp>
          <p:nvSpPr>
            <p:cNvPr id="12" name="object 12">
              <a:extLst>
                <a:ext uri="{FF2B5EF4-FFF2-40B4-BE49-F238E27FC236}">
                  <a16:creationId xmlns:a16="http://schemas.microsoft.com/office/drawing/2014/main" id="{2C7DF63D-B9F2-1FC5-577F-FA01A27BAF0B}"/>
                </a:ext>
              </a:extLst>
            </p:cNvPr>
            <p:cNvSpPr/>
            <p:nvPr/>
          </p:nvSpPr>
          <p:spPr>
            <a:xfrm>
              <a:off x="3630930" y="1384300"/>
              <a:ext cx="1816100" cy="1816100"/>
            </a:xfrm>
            <a:custGeom>
              <a:avLst/>
              <a:gdLst/>
              <a:ahLst/>
              <a:cxnLst/>
              <a:rect l="l" t="t" r="r" b="b"/>
              <a:pathLst>
                <a:path w="1816100" h="1816100">
                  <a:moveTo>
                    <a:pt x="0" y="0"/>
                  </a:moveTo>
                  <a:lnTo>
                    <a:pt x="0" y="1210310"/>
                  </a:lnTo>
                  <a:lnTo>
                    <a:pt x="908050" y="1816100"/>
                  </a:lnTo>
                  <a:lnTo>
                    <a:pt x="1816100" y="1210310"/>
                  </a:lnTo>
                  <a:lnTo>
                    <a:pt x="1816100" y="0"/>
                  </a:lnTo>
                  <a:lnTo>
                    <a:pt x="0" y="0"/>
                  </a:lnTo>
                  <a:close/>
                </a:path>
              </a:pathLst>
            </a:custGeom>
            <a:ln w="12579">
              <a:solidFill>
                <a:srgbClr val="133B2D"/>
              </a:solidFill>
            </a:ln>
          </p:spPr>
          <p:txBody>
            <a:bodyPr wrap="square" lIns="0" tIns="0" rIns="0" bIns="0" rtlCol="0"/>
            <a:lstStyle/>
            <a:p>
              <a:endParaRPr kern="0">
                <a:solidFill>
                  <a:sysClr val="windowText" lastClr="000000"/>
                </a:solidFill>
              </a:endParaRPr>
            </a:p>
          </p:txBody>
        </p:sp>
        <p:sp>
          <p:nvSpPr>
            <p:cNvPr id="13" name="object 13">
              <a:extLst>
                <a:ext uri="{FF2B5EF4-FFF2-40B4-BE49-F238E27FC236}">
                  <a16:creationId xmlns:a16="http://schemas.microsoft.com/office/drawing/2014/main" id="{2BF39571-8028-60C1-285C-45D3D07063AB}"/>
                </a:ext>
              </a:extLst>
            </p:cNvPr>
            <p:cNvSpPr/>
            <p:nvPr/>
          </p:nvSpPr>
          <p:spPr>
            <a:xfrm>
              <a:off x="3624631" y="1378013"/>
              <a:ext cx="1828800" cy="1828800"/>
            </a:xfrm>
            <a:custGeom>
              <a:avLst/>
              <a:gdLst/>
              <a:ahLst/>
              <a:cxnLst/>
              <a:rect l="l" t="t" r="r" b="b"/>
              <a:pathLst>
                <a:path w="1828800" h="1828800">
                  <a:moveTo>
                    <a:pt x="12585" y="6286"/>
                  </a:moveTo>
                  <a:lnTo>
                    <a:pt x="10744" y="1841"/>
                  </a:lnTo>
                  <a:lnTo>
                    <a:pt x="6299" y="0"/>
                  </a:lnTo>
                  <a:lnTo>
                    <a:pt x="1841" y="1841"/>
                  </a:lnTo>
                  <a:lnTo>
                    <a:pt x="0" y="6286"/>
                  </a:lnTo>
                  <a:lnTo>
                    <a:pt x="1841" y="10744"/>
                  </a:lnTo>
                  <a:lnTo>
                    <a:pt x="6299" y="12585"/>
                  </a:lnTo>
                  <a:lnTo>
                    <a:pt x="10744" y="10744"/>
                  </a:lnTo>
                  <a:lnTo>
                    <a:pt x="12585" y="6286"/>
                  </a:lnTo>
                  <a:close/>
                </a:path>
                <a:path w="1828800" h="1828800">
                  <a:moveTo>
                    <a:pt x="1828685" y="1822386"/>
                  </a:moveTo>
                  <a:lnTo>
                    <a:pt x="1826844" y="1817941"/>
                  </a:lnTo>
                  <a:lnTo>
                    <a:pt x="1822399" y="1816100"/>
                  </a:lnTo>
                  <a:lnTo>
                    <a:pt x="1817941" y="1817941"/>
                  </a:lnTo>
                  <a:lnTo>
                    <a:pt x="1816100" y="1822386"/>
                  </a:lnTo>
                  <a:lnTo>
                    <a:pt x="1817941" y="1826844"/>
                  </a:lnTo>
                  <a:lnTo>
                    <a:pt x="1822399" y="1828685"/>
                  </a:lnTo>
                  <a:lnTo>
                    <a:pt x="1826844" y="1826844"/>
                  </a:lnTo>
                  <a:lnTo>
                    <a:pt x="1828685" y="1822386"/>
                  </a:lnTo>
                  <a:close/>
                </a:path>
              </a:pathLst>
            </a:custGeom>
            <a:solidFill>
              <a:srgbClr val="133B2D"/>
            </a:solidFill>
          </p:spPr>
          <p:txBody>
            <a:bodyPr wrap="square" lIns="0" tIns="0" rIns="0" bIns="0" rtlCol="0"/>
            <a:lstStyle/>
            <a:p>
              <a:endParaRPr kern="0">
                <a:solidFill>
                  <a:sysClr val="windowText" lastClr="000000"/>
                </a:solidFill>
              </a:endParaRPr>
            </a:p>
          </p:txBody>
        </p:sp>
      </p:grpSp>
      <p:sp>
        <p:nvSpPr>
          <p:cNvPr id="14" name="object 14">
            <a:extLst>
              <a:ext uri="{FF2B5EF4-FFF2-40B4-BE49-F238E27FC236}">
                <a16:creationId xmlns:a16="http://schemas.microsoft.com/office/drawing/2014/main" id="{5BFB413F-0188-A17F-4C56-AAA642CA8C30}"/>
              </a:ext>
            </a:extLst>
          </p:cNvPr>
          <p:cNvSpPr txBox="1"/>
          <p:nvPr/>
        </p:nvSpPr>
        <p:spPr>
          <a:xfrm>
            <a:off x="5411471" y="1590040"/>
            <a:ext cx="1303655" cy="391160"/>
          </a:xfrm>
          <a:prstGeom prst="rect">
            <a:avLst/>
          </a:prstGeom>
        </p:spPr>
        <p:txBody>
          <a:bodyPr vert="horz" wrap="square" lIns="0" tIns="12700" rIns="0" bIns="0" rtlCol="0">
            <a:spAutoFit/>
          </a:bodyPr>
          <a:lstStyle/>
          <a:p>
            <a:pPr marL="38100">
              <a:spcBef>
                <a:spcPts val="100"/>
              </a:spcBef>
            </a:pPr>
            <a:r>
              <a:rPr sz="2400" b="1" kern="0" spc="-235" dirty="0">
                <a:solidFill>
                  <a:srgbClr val="1A523E"/>
                </a:solidFill>
                <a:latin typeface="Times New Roman"/>
                <a:cs typeface="Times New Roman"/>
              </a:rPr>
              <a:t>T</a:t>
            </a:r>
            <a:r>
              <a:rPr sz="3600" kern="0" spc="-2317" baseline="-30092" dirty="0">
                <a:solidFill>
                  <a:srgbClr val="FFFFFF"/>
                </a:solidFill>
                <a:latin typeface="Times New Roman"/>
                <a:cs typeface="Times New Roman"/>
              </a:rPr>
              <a:t>N</a:t>
            </a:r>
            <a:r>
              <a:rPr sz="2400" b="1" kern="0" spc="-25" dirty="0">
                <a:solidFill>
                  <a:srgbClr val="1A523E"/>
                </a:solidFill>
                <a:latin typeface="Times New Roman"/>
                <a:cs typeface="Times New Roman"/>
              </a:rPr>
              <a:t>h</a:t>
            </a:r>
            <a:r>
              <a:rPr sz="2400" b="1" kern="0" spc="-894" dirty="0">
                <a:solidFill>
                  <a:srgbClr val="1A523E"/>
                </a:solidFill>
                <a:latin typeface="Times New Roman"/>
                <a:cs typeface="Times New Roman"/>
              </a:rPr>
              <a:t>r</a:t>
            </a:r>
            <a:r>
              <a:rPr sz="3600" kern="0" spc="-284" baseline="-30092" dirty="0">
                <a:solidFill>
                  <a:srgbClr val="FFFFFF"/>
                </a:solidFill>
                <a:latin typeface="Times New Roman"/>
                <a:cs typeface="Times New Roman"/>
              </a:rPr>
              <a:t>e</a:t>
            </a:r>
            <a:r>
              <a:rPr sz="2400" b="1" kern="0" spc="-905" dirty="0">
                <a:solidFill>
                  <a:srgbClr val="1A523E"/>
                </a:solidFill>
                <a:latin typeface="Times New Roman"/>
                <a:cs typeface="Times New Roman"/>
              </a:rPr>
              <a:t>e</a:t>
            </a:r>
            <a:r>
              <a:rPr sz="3600" kern="0" spc="-1289" baseline="-30092" dirty="0">
                <a:solidFill>
                  <a:srgbClr val="FFFFFF"/>
                </a:solidFill>
                <a:latin typeface="Times New Roman"/>
                <a:cs typeface="Times New Roman"/>
              </a:rPr>
              <a:t>w</a:t>
            </a:r>
            <a:r>
              <a:rPr sz="2400" b="1" kern="0" spc="-10" dirty="0">
                <a:solidFill>
                  <a:srgbClr val="1A523E"/>
                </a:solidFill>
                <a:latin typeface="Times New Roman"/>
                <a:cs typeface="Times New Roman"/>
              </a:rPr>
              <a:t>at</a:t>
            </a:r>
            <a:r>
              <a:rPr sz="2400" b="1" kern="0" spc="55" dirty="0">
                <a:solidFill>
                  <a:srgbClr val="1A523E"/>
                </a:solidFill>
                <a:latin typeface="Times New Roman"/>
                <a:cs typeface="Times New Roman"/>
              </a:rPr>
              <a:t> </a:t>
            </a:r>
            <a:r>
              <a:rPr sz="2400" b="1" kern="0" spc="-25" dirty="0">
                <a:solidFill>
                  <a:srgbClr val="1A523E"/>
                </a:solidFill>
                <a:latin typeface="Times New Roman"/>
                <a:cs typeface="Times New Roman"/>
              </a:rPr>
              <a:t>of</a:t>
            </a:r>
            <a:endParaRPr sz="2400" kern="0">
              <a:solidFill>
                <a:sysClr val="windowText" lastClr="000000"/>
              </a:solidFill>
              <a:latin typeface="Times New Roman"/>
              <a:cs typeface="Times New Roman"/>
            </a:endParaRPr>
          </a:p>
        </p:txBody>
      </p:sp>
      <p:sp>
        <p:nvSpPr>
          <p:cNvPr id="18" name="object 18">
            <a:extLst>
              <a:ext uri="{FF2B5EF4-FFF2-40B4-BE49-F238E27FC236}">
                <a16:creationId xmlns:a16="http://schemas.microsoft.com/office/drawing/2014/main" id="{4DBBAE50-2A3B-04E3-7EB8-66254C7F0C78}"/>
              </a:ext>
            </a:extLst>
          </p:cNvPr>
          <p:cNvSpPr txBox="1">
            <a:spLocks noGrp="1"/>
          </p:cNvSpPr>
          <p:nvPr>
            <p:ph type="ftr" sz="quarter" idx="5"/>
          </p:nvPr>
        </p:nvSpPr>
        <p:spPr>
          <a:prstGeom prst="rect">
            <a:avLst/>
          </a:prstGeom>
        </p:spPr>
        <p:txBody>
          <a:bodyPr vert="horz" wrap="square" lIns="0" tIns="0" rIns="0" bIns="0" rtlCol="0">
            <a:spAutoFit/>
          </a:bodyPr>
          <a:lstStyle/>
          <a:p>
            <a:pPr marL="101600">
              <a:lnSpc>
                <a:spcPts val="1630"/>
              </a:lnSpc>
            </a:pPr>
            <a:r>
              <a:rPr kern="0" spc="-25" dirty="0"/>
              <a:t>Ch2</a:t>
            </a:r>
          </a:p>
        </p:txBody>
      </p:sp>
      <p:sp>
        <p:nvSpPr>
          <p:cNvPr id="15" name="object 15">
            <a:extLst>
              <a:ext uri="{FF2B5EF4-FFF2-40B4-BE49-F238E27FC236}">
                <a16:creationId xmlns:a16="http://schemas.microsoft.com/office/drawing/2014/main" id="{1E6B6E36-784C-36A8-6250-719A2B03C09A}"/>
              </a:ext>
            </a:extLst>
          </p:cNvPr>
          <p:cNvSpPr txBox="1"/>
          <p:nvPr/>
        </p:nvSpPr>
        <p:spPr>
          <a:xfrm>
            <a:off x="5364479" y="2118359"/>
            <a:ext cx="1092200" cy="391160"/>
          </a:xfrm>
          <a:prstGeom prst="rect">
            <a:avLst/>
          </a:prstGeom>
        </p:spPr>
        <p:txBody>
          <a:bodyPr vert="horz" wrap="square" lIns="0" tIns="12700" rIns="0" bIns="0" rtlCol="0">
            <a:spAutoFit/>
          </a:bodyPr>
          <a:lstStyle/>
          <a:p>
            <a:pPr marL="38100">
              <a:spcBef>
                <a:spcPts val="100"/>
              </a:spcBef>
            </a:pPr>
            <a:r>
              <a:rPr sz="2400" kern="0" spc="-20" dirty="0">
                <a:solidFill>
                  <a:srgbClr val="FFFFFF"/>
                </a:solidFill>
                <a:latin typeface="Times New Roman"/>
                <a:cs typeface="Times New Roman"/>
              </a:rPr>
              <a:t>E</a:t>
            </a:r>
            <a:r>
              <a:rPr sz="2400" kern="0" spc="-5" dirty="0">
                <a:solidFill>
                  <a:srgbClr val="FFFFFF"/>
                </a:solidFill>
                <a:latin typeface="Times New Roman"/>
                <a:cs typeface="Times New Roman"/>
              </a:rPr>
              <a:t>n</a:t>
            </a:r>
            <a:r>
              <a:rPr sz="2400" kern="0" spc="-395" dirty="0">
                <a:solidFill>
                  <a:srgbClr val="FFFFFF"/>
                </a:solidFill>
                <a:latin typeface="Times New Roman"/>
                <a:cs typeface="Times New Roman"/>
              </a:rPr>
              <a:t>t</a:t>
            </a:r>
            <a:r>
              <a:rPr sz="3600" b="1" kern="0" spc="-2062" baseline="30092" dirty="0">
                <a:solidFill>
                  <a:srgbClr val="1A523E"/>
                </a:solidFill>
                <a:latin typeface="Times New Roman"/>
                <a:cs typeface="Times New Roman"/>
              </a:rPr>
              <a:t>N</a:t>
            </a:r>
            <a:r>
              <a:rPr sz="2400" kern="0" spc="-20" dirty="0">
                <a:solidFill>
                  <a:srgbClr val="FFFFFF"/>
                </a:solidFill>
                <a:latin typeface="Times New Roman"/>
                <a:cs typeface="Times New Roman"/>
              </a:rPr>
              <a:t>r</a:t>
            </a:r>
            <a:r>
              <a:rPr sz="2400" kern="0" spc="-530" dirty="0">
                <a:solidFill>
                  <a:srgbClr val="FFFFFF"/>
                </a:solidFill>
                <a:latin typeface="Times New Roman"/>
                <a:cs typeface="Times New Roman"/>
              </a:rPr>
              <a:t>a</a:t>
            </a:r>
            <a:r>
              <a:rPr sz="3600" b="1" kern="0" spc="-839" baseline="30092" dirty="0">
                <a:solidFill>
                  <a:srgbClr val="1A523E"/>
                </a:solidFill>
                <a:latin typeface="Times New Roman"/>
                <a:cs typeface="Times New Roman"/>
              </a:rPr>
              <a:t>e</a:t>
            </a:r>
            <a:r>
              <a:rPr sz="2400" kern="0" spc="-665" dirty="0">
                <a:solidFill>
                  <a:srgbClr val="FFFFFF"/>
                </a:solidFill>
                <a:latin typeface="Times New Roman"/>
                <a:cs typeface="Times New Roman"/>
              </a:rPr>
              <a:t>n</a:t>
            </a:r>
            <a:r>
              <a:rPr sz="3600" b="1" kern="0" spc="-1664" baseline="30092" dirty="0">
                <a:solidFill>
                  <a:srgbClr val="1A523E"/>
                </a:solidFill>
                <a:latin typeface="Times New Roman"/>
                <a:cs typeface="Times New Roman"/>
              </a:rPr>
              <a:t>w</a:t>
            </a:r>
            <a:r>
              <a:rPr sz="2400" kern="0" spc="-10" dirty="0">
                <a:solidFill>
                  <a:srgbClr val="FFFFFF"/>
                </a:solidFill>
                <a:latin typeface="Times New Roman"/>
                <a:cs typeface="Times New Roman"/>
              </a:rPr>
              <a:t>ts</a:t>
            </a:r>
            <a:endParaRPr sz="2400" kern="0">
              <a:solidFill>
                <a:sysClr val="windowText" lastClr="000000"/>
              </a:solidFill>
              <a:latin typeface="Times New Roman"/>
              <a:cs typeface="Times New Roman"/>
            </a:endParaRPr>
          </a:p>
        </p:txBody>
      </p:sp>
      <p:sp>
        <p:nvSpPr>
          <p:cNvPr id="16" name="object 16">
            <a:extLst>
              <a:ext uri="{FF2B5EF4-FFF2-40B4-BE49-F238E27FC236}">
                <a16:creationId xmlns:a16="http://schemas.microsoft.com/office/drawing/2014/main" id="{2C8E60F6-F7B2-98B7-598D-183CA0C33F8D}"/>
              </a:ext>
            </a:extLst>
          </p:cNvPr>
          <p:cNvSpPr txBox="1"/>
          <p:nvPr/>
        </p:nvSpPr>
        <p:spPr>
          <a:xfrm>
            <a:off x="5476240" y="2321559"/>
            <a:ext cx="1176020" cy="391160"/>
          </a:xfrm>
          <a:prstGeom prst="rect">
            <a:avLst/>
          </a:prstGeom>
        </p:spPr>
        <p:txBody>
          <a:bodyPr vert="horz" wrap="square" lIns="0" tIns="12700" rIns="0" bIns="0" rtlCol="0">
            <a:spAutoFit/>
          </a:bodyPr>
          <a:lstStyle/>
          <a:p>
            <a:pPr marL="12700">
              <a:spcBef>
                <a:spcPts val="100"/>
              </a:spcBef>
            </a:pPr>
            <a:r>
              <a:rPr sz="2400" b="1" kern="0" spc="-10" dirty="0">
                <a:solidFill>
                  <a:srgbClr val="1A523E"/>
                </a:solidFill>
                <a:latin typeface="Times New Roman"/>
                <a:cs typeface="Times New Roman"/>
              </a:rPr>
              <a:t>Entrants</a:t>
            </a:r>
            <a:endParaRPr sz="2400" kern="0">
              <a:solidFill>
                <a:sysClr val="windowText" lastClr="000000"/>
              </a:solidFill>
              <a:latin typeface="Times New Roman"/>
              <a:cs typeface="Times New Roman"/>
            </a:endParaRPr>
          </a:p>
        </p:txBody>
      </p:sp>
      <p:sp>
        <p:nvSpPr>
          <p:cNvPr id="17" name="object 17">
            <a:extLst>
              <a:ext uri="{FF2B5EF4-FFF2-40B4-BE49-F238E27FC236}">
                <a16:creationId xmlns:a16="http://schemas.microsoft.com/office/drawing/2014/main" id="{90F1DEC7-42C2-36B2-BAA1-8F236FECCF69}"/>
              </a:ext>
            </a:extLst>
          </p:cNvPr>
          <p:cNvSpPr txBox="1">
            <a:spLocks noGrp="1"/>
          </p:cNvSpPr>
          <p:nvPr>
            <p:ph type="title"/>
          </p:nvPr>
        </p:nvSpPr>
        <p:spPr>
          <a:xfrm>
            <a:off x="4422986" y="31750"/>
            <a:ext cx="6394027" cy="1258036"/>
          </a:xfrm>
          <a:prstGeom prst="rect">
            <a:avLst/>
          </a:prstGeom>
        </p:spPr>
        <p:txBody>
          <a:bodyPr vert="horz" wrap="square" lIns="0" tIns="26669" rIns="0" bIns="0" rtlCol="0">
            <a:spAutoFit/>
          </a:bodyPr>
          <a:lstStyle/>
          <a:p>
            <a:pPr marL="12700" marR="5080" indent="121920">
              <a:lnSpc>
                <a:spcPts val="4790"/>
              </a:lnSpc>
              <a:spcBef>
                <a:spcPts val="209"/>
              </a:spcBef>
            </a:pPr>
            <a:r>
              <a:rPr sz="4000" b="1" dirty="0"/>
              <a:t>Porter’s</a:t>
            </a:r>
            <a:r>
              <a:rPr sz="4000" b="1" spc="-50" dirty="0"/>
              <a:t> </a:t>
            </a:r>
            <a:r>
              <a:rPr sz="4000" b="1" dirty="0"/>
              <a:t>Five</a:t>
            </a:r>
            <a:r>
              <a:rPr sz="4000" b="1" spc="-45" dirty="0"/>
              <a:t> </a:t>
            </a:r>
            <a:r>
              <a:rPr sz="4000" b="1" spc="-10" dirty="0"/>
              <a:t>Forces </a:t>
            </a:r>
            <a:r>
              <a:rPr sz="4000" b="1" dirty="0"/>
              <a:t>Model</a:t>
            </a:r>
            <a:r>
              <a:rPr sz="4000" b="1" spc="-65" dirty="0"/>
              <a:t> </a:t>
            </a:r>
            <a:r>
              <a:rPr sz="4000" b="1" dirty="0"/>
              <a:t>of</a:t>
            </a:r>
            <a:r>
              <a:rPr sz="4000" b="1" spc="-55" dirty="0"/>
              <a:t> </a:t>
            </a:r>
            <a:r>
              <a:rPr sz="4000" b="1" spc="-10" dirty="0"/>
              <a:t>Competition</a:t>
            </a:r>
            <a:endParaRPr sz="4000"/>
          </a:p>
        </p:txBody>
      </p:sp>
    </p:spTree>
    <p:extLst>
      <p:ext uri="{BB962C8B-B14F-4D97-AF65-F5344CB8AC3E}">
        <p14:creationId xmlns:p14="http://schemas.microsoft.com/office/powerpoint/2010/main" val="2789555822"/>
      </p:ext>
    </p:extLst>
  </p:cSld>
  <p:clrMapOvr>
    <a:masterClrMapping/>
  </p:clrMapOvr>
  <p:transition>
    <p:zoom dir="in"/>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D2B55B-1D64-466A-FF7D-03323E9A48E6}"/>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D3129114-81F2-DC07-A493-BD953E2B5D9E}"/>
              </a:ext>
            </a:extLst>
          </p:cNvPr>
          <p:cNvSpPr txBox="1">
            <a:spLocks noGrp="1"/>
          </p:cNvSpPr>
          <p:nvPr>
            <p:ph type="title"/>
          </p:nvPr>
        </p:nvSpPr>
        <p:spPr>
          <a:xfrm>
            <a:off x="2747010" y="199390"/>
            <a:ext cx="6693534" cy="635000"/>
          </a:xfrm>
          <a:prstGeom prst="rect">
            <a:avLst/>
          </a:prstGeom>
        </p:spPr>
        <p:txBody>
          <a:bodyPr vert="horz" wrap="square" lIns="0" tIns="12700" rIns="0" bIns="0" rtlCol="0">
            <a:spAutoFit/>
          </a:bodyPr>
          <a:lstStyle/>
          <a:p>
            <a:pPr marL="12700">
              <a:spcBef>
                <a:spcPts val="100"/>
              </a:spcBef>
            </a:pPr>
            <a:r>
              <a:rPr sz="4000" b="1" dirty="0"/>
              <a:t>Bargaining</a:t>
            </a:r>
            <a:r>
              <a:rPr sz="4000" b="1" spc="-60" dirty="0"/>
              <a:t> </a:t>
            </a:r>
            <a:r>
              <a:rPr sz="4000" b="1" dirty="0"/>
              <a:t>Power</a:t>
            </a:r>
            <a:r>
              <a:rPr sz="4000" b="1" spc="-55" dirty="0"/>
              <a:t> </a:t>
            </a:r>
            <a:r>
              <a:rPr sz="4000" b="1" dirty="0"/>
              <a:t>of</a:t>
            </a:r>
            <a:r>
              <a:rPr sz="4000" b="1" spc="-60" dirty="0"/>
              <a:t> </a:t>
            </a:r>
            <a:r>
              <a:rPr sz="4000" b="1" spc="-10" dirty="0"/>
              <a:t>Suppliers</a:t>
            </a:r>
            <a:endParaRPr sz="4000"/>
          </a:p>
        </p:txBody>
      </p:sp>
      <p:grpSp>
        <p:nvGrpSpPr>
          <p:cNvPr id="3" name="object 3">
            <a:extLst>
              <a:ext uri="{FF2B5EF4-FFF2-40B4-BE49-F238E27FC236}">
                <a16:creationId xmlns:a16="http://schemas.microsoft.com/office/drawing/2014/main" id="{F3B26854-7A39-70AD-038D-E9C1EB8AE8F2}"/>
              </a:ext>
            </a:extLst>
          </p:cNvPr>
          <p:cNvGrpSpPr/>
          <p:nvPr/>
        </p:nvGrpSpPr>
        <p:grpSpPr>
          <a:xfrm>
            <a:off x="1663700" y="1219200"/>
            <a:ext cx="3390900" cy="4381500"/>
            <a:chOff x="139700" y="1219200"/>
            <a:chExt cx="3390900" cy="4381500"/>
          </a:xfrm>
        </p:grpSpPr>
        <p:sp>
          <p:nvSpPr>
            <p:cNvPr id="4" name="object 4">
              <a:extLst>
                <a:ext uri="{FF2B5EF4-FFF2-40B4-BE49-F238E27FC236}">
                  <a16:creationId xmlns:a16="http://schemas.microsoft.com/office/drawing/2014/main" id="{0B8F6B8E-2E92-008D-5BE7-19CFAE73A60D}"/>
                </a:ext>
              </a:extLst>
            </p:cNvPr>
            <p:cNvSpPr/>
            <p:nvPr/>
          </p:nvSpPr>
          <p:spPr>
            <a:xfrm>
              <a:off x="177800" y="1257300"/>
              <a:ext cx="3352800" cy="4343400"/>
            </a:xfrm>
            <a:custGeom>
              <a:avLst/>
              <a:gdLst/>
              <a:ahLst/>
              <a:cxnLst/>
              <a:rect l="l" t="t" r="r" b="b"/>
              <a:pathLst>
                <a:path w="3352800" h="4343400">
                  <a:moveTo>
                    <a:pt x="2235200" y="0"/>
                  </a:moveTo>
                  <a:lnTo>
                    <a:pt x="0" y="0"/>
                  </a:lnTo>
                  <a:lnTo>
                    <a:pt x="0" y="4343400"/>
                  </a:lnTo>
                  <a:lnTo>
                    <a:pt x="2235200" y="4343400"/>
                  </a:lnTo>
                  <a:lnTo>
                    <a:pt x="3352800" y="2171700"/>
                  </a:lnTo>
                  <a:lnTo>
                    <a:pt x="2235200" y="0"/>
                  </a:lnTo>
                  <a:close/>
                </a:path>
              </a:pathLst>
            </a:custGeom>
            <a:solidFill>
              <a:srgbClr val="000000"/>
            </a:solidFill>
          </p:spPr>
          <p:txBody>
            <a:bodyPr wrap="square" lIns="0" tIns="0" rIns="0" bIns="0" rtlCol="0"/>
            <a:lstStyle/>
            <a:p>
              <a:endParaRPr kern="0">
                <a:solidFill>
                  <a:sysClr val="windowText" lastClr="000000"/>
                </a:solidFill>
              </a:endParaRPr>
            </a:p>
          </p:txBody>
        </p:sp>
        <p:sp>
          <p:nvSpPr>
            <p:cNvPr id="5" name="object 5">
              <a:extLst>
                <a:ext uri="{FF2B5EF4-FFF2-40B4-BE49-F238E27FC236}">
                  <a16:creationId xmlns:a16="http://schemas.microsoft.com/office/drawing/2014/main" id="{FB0CAA4A-DF9E-1667-7C7D-DFA602D7329D}"/>
                </a:ext>
              </a:extLst>
            </p:cNvPr>
            <p:cNvSpPr/>
            <p:nvPr/>
          </p:nvSpPr>
          <p:spPr>
            <a:xfrm>
              <a:off x="139700" y="1219200"/>
              <a:ext cx="3352800" cy="4343400"/>
            </a:xfrm>
            <a:custGeom>
              <a:avLst/>
              <a:gdLst/>
              <a:ahLst/>
              <a:cxnLst/>
              <a:rect l="l" t="t" r="r" b="b"/>
              <a:pathLst>
                <a:path w="3352800" h="4343400">
                  <a:moveTo>
                    <a:pt x="2235200" y="0"/>
                  </a:moveTo>
                  <a:lnTo>
                    <a:pt x="0" y="0"/>
                  </a:lnTo>
                  <a:lnTo>
                    <a:pt x="0" y="4343400"/>
                  </a:lnTo>
                  <a:lnTo>
                    <a:pt x="2235200" y="4343400"/>
                  </a:lnTo>
                  <a:lnTo>
                    <a:pt x="3352800" y="2171700"/>
                  </a:lnTo>
                  <a:lnTo>
                    <a:pt x="2235200" y="0"/>
                  </a:lnTo>
                  <a:close/>
                </a:path>
              </a:pathLst>
            </a:custGeom>
            <a:solidFill>
              <a:srgbClr val="009587"/>
            </a:solidFill>
          </p:spPr>
          <p:txBody>
            <a:bodyPr wrap="square" lIns="0" tIns="0" rIns="0" bIns="0" rtlCol="0"/>
            <a:lstStyle/>
            <a:p>
              <a:endParaRPr kern="0">
                <a:solidFill>
                  <a:sysClr val="windowText" lastClr="000000"/>
                </a:solidFill>
              </a:endParaRPr>
            </a:p>
          </p:txBody>
        </p:sp>
      </p:grpSp>
      <p:sp>
        <p:nvSpPr>
          <p:cNvPr id="6" name="object 6">
            <a:extLst>
              <a:ext uri="{FF2B5EF4-FFF2-40B4-BE49-F238E27FC236}">
                <a16:creationId xmlns:a16="http://schemas.microsoft.com/office/drawing/2014/main" id="{C3E7AA99-7F45-AA49-25B4-4CEF895D0D1A}"/>
              </a:ext>
            </a:extLst>
          </p:cNvPr>
          <p:cNvSpPr txBox="1"/>
          <p:nvPr/>
        </p:nvSpPr>
        <p:spPr>
          <a:xfrm>
            <a:off x="1709421" y="1720850"/>
            <a:ext cx="2981325" cy="3385542"/>
          </a:xfrm>
          <a:prstGeom prst="rect">
            <a:avLst/>
          </a:prstGeom>
        </p:spPr>
        <p:txBody>
          <a:bodyPr vert="horz" wrap="square" lIns="0" tIns="12700" rIns="0" bIns="0" rtlCol="0">
            <a:spAutoFit/>
          </a:bodyPr>
          <a:lstStyle/>
          <a:p>
            <a:pPr marL="107950" marR="478155">
              <a:spcBef>
                <a:spcPts val="100"/>
              </a:spcBef>
            </a:pPr>
            <a:r>
              <a:rPr sz="2000" b="1" kern="0" dirty="0">
                <a:solidFill>
                  <a:srgbClr val="FFFFFF"/>
                </a:solidFill>
                <a:latin typeface="Times New Roman"/>
                <a:cs typeface="Times New Roman"/>
              </a:rPr>
              <a:t>Suppliers</a:t>
            </a:r>
            <a:r>
              <a:rPr sz="2000" b="1" kern="0" spc="-25" dirty="0">
                <a:solidFill>
                  <a:srgbClr val="FFFFFF"/>
                </a:solidFill>
                <a:latin typeface="Times New Roman"/>
                <a:cs typeface="Times New Roman"/>
              </a:rPr>
              <a:t> </a:t>
            </a:r>
            <a:r>
              <a:rPr sz="2000" b="1" kern="0" dirty="0">
                <a:solidFill>
                  <a:srgbClr val="FFFFFF"/>
                </a:solidFill>
                <a:latin typeface="Times New Roman"/>
                <a:cs typeface="Times New Roman"/>
              </a:rPr>
              <a:t>exert</a:t>
            </a:r>
            <a:r>
              <a:rPr sz="2000" b="1" kern="0" spc="-30" dirty="0">
                <a:solidFill>
                  <a:srgbClr val="FFFFFF"/>
                </a:solidFill>
                <a:latin typeface="Times New Roman"/>
                <a:cs typeface="Times New Roman"/>
              </a:rPr>
              <a:t> </a:t>
            </a:r>
            <a:r>
              <a:rPr sz="2000" b="1" kern="0" spc="-20" dirty="0">
                <a:solidFill>
                  <a:srgbClr val="FFFFFF"/>
                </a:solidFill>
                <a:latin typeface="Times New Roman"/>
                <a:cs typeface="Times New Roman"/>
              </a:rPr>
              <a:t>power </a:t>
            </a:r>
            <a:r>
              <a:rPr sz="2000" b="1" kern="0" dirty="0">
                <a:solidFill>
                  <a:srgbClr val="FFFFFF"/>
                </a:solidFill>
                <a:latin typeface="Times New Roman"/>
                <a:cs typeface="Times New Roman"/>
              </a:rPr>
              <a:t>in</a:t>
            </a:r>
            <a:r>
              <a:rPr sz="2000" b="1" kern="0" spc="-15" dirty="0">
                <a:solidFill>
                  <a:srgbClr val="FFFFFF"/>
                </a:solidFill>
                <a:latin typeface="Times New Roman"/>
                <a:cs typeface="Times New Roman"/>
              </a:rPr>
              <a:t> </a:t>
            </a:r>
            <a:r>
              <a:rPr sz="2000" b="1" kern="0" dirty="0">
                <a:solidFill>
                  <a:srgbClr val="FFFFFF"/>
                </a:solidFill>
                <a:latin typeface="Times New Roman"/>
                <a:cs typeface="Times New Roman"/>
              </a:rPr>
              <a:t>the</a:t>
            </a:r>
            <a:r>
              <a:rPr sz="2000" b="1" kern="0" spc="-20" dirty="0">
                <a:solidFill>
                  <a:srgbClr val="FFFFFF"/>
                </a:solidFill>
                <a:latin typeface="Times New Roman"/>
                <a:cs typeface="Times New Roman"/>
              </a:rPr>
              <a:t> </a:t>
            </a:r>
            <a:r>
              <a:rPr sz="2000" b="1" kern="0" dirty="0">
                <a:solidFill>
                  <a:srgbClr val="FFFFFF"/>
                </a:solidFill>
                <a:latin typeface="Times New Roman"/>
                <a:cs typeface="Times New Roman"/>
              </a:rPr>
              <a:t>industry</a:t>
            </a:r>
            <a:r>
              <a:rPr sz="2000" b="1" kern="0" spc="10" dirty="0">
                <a:solidFill>
                  <a:srgbClr val="FFFFFF"/>
                </a:solidFill>
                <a:latin typeface="Times New Roman"/>
                <a:cs typeface="Times New Roman"/>
              </a:rPr>
              <a:t> </a:t>
            </a:r>
            <a:r>
              <a:rPr sz="2000" b="1" kern="0" spc="-25" dirty="0">
                <a:solidFill>
                  <a:srgbClr val="FFFFFF"/>
                </a:solidFill>
                <a:latin typeface="Times New Roman"/>
                <a:cs typeface="Times New Roman"/>
              </a:rPr>
              <a:t>by:</a:t>
            </a:r>
            <a:endParaRPr sz="2000" kern="0">
              <a:solidFill>
                <a:sysClr val="windowText" lastClr="000000"/>
              </a:solidFill>
              <a:latin typeface="Times New Roman"/>
              <a:cs typeface="Times New Roman"/>
            </a:endParaRPr>
          </a:p>
          <a:p>
            <a:pPr>
              <a:spcBef>
                <a:spcPts val="200"/>
              </a:spcBef>
            </a:pPr>
            <a:endParaRPr sz="2000" kern="0">
              <a:solidFill>
                <a:sysClr val="windowText" lastClr="000000"/>
              </a:solidFill>
              <a:latin typeface="Times New Roman"/>
              <a:cs typeface="Times New Roman"/>
            </a:endParaRPr>
          </a:p>
          <a:p>
            <a:pPr marL="241300" marR="5080" indent="-228600"/>
            <a:r>
              <a:rPr sz="2000" b="1" kern="0" dirty="0">
                <a:solidFill>
                  <a:srgbClr val="FFFFFF"/>
                </a:solidFill>
                <a:latin typeface="Times New Roman"/>
                <a:cs typeface="Times New Roman"/>
              </a:rPr>
              <a:t>*</a:t>
            </a:r>
            <a:r>
              <a:rPr sz="2000" b="1" kern="0" spc="-10" dirty="0">
                <a:solidFill>
                  <a:srgbClr val="FFFFFF"/>
                </a:solidFill>
                <a:latin typeface="Times New Roman"/>
                <a:cs typeface="Times New Roman"/>
              </a:rPr>
              <a:t> </a:t>
            </a:r>
            <a:r>
              <a:rPr sz="2000" b="1" i="1" kern="0" dirty="0">
                <a:solidFill>
                  <a:srgbClr val="FFFFFF"/>
                </a:solidFill>
                <a:latin typeface="Times New Roman"/>
                <a:cs typeface="Times New Roman"/>
              </a:rPr>
              <a:t>Threatening</a:t>
            </a:r>
            <a:r>
              <a:rPr sz="2000" b="1" i="1" kern="0" spc="-15" dirty="0">
                <a:solidFill>
                  <a:srgbClr val="FFFFFF"/>
                </a:solidFill>
                <a:latin typeface="Times New Roman"/>
                <a:cs typeface="Times New Roman"/>
              </a:rPr>
              <a:t> </a:t>
            </a:r>
            <a:r>
              <a:rPr sz="2000" b="1" i="1" kern="0" dirty="0">
                <a:solidFill>
                  <a:srgbClr val="FFFFFF"/>
                </a:solidFill>
                <a:latin typeface="Times New Roman"/>
                <a:cs typeface="Times New Roman"/>
              </a:rPr>
              <a:t>to</a:t>
            </a:r>
            <a:r>
              <a:rPr sz="2000" b="1" i="1" kern="0" spc="-5" dirty="0">
                <a:solidFill>
                  <a:srgbClr val="FFFFFF"/>
                </a:solidFill>
                <a:latin typeface="Times New Roman"/>
                <a:cs typeface="Times New Roman"/>
              </a:rPr>
              <a:t> </a:t>
            </a:r>
            <a:r>
              <a:rPr sz="2000" b="1" i="1" kern="0" spc="-20" dirty="0">
                <a:solidFill>
                  <a:srgbClr val="FFFFFF"/>
                </a:solidFill>
                <a:latin typeface="Times New Roman"/>
                <a:cs typeface="Times New Roman"/>
              </a:rPr>
              <a:t>raise</a:t>
            </a:r>
            <a:r>
              <a:rPr sz="2000" b="1" i="1" kern="0" dirty="0">
                <a:solidFill>
                  <a:srgbClr val="FFFFFF"/>
                </a:solidFill>
                <a:latin typeface="Times New Roman"/>
                <a:cs typeface="Times New Roman"/>
              </a:rPr>
              <a:t> prices</a:t>
            </a:r>
            <a:r>
              <a:rPr sz="2000" b="1" i="1" kern="0" spc="-15" dirty="0">
                <a:solidFill>
                  <a:srgbClr val="FFFFFF"/>
                </a:solidFill>
                <a:latin typeface="Times New Roman"/>
                <a:cs typeface="Times New Roman"/>
              </a:rPr>
              <a:t> </a:t>
            </a:r>
            <a:r>
              <a:rPr sz="2000" b="1" i="1" kern="0" dirty="0">
                <a:solidFill>
                  <a:srgbClr val="FFFFFF"/>
                </a:solidFill>
                <a:latin typeface="Times New Roman"/>
                <a:cs typeface="Times New Roman"/>
              </a:rPr>
              <a:t>or</a:t>
            </a:r>
            <a:r>
              <a:rPr sz="2000" b="1" i="1" kern="0" spc="-5" dirty="0">
                <a:solidFill>
                  <a:srgbClr val="FFFFFF"/>
                </a:solidFill>
                <a:latin typeface="Times New Roman"/>
                <a:cs typeface="Times New Roman"/>
              </a:rPr>
              <a:t> </a:t>
            </a:r>
            <a:r>
              <a:rPr sz="2000" b="1" i="1" kern="0" dirty="0">
                <a:solidFill>
                  <a:srgbClr val="FFFFFF"/>
                </a:solidFill>
                <a:latin typeface="Times New Roman"/>
                <a:cs typeface="Times New Roman"/>
              </a:rPr>
              <a:t>to</a:t>
            </a:r>
            <a:r>
              <a:rPr sz="2000" b="1" i="1" kern="0" spc="-5" dirty="0">
                <a:solidFill>
                  <a:srgbClr val="FFFFFF"/>
                </a:solidFill>
                <a:latin typeface="Times New Roman"/>
                <a:cs typeface="Times New Roman"/>
              </a:rPr>
              <a:t> </a:t>
            </a:r>
            <a:r>
              <a:rPr sz="2000" b="1" i="1" kern="0" dirty="0">
                <a:solidFill>
                  <a:srgbClr val="FFFFFF"/>
                </a:solidFill>
                <a:latin typeface="Times New Roman"/>
                <a:cs typeface="Times New Roman"/>
              </a:rPr>
              <a:t>reduce</a:t>
            </a:r>
            <a:r>
              <a:rPr sz="2000" b="1" i="1" kern="0" spc="-10" dirty="0">
                <a:solidFill>
                  <a:srgbClr val="FFFFFF"/>
                </a:solidFill>
                <a:latin typeface="Times New Roman"/>
                <a:cs typeface="Times New Roman"/>
              </a:rPr>
              <a:t> quality</a:t>
            </a:r>
            <a:endParaRPr sz="2000" kern="0">
              <a:solidFill>
                <a:sysClr val="windowText" lastClr="000000"/>
              </a:solidFill>
              <a:latin typeface="Times New Roman"/>
              <a:cs typeface="Times New Roman"/>
            </a:endParaRPr>
          </a:p>
          <a:p>
            <a:pPr marL="107950" marR="553085">
              <a:spcBef>
                <a:spcPts val="2090"/>
              </a:spcBef>
            </a:pPr>
            <a:r>
              <a:rPr sz="2000" b="1" kern="0" dirty="0">
                <a:solidFill>
                  <a:srgbClr val="FFFFFF"/>
                </a:solidFill>
                <a:latin typeface="Times New Roman"/>
                <a:cs typeface="Times New Roman"/>
              </a:rPr>
              <a:t>Powerful</a:t>
            </a:r>
            <a:r>
              <a:rPr sz="2000" b="1" kern="0" spc="-60" dirty="0">
                <a:solidFill>
                  <a:srgbClr val="FFFFFF"/>
                </a:solidFill>
                <a:latin typeface="Times New Roman"/>
                <a:cs typeface="Times New Roman"/>
              </a:rPr>
              <a:t> </a:t>
            </a:r>
            <a:r>
              <a:rPr sz="2000" b="1" kern="0" spc="-10" dirty="0">
                <a:solidFill>
                  <a:srgbClr val="FFFFFF"/>
                </a:solidFill>
                <a:latin typeface="Times New Roman"/>
                <a:cs typeface="Times New Roman"/>
              </a:rPr>
              <a:t>suppliers </a:t>
            </a:r>
            <a:r>
              <a:rPr sz="2000" b="1" kern="0" dirty="0">
                <a:solidFill>
                  <a:srgbClr val="FFFFFF"/>
                </a:solidFill>
                <a:latin typeface="Times New Roman"/>
                <a:cs typeface="Times New Roman"/>
              </a:rPr>
              <a:t>can</a:t>
            </a:r>
            <a:r>
              <a:rPr sz="2000" b="1" kern="0" spc="-20" dirty="0">
                <a:solidFill>
                  <a:srgbClr val="FFFFFF"/>
                </a:solidFill>
                <a:latin typeface="Times New Roman"/>
                <a:cs typeface="Times New Roman"/>
              </a:rPr>
              <a:t> </a:t>
            </a:r>
            <a:r>
              <a:rPr sz="2000" b="1" kern="0" dirty="0">
                <a:solidFill>
                  <a:srgbClr val="FFFFFF"/>
                </a:solidFill>
                <a:latin typeface="Times New Roman"/>
                <a:cs typeface="Times New Roman"/>
              </a:rPr>
              <a:t>squeeze</a:t>
            </a:r>
            <a:r>
              <a:rPr sz="2000" b="1" kern="0" spc="-20" dirty="0">
                <a:solidFill>
                  <a:srgbClr val="FFFFFF"/>
                </a:solidFill>
                <a:latin typeface="Times New Roman"/>
                <a:cs typeface="Times New Roman"/>
              </a:rPr>
              <a:t> </a:t>
            </a:r>
            <a:r>
              <a:rPr sz="2000" b="1" kern="0" spc="-10" dirty="0">
                <a:solidFill>
                  <a:srgbClr val="FFFFFF"/>
                </a:solidFill>
                <a:latin typeface="Times New Roman"/>
                <a:cs typeface="Times New Roman"/>
              </a:rPr>
              <a:t>industry </a:t>
            </a:r>
            <a:r>
              <a:rPr sz="2000" b="1" kern="0" dirty="0">
                <a:solidFill>
                  <a:srgbClr val="FFFFFF"/>
                </a:solidFill>
                <a:latin typeface="Times New Roman"/>
                <a:cs typeface="Times New Roman"/>
              </a:rPr>
              <a:t>profitability</a:t>
            </a:r>
            <a:r>
              <a:rPr sz="2000" b="1" kern="0" spc="5" dirty="0">
                <a:solidFill>
                  <a:srgbClr val="FFFFFF"/>
                </a:solidFill>
                <a:latin typeface="Times New Roman"/>
                <a:cs typeface="Times New Roman"/>
              </a:rPr>
              <a:t> </a:t>
            </a:r>
            <a:r>
              <a:rPr sz="2000" b="1" kern="0" dirty="0">
                <a:solidFill>
                  <a:srgbClr val="FFFFFF"/>
                </a:solidFill>
                <a:latin typeface="Times New Roman"/>
                <a:cs typeface="Times New Roman"/>
              </a:rPr>
              <a:t>if</a:t>
            </a:r>
            <a:r>
              <a:rPr sz="2000" b="1" kern="0" spc="-15" dirty="0">
                <a:solidFill>
                  <a:srgbClr val="FFFFFF"/>
                </a:solidFill>
                <a:latin typeface="Times New Roman"/>
                <a:cs typeface="Times New Roman"/>
              </a:rPr>
              <a:t> </a:t>
            </a:r>
            <a:r>
              <a:rPr sz="2000" b="1" kern="0" spc="-20" dirty="0">
                <a:solidFill>
                  <a:srgbClr val="FFFFFF"/>
                </a:solidFill>
                <a:latin typeface="Times New Roman"/>
                <a:cs typeface="Times New Roman"/>
              </a:rPr>
              <a:t>firms </a:t>
            </a:r>
            <a:r>
              <a:rPr sz="2000" b="1" kern="0" dirty="0">
                <a:solidFill>
                  <a:srgbClr val="FFFFFF"/>
                </a:solidFill>
                <a:latin typeface="Times New Roman"/>
                <a:cs typeface="Times New Roman"/>
              </a:rPr>
              <a:t>are</a:t>
            </a:r>
            <a:r>
              <a:rPr sz="2000" b="1" kern="0" spc="-10" dirty="0">
                <a:solidFill>
                  <a:srgbClr val="FFFFFF"/>
                </a:solidFill>
                <a:latin typeface="Times New Roman"/>
                <a:cs typeface="Times New Roman"/>
              </a:rPr>
              <a:t> </a:t>
            </a:r>
            <a:r>
              <a:rPr sz="2000" b="1" kern="0" dirty="0">
                <a:solidFill>
                  <a:srgbClr val="FFFFFF"/>
                </a:solidFill>
                <a:latin typeface="Times New Roman"/>
                <a:cs typeface="Times New Roman"/>
              </a:rPr>
              <a:t>unable</a:t>
            </a:r>
            <a:r>
              <a:rPr sz="2000" b="1" kern="0" spc="-10" dirty="0">
                <a:solidFill>
                  <a:srgbClr val="FFFFFF"/>
                </a:solidFill>
                <a:latin typeface="Times New Roman"/>
                <a:cs typeface="Times New Roman"/>
              </a:rPr>
              <a:t> </a:t>
            </a:r>
            <a:r>
              <a:rPr sz="2000" b="1" kern="0" dirty="0">
                <a:solidFill>
                  <a:srgbClr val="FFFFFF"/>
                </a:solidFill>
                <a:latin typeface="Times New Roman"/>
                <a:cs typeface="Times New Roman"/>
              </a:rPr>
              <a:t>to</a:t>
            </a:r>
            <a:r>
              <a:rPr sz="2000" b="1" kern="0" spc="-5" dirty="0">
                <a:solidFill>
                  <a:srgbClr val="FFFFFF"/>
                </a:solidFill>
                <a:latin typeface="Times New Roman"/>
                <a:cs typeface="Times New Roman"/>
              </a:rPr>
              <a:t> </a:t>
            </a:r>
            <a:r>
              <a:rPr sz="2000" b="1" kern="0" spc="-10" dirty="0">
                <a:solidFill>
                  <a:srgbClr val="FFFFFF"/>
                </a:solidFill>
                <a:latin typeface="Times New Roman"/>
                <a:cs typeface="Times New Roman"/>
              </a:rPr>
              <a:t>recover </a:t>
            </a:r>
            <a:r>
              <a:rPr sz="2000" b="1" kern="0" dirty="0">
                <a:solidFill>
                  <a:srgbClr val="FFFFFF"/>
                </a:solidFill>
                <a:latin typeface="Times New Roman"/>
                <a:cs typeface="Times New Roman"/>
              </a:rPr>
              <a:t>cost</a:t>
            </a:r>
            <a:r>
              <a:rPr sz="2000" b="1" kern="0" spc="5" dirty="0">
                <a:solidFill>
                  <a:srgbClr val="FFFFFF"/>
                </a:solidFill>
                <a:latin typeface="Times New Roman"/>
                <a:cs typeface="Times New Roman"/>
              </a:rPr>
              <a:t> </a:t>
            </a:r>
            <a:r>
              <a:rPr sz="2000" b="1" kern="0" spc="-10" dirty="0">
                <a:solidFill>
                  <a:srgbClr val="FFFFFF"/>
                </a:solidFill>
                <a:latin typeface="Times New Roman"/>
                <a:cs typeface="Times New Roman"/>
              </a:rPr>
              <a:t>increases</a:t>
            </a:r>
            <a:endParaRPr sz="2000" kern="0">
              <a:solidFill>
                <a:sysClr val="windowText" lastClr="000000"/>
              </a:solidFill>
              <a:latin typeface="Times New Roman"/>
              <a:cs typeface="Times New Roman"/>
            </a:endParaRPr>
          </a:p>
        </p:txBody>
      </p:sp>
      <p:sp>
        <p:nvSpPr>
          <p:cNvPr id="7" name="object 7">
            <a:extLst>
              <a:ext uri="{FF2B5EF4-FFF2-40B4-BE49-F238E27FC236}">
                <a16:creationId xmlns:a16="http://schemas.microsoft.com/office/drawing/2014/main" id="{B1D555BD-392A-1678-2C25-E6079AC8364A}"/>
              </a:ext>
            </a:extLst>
          </p:cNvPr>
          <p:cNvSpPr txBox="1"/>
          <p:nvPr/>
        </p:nvSpPr>
        <p:spPr>
          <a:xfrm>
            <a:off x="5087620" y="869950"/>
            <a:ext cx="5303520" cy="5875968"/>
          </a:xfrm>
          <a:prstGeom prst="rect">
            <a:avLst/>
          </a:prstGeom>
        </p:spPr>
        <p:txBody>
          <a:bodyPr vert="horz" wrap="square" lIns="0" tIns="12700" rIns="0" bIns="0" rtlCol="0">
            <a:spAutoFit/>
          </a:bodyPr>
          <a:lstStyle/>
          <a:p>
            <a:pPr marL="12700">
              <a:spcBef>
                <a:spcPts val="100"/>
              </a:spcBef>
            </a:pPr>
            <a:r>
              <a:rPr sz="2400" b="1" kern="0" dirty="0">
                <a:solidFill>
                  <a:srgbClr val="FFFFFF"/>
                </a:solidFill>
                <a:latin typeface="Times New Roman"/>
                <a:cs typeface="Times New Roman"/>
              </a:rPr>
              <a:t>Suppliers</a:t>
            </a:r>
            <a:r>
              <a:rPr sz="2400" b="1" kern="0" spc="-45" dirty="0">
                <a:solidFill>
                  <a:srgbClr val="FFFFFF"/>
                </a:solidFill>
                <a:latin typeface="Times New Roman"/>
                <a:cs typeface="Times New Roman"/>
              </a:rPr>
              <a:t> </a:t>
            </a:r>
            <a:r>
              <a:rPr sz="2400" b="1" kern="0" dirty="0">
                <a:solidFill>
                  <a:srgbClr val="FFFFFF"/>
                </a:solidFill>
                <a:latin typeface="Times New Roman"/>
                <a:cs typeface="Times New Roman"/>
              </a:rPr>
              <a:t>are</a:t>
            </a:r>
            <a:r>
              <a:rPr sz="2400" b="1" kern="0" spc="-40" dirty="0">
                <a:solidFill>
                  <a:srgbClr val="FFFFFF"/>
                </a:solidFill>
                <a:latin typeface="Times New Roman"/>
                <a:cs typeface="Times New Roman"/>
              </a:rPr>
              <a:t> </a:t>
            </a:r>
            <a:r>
              <a:rPr sz="2400" b="1" kern="0" dirty="0">
                <a:solidFill>
                  <a:srgbClr val="FFFFFF"/>
                </a:solidFill>
                <a:latin typeface="Times New Roman"/>
                <a:cs typeface="Times New Roman"/>
              </a:rPr>
              <a:t>likely</a:t>
            </a:r>
            <a:r>
              <a:rPr sz="2400" b="1" kern="0" spc="-40" dirty="0">
                <a:solidFill>
                  <a:srgbClr val="FFFFFF"/>
                </a:solidFill>
                <a:latin typeface="Times New Roman"/>
                <a:cs typeface="Times New Roman"/>
              </a:rPr>
              <a:t> </a:t>
            </a:r>
            <a:r>
              <a:rPr sz="2400" b="1" kern="0" dirty="0">
                <a:solidFill>
                  <a:srgbClr val="FFFFFF"/>
                </a:solidFill>
                <a:latin typeface="Times New Roman"/>
                <a:cs typeface="Times New Roman"/>
              </a:rPr>
              <a:t>to</a:t>
            </a:r>
            <a:r>
              <a:rPr sz="2400" b="1" kern="0" spc="-45" dirty="0">
                <a:solidFill>
                  <a:srgbClr val="FFFFFF"/>
                </a:solidFill>
                <a:latin typeface="Times New Roman"/>
                <a:cs typeface="Times New Roman"/>
              </a:rPr>
              <a:t> </a:t>
            </a:r>
            <a:r>
              <a:rPr sz="2400" b="1" kern="0" dirty="0">
                <a:solidFill>
                  <a:srgbClr val="FFFFFF"/>
                </a:solidFill>
                <a:latin typeface="Times New Roman"/>
                <a:cs typeface="Times New Roman"/>
              </a:rPr>
              <a:t>be</a:t>
            </a:r>
            <a:r>
              <a:rPr sz="2400" b="1" kern="0" spc="-45" dirty="0">
                <a:solidFill>
                  <a:srgbClr val="FFFFFF"/>
                </a:solidFill>
                <a:latin typeface="Times New Roman"/>
                <a:cs typeface="Times New Roman"/>
              </a:rPr>
              <a:t> </a:t>
            </a:r>
            <a:r>
              <a:rPr sz="2400" b="1" kern="0" dirty="0">
                <a:solidFill>
                  <a:srgbClr val="FFFFFF"/>
                </a:solidFill>
                <a:latin typeface="Times New Roman"/>
                <a:cs typeface="Times New Roman"/>
              </a:rPr>
              <a:t>powerful</a:t>
            </a:r>
            <a:r>
              <a:rPr sz="2400" b="1" kern="0" spc="-35" dirty="0">
                <a:solidFill>
                  <a:srgbClr val="FFFFFF"/>
                </a:solidFill>
                <a:latin typeface="Times New Roman"/>
                <a:cs typeface="Times New Roman"/>
              </a:rPr>
              <a:t> </a:t>
            </a:r>
            <a:r>
              <a:rPr sz="2400" b="1" kern="0" spc="-25" dirty="0">
                <a:solidFill>
                  <a:srgbClr val="FFFFFF"/>
                </a:solidFill>
                <a:latin typeface="Times New Roman"/>
                <a:cs typeface="Times New Roman"/>
              </a:rPr>
              <a:t>if:</a:t>
            </a:r>
            <a:endParaRPr sz="2400" kern="0">
              <a:solidFill>
                <a:sysClr val="windowText" lastClr="000000"/>
              </a:solidFill>
              <a:latin typeface="Times New Roman"/>
              <a:cs typeface="Times New Roman"/>
            </a:endParaRPr>
          </a:p>
          <a:p>
            <a:pPr marL="362585" marR="583565">
              <a:lnSpc>
                <a:spcPts val="2590"/>
              </a:lnSpc>
              <a:spcBef>
                <a:spcPts val="2295"/>
              </a:spcBef>
            </a:pPr>
            <a:r>
              <a:rPr sz="2400" kern="0" dirty="0">
                <a:solidFill>
                  <a:srgbClr val="FFFFFF"/>
                </a:solidFill>
                <a:latin typeface="Times New Roman"/>
                <a:cs typeface="Times New Roman"/>
              </a:rPr>
              <a:t>Supplier</a:t>
            </a:r>
            <a:r>
              <a:rPr sz="2400" kern="0" spc="-30" dirty="0">
                <a:solidFill>
                  <a:srgbClr val="FFFFFF"/>
                </a:solidFill>
                <a:latin typeface="Times New Roman"/>
                <a:cs typeface="Times New Roman"/>
              </a:rPr>
              <a:t> </a:t>
            </a:r>
            <a:r>
              <a:rPr sz="2400" kern="0" dirty="0">
                <a:solidFill>
                  <a:srgbClr val="FFFFFF"/>
                </a:solidFill>
                <a:latin typeface="Times New Roman"/>
                <a:cs typeface="Times New Roman"/>
              </a:rPr>
              <a:t>industry</a:t>
            </a:r>
            <a:r>
              <a:rPr sz="2400" kern="0" spc="-10" dirty="0">
                <a:solidFill>
                  <a:srgbClr val="FFFFFF"/>
                </a:solidFill>
                <a:latin typeface="Times New Roman"/>
                <a:cs typeface="Times New Roman"/>
              </a:rPr>
              <a:t> </a:t>
            </a:r>
            <a:r>
              <a:rPr sz="2400" kern="0" dirty="0">
                <a:solidFill>
                  <a:srgbClr val="FFFFFF"/>
                </a:solidFill>
                <a:latin typeface="Times New Roman"/>
                <a:cs typeface="Times New Roman"/>
              </a:rPr>
              <a:t>is</a:t>
            </a:r>
            <a:r>
              <a:rPr sz="2400" kern="0" spc="-40" dirty="0">
                <a:solidFill>
                  <a:srgbClr val="FFFFFF"/>
                </a:solidFill>
                <a:latin typeface="Times New Roman"/>
                <a:cs typeface="Times New Roman"/>
              </a:rPr>
              <a:t> </a:t>
            </a:r>
            <a:r>
              <a:rPr sz="2400" kern="0" dirty="0">
                <a:solidFill>
                  <a:srgbClr val="FFFFFF"/>
                </a:solidFill>
                <a:latin typeface="Times New Roman"/>
                <a:cs typeface="Times New Roman"/>
              </a:rPr>
              <a:t>dominated</a:t>
            </a:r>
            <a:r>
              <a:rPr sz="2400" kern="0" spc="-35" dirty="0">
                <a:solidFill>
                  <a:srgbClr val="FFFFFF"/>
                </a:solidFill>
                <a:latin typeface="Times New Roman"/>
                <a:cs typeface="Times New Roman"/>
              </a:rPr>
              <a:t> </a:t>
            </a:r>
            <a:r>
              <a:rPr sz="2400" kern="0" dirty="0">
                <a:solidFill>
                  <a:srgbClr val="FFFFFF"/>
                </a:solidFill>
                <a:latin typeface="Times New Roman"/>
                <a:cs typeface="Times New Roman"/>
              </a:rPr>
              <a:t>by</a:t>
            </a:r>
            <a:r>
              <a:rPr sz="2400" kern="0" spc="-10" dirty="0">
                <a:solidFill>
                  <a:srgbClr val="FFFFFF"/>
                </a:solidFill>
                <a:latin typeface="Times New Roman"/>
                <a:cs typeface="Times New Roman"/>
              </a:rPr>
              <a:t> </a:t>
            </a:r>
            <a:r>
              <a:rPr sz="2400" kern="0" spc="-50" dirty="0">
                <a:solidFill>
                  <a:srgbClr val="FFFFFF"/>
                </a:solidFill>
                <a:latin typeface="Times New Roman"/>
                <a:cs typeface="Times New Roman"/>
              </a:rPr>
              <a:t>a </a:t>
            </a:r>
            <a:r>
              <a:rPr sz="2400" kern="0" dirty="0">
                <a:solidFill>
                  <a:srgbClr val="FFFFFF"/>
                </a:solidFill>
                <a:latin typeface="Times New Roman"/>
                <a:cs typeface="Times New Roman"/>
              </a:rPr>
              <a:t>few</a:t>
            </a:r>
            <a:r>
              <a:rPr sz="2400" kern="0" spc="-45" dirty="0">
                <a:solidFill>
                  <a:srgbClr val="FFFFFF"/>
                </a:solidFill>
                <a:latin typeface="Times New Roman"/>
                <a:cs typeface="Times New Roman"/>
              </a:rPr>
              <a:t> </a:t>
            </a:r>
            <a:r>
              <a:rPr sz="2400" kern="0" spc="-10" dirty="0">
                <a:solidFill>
                  <a:srgbClr val="FFFFFF"/>
                </a:solidFill>
                <a:latin typeface="Times New Roman"/>
                <a:cs typeface="Times New Roman"/>
              </a:rPr>
              <a:t>firms</a:t>
            </a:r>
            <a:endParaRPr sz="2400" kern="0">
              <a:solidFill>
                <a:sysClr val="windowText" lastClr="000000"/>
              </a:solidFill>
              <a:latin typeface="Times New Roman"/>
              <a:cs typeface="Times New Roman"/>
            </a:endParaRPr>
          </a:p>
          <a:p>
            <a:pPr marL="362585">
              <a:spcBef>
                <a:spcPts val="555"/>
              </a:spcBef>
            </a:pPr>
            <a:r>
              <a:rPr sz="2400" kern="0" dirty="0">
                <a:solidFill>
                  <a:srgbClr val="FFFFFF"/>
                </a:solidFill>
                <a:latin typeface="Times New Roman"/>
                <a:cs typeface="Times New Roman"/>
              </a:rPr>
              <a:t>Suppliers’</a:t>
            </a:r>
            <a:r>
              <a:rPr sz="2400" kern="0" spc="-35" dirty="0">
                <a:solidFill>
                  <a:srgbClr val="FFFFFF"/>
                </a:solidFill>
                <a:latin typeface="Times New Roman"/>
                <a:cs typeface="Times New Roman"/>
              </a:rPr>
              <a:t> </a:t>
            </a:r>
            <a:r>
              <a:rPr sz="2400" kern="0" dirty="0">
                <a:solidFill>
                  <a:srgbClr val="FFFFFF"/>
                </a:solidFill>
                <a:latin typeface="Times New Roman"/>
                <a:cs typeface="Times New Roman"/>
              </a:rPr>
              <a:t>products</a:t>
            </a:r>
            <a:r>
              <a:rPr sz="2400" kern="0" spc="-40" dirty="0">
                <a:solidFill>
                  <a:srgbClr val="FFFFFF"/>
                </a:solidFill>
                <a:latin typeface="Times New Roman"/>
                <a:cs typeface="Times New Roman"/>
              </a:rPr>
              <a:t> </a:t>
            </a:r>
            <a:r>
              <a:rPr sz="2400" kern="0" dirty="0">
                <a:solidFill>
                  <a:srgbClr val="FFFFFF"/>
                </a:solidFill>
                <a:latin typeface="Times New Roman"/>
                <a:cs typeface="Times New Roman"/>
              </a:rPr>
              <a:t>have</a:t>
            </a:r>
            <a:r>
              <a:rPr sz="2400" kern="0" spc="-35" dirty="0">
                <a:solidFill>
                  <a:srgbClr val="FFFFFF"/>
                </a:solidFill>
                <a:latin typeface="Times New Roman"/>
                <a:cs typeface="Times New Roman"/>
              </a:rPr>
              <a:t> </a:t>
            </a:r>
            <a:r>
              <a:rPr sz="2400" kern="0" dirty="0">
                <a:solidFill>
                  <a:srgbClr val="FFFFFF"/>
                </a:solidFill>
                <a:latin typeface="Times New Roman"/>
                <a:cs typeface="Times New Roman"/>
              </a:rPr>
              <a:t>few</a:t>
            </a:r>
            <a:r>
              <a:rPr sz="2400" kern="0" spc="-40" dirty="0">
                <a:solidFill>
                  <a:srgbClr val="FFFFFF"/>
                </a:solidFill>
                <a:latin typeface="Times New Roman"/>
                <a:cs typeface="Times New Roman"/>
              </a:rPr>
              <a:t> </a:t>
            </a:r>
            <a:r>
              <a:rPr sz="2400" kern="0" spc="-10" dirty="0">
                <a:solidFill>
                  <a:srgbClr val="FFFFFF"/>
                </a:solidFill>
                <a:latin typeface="Times New Roman"/>
                <a:cs typeface="Times New Roman"/>
              </a:rPr>
              <a:t>substitutes</a:t>
            </a:r>
            <a:endParaRPr sz="2400" kern="0">
              <a:solidFill>
                <a:sysClr val="windowText" lastClr="000000"/>
              </a:solidFill>
              <a:latin typeface="Times New Roman"/>
              <a:cs typeface="Times New Roman"/>
            </a:endParaRPr>
          </a:p>
          <a:p>
            <a:pPr>
              <a:spcBef>
                <a:spcPts val="310"/>
              </a:spcBef>
            </a:pPr>
            <a:endParaRPr sz="2400" kern="0">
              <a:solidFill>
                <a:sysClr val="windowText" lastClr="000000"/>
              </a:solidFill>
              <a:latin typeface="Times New Roman"/>
              <a:cs typeface="Times New Roman"/>
            </a:endParaRPr>
          </a:p>
          <a:p>
            <a:pPr marL="362585" marR="309245">
              <a:lnSpc>
                <a:spcPts val="2600"/>
              </a:lnSpc>
            </a:pPr>
            <a:r>
              <a:rPr sz="2400" kern="0" dirty="0">
                <a:solidFill>
                  <a:srgbClr val="FFFFFF"/>
                </a:solidFill>
                <a:latin typeface="Times New Roman"/>
                <a:cs typeface="Times New Roman"/>
              </a:rPr>
              <a:t>Buyer</a:t>
            </a:r>
            <a:r>
              <a:rPr sz="2400" kern="0" spc="-25" dirty="0">
                <a:solidFill>
                  <a:srgbClr val="FFFFFF"/>
                </a:solidFill>
                <a:latin typeface="Times New Roman"/>
                <a:cs typeface="Times New Roman"/>
              </a:rPr>
              <a:t> </a:t>
            </a:r>
            <a:r>
              <a:rPr sz="2400" kern="0" dirty="0">
                <a:solidFill>
                  <a:srgbClr val="FFFFFF"/>
                </a:solidFill>
                <a:latin typeface="Times New Roman"/>
                <a:cs typeface="Times New Roman"/>
              </a:rPr>
              <a:t>is</a:t>
            </a:r>
            <a:r>
              <a:rPr sz="2400" kern="0" spc="-20" dirty="0">
                <a:solidFill>
                  <a:srgbClr val="FFFFFF"/>
                </a:solidFill>
                <a:latin typeface="Times New Roman"/>
                <a:cs typeface="Times New Roman"/>
              </a:rPr>
              <a:t> </a:t>
            </a:r>
            <a:r>
              <a:rPr sz="2400" kern="0" dirty="0">
                <a:solidFill>
                  <a:srgbClr val="FFFFFF"/>
                </a:solidFill>
                <a:latin typeface="Times New Roman"/>
                <a:cs typeface="Times New Roman"/>
              </a:rPr>
              <a:t>not</a:t>
            </a:r>
            <a:r>
              <a:rPr sz="2400" kern="0" spc="-20" dirty="0">
                <a:solidFill>
                  <a:srgbClr val="FFFFFF"/>
                </a:solidFill>
                <a:latin typeface="Times New Roman"/>
                <a:cs typeface="Times New Roman"/>
              </a:rPr>
              <a:t> </a:t>
            </a:r>
            <a:r>
              <a:rPr sz="2400" kern="0" dirty="0">
                <a:solidFill>
                  <a:srgbClr val="FFFFFF"/>
                </a:solidFill>
                <a:latin typeface="Times New Roman"/>
                <a:cs typeface="Times New Roman"/>
              </a:rPr>
              <a:t>an</a:t>
            </a:r>
            <a:r>
              <a:rPr sz="2400" kern="0" spc="-20" dirty="0">
                <a:solidFill>
                  <a:srgbClr val="FFFFFF"/>
                </a:solidFill>
                <a:latin typeface="Times New Roman"/>
                <a:cs typeface="Times New Roman"/>
              </a:rPr>
              <a:t> </a:t>
            </a:r>
            <a:r>
              <a:rPr sz="2400" kern="0" dirty="0">
                <a:solidFill>
                  <a:srgbClr val="FFFFFF"/>
                </a:solidFill>
                <a:latin typeface="Times New Roman"/>
                <a:cs typeface="Times New Roman"/>
              </a:rPr>
              <a:t>important</a:t>
            </a:r>
            <a:r>
              <a:rPr sz="2400" kern="0" spc="-10" dirty="0">
                <a:solidFill>
                  <a:srgbClr val="FFFFFF"/>
                </a:solidFill>
                <a:latin typeface="Times New Roman"/>
                <a:cs typeface="Times New Roman"/>
              </a:rPr>
              <a:t> </a:t>
            </a:r>
            <a:r>
              <a:rPr sz="2400" kern="0" dirty="0">
                <a:solidFill>
                  <a:srgbClr val="FFFFFF"/>
                </a:solidFill>
                <a:latin typeface="Times New Roman"/>
                <a:cs typeface="Times New Roman"/>
              </a:rPr>
              <a:t>customer</a:t>
            </a:r>
            <a:r>
              <a:rPr sz="2400" kern="0" spc="-20" dirty="0">
                <a:solidFill>
                  <a:srgbClr val="FFFFFF"/>
                </a:solidFill>
                <a:latin typeface="Times New Roman"/>
                <a:cs typeface="Times New Roman"/>
              </a:rPr>
              <a:t> </a:t>
            </a:r>
            <a:r>
              <a:rPr sz="2400" kern="0" spc="-25" dirty="0">
                <a:solidFill>
                  <a:srgbClr val="FFFFFF"/>
                </a:solidFill>
                <a:latin typeface="Times New Roman"/>
                <a:cs typeface="Times New Roman"/>
              </a:rPr>
              <a:t>to </a:t>
            </a:r>
            <a:r>
              <a:rPr sz="2400" kern="0" spc="-10" dirty="0">
                <a:solidFill>
                  <a:srgbClr val="FFFFFF"/>
                </a:solidFill>
                <a:latin typeface="Times New Roman"/>
                <a:cs typeface="Times New Roman"/>
              </a:rPr>
              <a:t>supplier</a:t>
            </a:r>
            <a:endParaRPr sz="2400" kern="0">
              <a:solidFill>
                <a:sysClr val="windowText" lastClr="000000"/>
              </a:solidFill>
              <a:latin typeface="Times New Roman"/>
              <a:cs typeface="Times New Roman"/>
            </a:endParaRPr>
          </a:p>
          <a:p>
            <a:pPr marL="362585" marR="768985">
              <a:lnSpc>
                <a:spcPts val="2590"/>
              </a:lnSpc>
              <a:spcBef>
                <a:spcPts val="1095"/>
              </a:spcBef>
            </a:pPr>
            <a:r>
              <a:rPr sz="2400" kern="0" dirty="0">
                <a:solidFill>
                  <a:srgbClr val="FFFFFF"/>
                </a:solidFill>
                <a:latin typeface="Times New Roman"/>
                <a:cs typeface="Times New Roman"/>
              </a:rPr>
              <a:t>Suppliers’</a:t>
            </a:r>
            <a:r>
              <a:rPr sz="2400" kern="0" spc="-25" dirty="0">
                <a:solidFill>
                  <a:srgbClr val="FFFFFF"/>
                </a:solidFill>
                <a:latin typeface="Times New Roman"/>
                <a:cs typeface="Times New Roman"/>
              </a:rPr>
              <a:t> </a:t>
            </a:r>
            <a:r>
              <a:rPr sz="2400" kern="0" dirty="0">
                <a:solidFill>
                  <a:srgbClr val="FFFFFF"/>
                </a:solidFill>
                <a:latin typeface="Times New Roman"/>
                <a:cs typeface="Times New Roman"/>
              </a:rPr>
              <a:t>product</a:t>
            </a:r>
            <a:r>
              <a:rPr sz="2400" kern="0" spc="-20" dirty="0">
                <a:solidFill>
                  <a:srgbClr val="FFFFFF"/>
                </a:solidFill>
                <a:latin typeface="Times New Roman"/>
                <a:cs typeface="Times New Roman"/>
              </a:rPr>
              <a:t> </a:t>
            </a:r>
            <a:r>
              <a:rPr sz="2400" kern="0" dirty="0">
                <a:solidFill>
                  <a:srgbClr val="FFFFFF"/>
                </a:solidFill>
                <a:latin typeface="Times New Roman"/>
                <a:cs typeface="Times New Roman"/>
              </a:rPr>
              <a:t>is</a:t>
            </a:r>
            <a:r>
              <a:rPr sz="2400" kern="0" spc="-25" dirty="0">
                <a:solidFill>
                  <a:srgbClr val="FFFFFF"/>
                </a:solidFill>
                <a:latin typeface="Times New Roman"/>
                <a:cs typeface="Times New Roman"/>
              </a:rPr>
              <a:t> </a:t>
            </a:r>
            <a:r>
              <a:rPr sz="2400" kern="0" dirty="0">
                <a:solidFill>
                  <a:srgbClr val="FFFFFF"/>
                </a:solidFill>
                <a:latin typeface="Times New Roman"/>
                <a:cs typeface="Times New Roman"/>
              </a:rPr>
              <a:t>an</a:t>
            </a:r>
            <a:r>
              <a:rPr sz="2400" kern="0" spc="-20" dirty="0">
                <a:solidFill>
                  <a:srgbClr val="FFFFFF"/>
                </a:solidFill>
                <a:latin typeface="Times New Roman"/>
                <a:cs typeface="Times New Roman"/>
              </a:rPr>
              <a:t> </a:t>
            </a:r>
            <a:r>
              <a:rPr sz="2400" kern="0" spc="-10" dirty="0">
                <a:solidFill>
                  <a:srgbClr val="FFFFFF"/>
                </a:solidFill>
                <a:latin typeface="Times New Roman"/>
                <a:cs typeface="Times New Roman"/>
              </a:rPr>
              <a:t>important </a:t>
            </a:r>
            <a:r>
              <a:rPr sz="2400" kern="0" dirty="0">
                <a:solidFill>
                  <a:srgbClr val="FFFFFF"/>
                </a:solidFill>
                <a:latin typeface="Times New Roman"/>
                <a:cs typeface="Times New Roman"/>
              </a:rPr>
              <a:t>input</a:t>
            </a:r>
            <a:r>
              <a:rPr sz="2400" kern="0" spc="-10" dirty="0">
                <a:solidFill>
                  <a:srgbClr val="FFFFFF"/>
                </a:solidFill>
                <a:latin typeface="Times New Roman"/>
                <a:cs typeface="Times New Roman"/>
              </a:rPr>
              <a:t> </a:t>
            </a:r>
            <a:r>
              <a:rPr sz="2400" kern="0" dirty="0">
                <a:solidFill>
                  <a:srgbClr val="FFFFFF"/>
                </a:solidFill>
                <a:latin typeface="Times New Roman"/>
                <a:cs typeface="Times New Roman"/>
              </a:rPr>
              <a:t>to</a:t>
            </a:r>
            <a:r>
              <a:rPr sz="2400" kern="0" spc="-5" dirty="0">
                <a:solidFill>
                  <a:srgbClr val="FFFFFF"/>
                </a:solidFill>
                <a:latin typeface="Times New Roman"/>
                <a:cs typeface="Times New Roman"/>
              </a:rPr>
              <a:t> </a:t>
            </a:r>
            <a:r>
              <a:rPr sz="2400" kern="0" dirty="0">
                <a:solidFill>
                  <a:srgbClr val="FFFFFF"/>
                </a:solidFill>
                <a:latin typeface="Times New Roman"/>
                <a:cs typeface="Times New Roman"/>
              </a:rPr>
              <a:t>buyers’</a:t>
            </a:r>
            <a:r>
              <a:rPr sz="2400" kern="0" spc="-10" dirty="0">
                <a:solidFill>
                  <a:srgbClr val="FFFFFF"/>
                </a:solidFill>
                <a:latin typeface="Times New Roman"/>
                <a:cs typeface="Times New Roman"/>
              </a:rPr>
              <a:t> product</a:t>
            </a:r>
            <a:endParaRPr sz="2400" kern="0">
              <a:solidFill>
                <a:sysClr val="windowText" lastClr="000000"/>
              </a:solidFill>
              <a:latin typeface="Times New Roman"/>
              <a:cs typeface="Times New Roman"/>
            </a:endParaRPr>
          </a:p>
          <a:p>
            <a:pPr marL="362585">
              <a:spcBef>
                <a:spcPts val="1095"/>
              </a:spcBef>
            </a:pPr>
            <a:r>
              <a:rPr sz="2400" kern="0" dirty="0">
                <a:solidFill>
                  <a:srgbClr val="FFFFFF"/>
                </a:solidFill>
                <a:latin typeface="Times New Roman"/>
                <a:cs typeface="Times New Roman"/>
              </a:rPr>
              <a:t>Suppliers’</a:t>
            </a:r>
            <a:r>
              <a:rPr sz="2400" kern="0" spc="-30" dirty="0">
                <a:solidFill>
                  <a:srgbClr val="FFFFFF"/>
                </a:solidFill>
                <a:latin typeface="Times New Roman"/>
                <a:cs typeface="Times New Roman"/>
              </a:rPr>
              <a:t> </a:t>
            </a:r>
            <a:r>
              <a:rPr sz="2400" kern="0" dirty="0">
                <a:solidFill>
                  <a:srgbClr val="FFFFFF"/>
                </a:solidFill>
                <a:latin typeface="Times New Roman"/>
                <a:cs typeface="Times New Roman"/>
              </a:rPr>
              <a:t>products</a:t>
            </a:r>
            <a:r>
              <a:rPr sz="2400" kern="0" spc="-40" dirty="0">
                <a:solidFill>
                  <a:srgbClr val="FFFFFF"/>
                </a:solidFill>
                <a:latin typeface="Times New Roman"/>
                <a:cs typeface="Times New Roman"/>
              </a:rPr>
              <a:t> </a:t>
            </a:r>
            <a:r>
              <a:rPr sz="2400" kern="0" dirty="0">
                <a:solidFill>
                  <a:srgbClr val="FFFFFF"/>
                </a:solidFill>
                <a:latin typeface="Times New Roman"/>
                <a:cs typeface="Times New Roman"/>
              </a:rPr>
              <a:t>are</a:t>
            </a:r>
            <a:r>
              <a:rPr sz="2400" kern="0" spc="-30" dirty="0">
                <a:solidFill>
                  <a:srgbClr val="FFFFFF"/>
                </a:solidFill>
                <a:latin typeface="Times New Roman"/>
                <a:cs typeface="Times New Roman"/>
              </a:rPr>
              <a:t> </a:t>
            </a:r>
            <a:r>
              <a:rPr sz="2400" kern="0" spc="-10" dirty="0">
                <a:solidFill>
                  <a:srgbClr val="FFFFFF"/>
                </a:solidFill>
                <a:latin typeface="Times New Roman"/>
                <a:cs typeface="Times New Roman"/>
              </a:rPr>
              <a:t>differentiated</a:t>
            </a:r>
            <a:endParaRPr sz="2400" kern="0">
              <a:solidFill>
                <a:sysClr val="windowText" lastClr="000000"/>
              </a:solidFill>
              <a:latin typeface="Times New Roman"/>
              <a:cs typeface="Times New Roman"/>
            </a:endParaRPr>
          </a:p>
          <a:p>
            <a:pPr marL="362585" marR="1282065">
              <a:lnSpc>
                <a:spcPts val="2590"/>
              </a:lnSpc>
              <a:spcBef>
                <a:spcPts val="1245"/>
              </a:spcBef>
            </a:pPr>
            <a:r>
              <a:rPr sz="2400" kern="0" dirty="0">
                <a:solidFill>
                  <a:srgbClr val="FFFFFF"/>
                </a:solidFill>
                <a:latin typeface="Times New Roman"/>
                <a:cs typeface="Times New Roman"/>
              </a:rPr>
              <a:t>Suppliers’</a:t>
            </a:r>
            <a:r>
              <a:rPr sz="2400" kern="0" spc="-35" dirty="0">
                <a:solidFill>
                  <a:srgbClr val="FFFFFF"/>
                </a:solidFill>
                <a:latin typeface="Times New Roman"/>
                <a:cs typeface="Times New Roman"/>
              </a:rPr>
              <a:t> </a:t>
            </a:r>
            <a:r>
              <a:rPr sz="2400" kern="0" dirty="0">
                <a:solidFill>
                  <a:srgbClr val="FFFFFF"/>
                </a:solidFill>
                <a:latin typeface="Times New Roman"/>
                <a:cs typeface="Times New Roman"/>
              </a:rPr>
              <a:t>products</a:t>
            </a:r>
            <a:r>
              <a:rPr sz="2400" kern="0" spc="-40" dirty="0">
                <a:solidFill>
                  <a:srgbClr val="FFFFFF"/>
                </a:solidFill>
                <a:latin typeface="Times New Roman"/>
                <a:cs typeface="Times New Roman"/>
              </a:rPr>
              <a:t> </a:t>
            </a:r>
            <a:r>
              <a:rPr sz="2400" kern="0" dirty="0">
                <a:solidFill>
                  <a:srgbClr val="FFFFFF"/>
                </a:solidFill>
                <a:latin typeface="Times New Roman"/>
                <a:cs typeface="Times New Roman"/>
              </a:rPr>
              <a:t>have</a:t>
            </a:r>
            <a:r>
              <a:rPr sz="2400" kern="0" spc="-30" dirty="0">
                <a:solidFill>
                  <a:srgbClr val="FFFFFF"/>
                </a:solidFill>
                <a:latin typeface="Times New Roman"/>
                <a:cs typeface="Times New Roman"/>
              </a:rPr>
              <a:t> </a:t>
            </a:r>
            <a:r>
              <a:rPr sz="2400" kern="0" spc="-20" dirty="0">
                <a:solidFill>
                  <a:srgbClr val="FFFFFF"/>
                </a:solidFill>
                <a:latin typeface="Times New Roman"/>
                <a:cs typeface="Times New Roman"/>
              </a:rPr>
              <a:t>high </a:t>
            </a:r>
            <a:r>
              <a:rPr sz="2400" kern="0" dirty="0">
                <a:solidFill>
                  <a:srgbClr val="FFFFFF"/>
                </a:solidFill>
                <a:latin typeface="Times New Roman"/>
                <a:cs typeface="Times New Roman"/>
              </a:rPr>
              <a:t>switching</a:t>
            </a:r>
            <a:r>
              <a:rPr sz="2400" kern="0" spc="-40" dirty="0">
                <a:solidFill>
                  <a:srgbClr val="FFFFFF"/>
                </a:solidFill>
                <a:latin typeface="Times New Roman"/>
                <a:cs typeface="Times New Roman"/>
              </a:rPr>
              <a:t> </a:t>
            </a:r>
            <a:r>
              <a:rPr sz="2400" kern="0" spc="-20" dirty="0">
                <a:solidFill>
                  <a:srgbClr val="FFFFFF"/>
                </a:solidFill>
                <a:latin typeface="Times New Roman"/>
                <a:cs typeface="Times New Roman"/>
              </a:rPr>
              <a:t>costs</a:t>
            </a:r>
            <a:endParaRPr sz="2400" kern="0">
              <a:solidFill>
                <a:sysClr val="windowText" lastClr="000000"/>
              </a:solidFill>
              <a:latin typeface="Times New Roman"/>
              <a:cs typeface="Times New Roman"/>
            </a:endParaRPr>
          </a:p>
          <a:p>
            <a:pPr marL="362585" marR="984885">
              <a:lnSpc>
                <a:spcPts val="2590"/>
              </a:lnSpc>
              <a:spcBef>
                <a:spcPts val="1620"/>
              </a:spcBef>
            </a:pPr>
            <a:r>
              <a:rPr sz="2400" kern="0" dirty="0">
                <a:solidFill>
                  <a:srgbClr val="FFFFFF"/>
                </a:solidFill>
                <a:latin typeface="Times New Roman"/>
                <a:cs typeface="Times New Roman"/>
              </a:rPr>
              <a:t>Supplier</a:t>
            </a:r>
            <a:r>
              <a:rPr sz="2400" kern="0" spc="-30" dirty="0">
                <a:solidFill>
                  <a:srgbClr val="FFFFFF"/>
                </a:solidFill>
                <a:latin typeface="Times New Roman"/>
                <a:cs typeface="Times New Roman"/>
              </a:rPr>
              <a:t> </a:t>
            </a:r>
            <a:r>
              <a:rPr sz="2400" kern="0" dirty="0">
                <a:solidFill>
                  <a:srgbClr val="FFFFFF"/>
                </a:solidFill>
                <a:latin typeface="Times New Roman"/>
                <a:cs typeface="Times New Roman"/>
              </a:rPr>
              <a:t>poses</a:t>
            </a:r>
            <a:r>
              <a:rPr sz="2400" kern="0" spc="-35" dirty="0">
                <a:solidFill>
                  <a:srgbClr val="FFFFFF"/>
                </a:solidFill>
                <a:latin typeface="Times New Roman"/>
                <a:cs typeface="Times New Roman"/>
              </a:rPr>
              <a:t> </a:t>
            </a:r>
            <a:r>
              <a:rPr sz="2400" kern="0" dirty="0">
                <a:solidFill>
                  <a:srgbClr val="FFFFFF"/>
                </a:solidFill>
                <a:latin typeface="Times New Roman"/>
                <a:cs typeface="Times New Roman"/>
              </a:rPr>
              <a:t>credible</a:t>
            </a:r>
            <a:r>
              <a:rPr sz="2400" kern="0" spc="-35" dirty="0">
                <a:solidFill>
                  <a:srgbClr val="FFFFFF"/>
                </a:solidFill>
                <a:latin typeface="Times New Roman"/>
                <a:cs typeface="Times New Roman"/>
              </a:rPr>
              <a:t> </a:t>
            </a:r>
            <a:r>
              <a:rPr sz="2400" kern="0" dirty="0">
                <a:solidFill>
                  <a:srgbClr val="FFFFFF"/>
                </a:solidFill>
                <a:latin typeface="Times New Roman"/>
                <a:cs typeface="Times New Roman"/>
              </a:rPr>
              <a:t>threat</a:t>
            </a:r>
            <a:r>
              <a:rPr sz="2400" kern="0" spc="-35" dirty="0">
                <a:solidFill>
                  <a:srgbClr val="FFFFFF"/>
                </a:solidFill>
                <a:latin typeface="Times New Roman"/>
                <a:cs typeface="Times New Roman"/>
              </a:rPr>
              <a:t> </a:t>
            </a:r>
            <a:r>
              <a:rPr sz="2400" kern="0" spc="-25" dirty="0">
                <a:solidFill>
                  <a:srgbClr val="FFFFFF"/>
                </a:solidFill>
                <a:latin typeface="Times New Roman"/>
                <a:cs typeface="Times New Roman"/>
              </a:rPr>
              <a:t>of </a:t>
            </a:r>
            <a:r>
              <a:rPr sz="2400" kern="0" dirty="0">
                <a:solidFill>
                  <a:srgbClr val="FFFFFF"/>
                </a:solidFill>
                <a:latin typeface="Times New Roman"/>
                <a:cs typeface="Times New Roman"/>
              </a:rPr>
              <a:t>forward</a:t>
            </a:r>
            <a:r>
              <a:rPr sz="2400" kern="0" spc="-70" dirty="0">
                <a:solidFill>
                  <a:srgbClr val="FFFFFF"/>
                </a:solidFill>
                <a:latin typeface="Times New Roman"/>
                <a:cs typeface="Times New Roman"/>
              </a:rPr>
              <a:t> </a:t>
            </a:r>
            <a:r>
              <a:rPr sz="2400" kern="0" spc="-10" dirty="0">
                <a:solidFill>
                  <a:srgbClr val="FFFFFF"/>
                </a:solidFill>
                <a:latin typeface="Times New Roman"/>
                <a:cs typeface="Times New Roman"/>
              </a:rPr>
              <a:t>integration</a:t>
            </a:r>
            <a:endParaRPr sz="2400" kern="0">
              <a:solidFill>
                <a:sysClr val="windowText" lastClr="000000"/>
              </a:solidFill>
              <a:latin typeface="Times New Roman"/>
              <a:cs typeface="Times New Roman"/>
            </a:endParaRPr>
          </a:p>
        </p:txBody>
      </p:sp>
      <p:grpSp>
        <p:nvGrpSpPr>
          <p:cNvPr id="8" name="object 8">
            <a:extLst>
              <a:ext uri="{FF2B5EF4-FFF2-40B4-BE49-F238E27FC236}">
                <a16:creationId xmlns:a16="http://schemas.microsoft.com/office/drawing/2014/main" id="{CCD03583-4B1F-65B9-CA56-3A5D691C89EF}"/>
              </a:ext>
            </a:extLst>
          </p:cNvPr>
          <p:cNvGrpSpPr/>
          <p:nvPr/>
        </p:nvGrpSpPr>
        <p:grpSpPr>
          <a:xfrm>
            <a:off x="5086350" y="1600200"/>
            <a:ext cx="184150" cy="3765550"/>
            <a:chOff x="3562350" y="1600200"/>
            <a:chExt cx="184150" cy="3765550"/>
          </a:xfrm>
        </p:grpSpPr>
        <p:pic>
          <p:nvPicPr>
            <p:cNvPr id="9" name="object 9">
              <a:extLst>
                <a:ext uri="{FF2B5EF4-FFF2-40B4-BE49-F238E27FC236}">
                  <a16:creationId xmlns:a16="http://schemas.microsoft.com/office/drawing/2014/main" id="{45FA273B-C255-086A-5CC2-34593CC9D5C7}"/>
                </a:ext>
              </a:extLst>
            </p:cNvPr>
            <p:cNvPicPr/>
            <p:nvPr/>
          </p:nvPicPr>
          <p:blipFill>
            <a:blip r:embed="rId2" cstate="print"/>
            <a:stretch>
              <a:fillRect/>
            </a:stretch>
          </p:blipFill>
          <p:spPr>
            <a:xfrm>
              <a:off x="3562350" y="1600200"/>
              <a:ext cx="184150" cy="184150"/>
            </a:xfrm>
            <a:prstGeom prst="rect">
              <a:avLst/>
            </a:prstGeom>
          </p:spPr>
        </p:pic>
        <p:pic>
          <p:nvPicPr>
            <p:cNvPr id="10" name="object 10">
              <a:extLst>
                <a:ext uri="{FF2B5EF4-FFF2-40B4-BE49-F238E27FC236}">
                  <a16:creationId xmlns:a16="http://schemas.microsoft.com/office/drawing/2014/main" id="{8C5D9C09-E8CA-A39B-BD1E-F57341B1C645}"/>
                </a:ext>
              </a:extLst>
            </p:cNvPr>
            <p:cNvPicPr/>
            <p:nvPr/>
          </p:nvPicPr>
          <p:blipFill>
            <a:blip r:embed="rId3" cstate="print"/>
            <a:stretch>
              <a:fillRect/>
            </a:stretch>
          </p:blipFill>
          <p:spPr>
            <a:xfrm>
              <a:off x="3562350" y="2362200"/>
              <a:ext cx="184150" cy="184150"/>
            </a:xfrm>
            <a:prstGeom prst="rect">
              <a:avLst/>
            </a:prstGeom>
          </p:spPr>
        </p:pic>
        <p:pic>
          <p:nvPicPr>
            <p:cNvPr id="11" name="object 11">
              <a:extLst>
                <a:ext uri="{FF2B5EF4-FFF2-40B4-BE49-F238E27FC236}">
                  <a16:creationId xmlns:a16="http://schemas.microsoft.com/office/drawing/2014/main" id="{10C2FB14-1A2F-D218-416D-63D794554C04}"/>
                </a:ext>
              </a:extLst>
            </p:cNvPr>
            <p:cNvPicPr/>
            <p:nvPr/>
          </p:nvPicPr>
          <p:blipFill>
            <a:blip r:embed="rId4" cstate="print"/>
            <a:stretch>
              <a:fillRect/>
            </a:stretch>
          </p:blipFill>
          <p:spPr>
            <a:xfrm>
              <a:off x="3562350" y="3105150"/>
              <a:ext cx="184150" cy="184150"/>
            </a:xfrm>
            <a:prstGeom prst="rect">
              <a:avLst/>
            </a:prstGeom>
          </p:spPr>
        </p:pic>
        <p:pic>
          <p:nvPicPr>
            <p:cNvPr id="12" name="object 12">
              <a:extLst>
                <a:ext uri="{FF2B5EF4-FFF2-40B4-BE49-F238E27FC236}">
                  <a16:creationId xmlns:a16="http://schemas.microsoft.com/office/drawing/2014/main" id="{4EA346A1-F504-496E-AE81-4F23A834789D}"/>
                </a:ext>
              </a:extLst>
            </p:cNvPr>
            <p:cNvPicPr/>
            <p:nvPr/>
          </p:nvPicPr>
          <p:blipFill>
            <a:blip r:embed="rId2" cstate="print"/>
            <a:stretch>
              <a:fillRect/>
            </a:stretch>
          </p:blipFill>
          <p:spPr>
            <a:xfrm>
              <a:off x="3562350" y="3867150"/>
              <a:ext cx="184150" cy="184150"/>
            </a:xfrm>
            <a:prstGeom prst="rect">
              <a:avLst/>
            </a:prstGeom>
          </p:spPr>
        </p:pic>
        <p:pic>
          <p:nvPicPr>
            <p:cNvPr id="13" name="object 13">
              <a:extLst>
                <a:ext uri="{FF2B5EF4-FFF2-40B4-BE49-F238E27FC236}">
                  <a16:creationId xmlns:a16="http://schemas.microsoft.com/office/drawing/2014/main" id="{A00D6408-F784-2AB5-B5DB-17DE1D7FEA5A}"/>
                </a:ext>
              </a:extLst>
            </p:cNvPr>
            <p:cNvPicPr/>
            <p:nvPr/>
          </p:nvPicPr>
          <p:blipFill>
            <a:blip r:embed="rId4" cstate="print"/>
            <a:stretch>
              <a:fillRect/>
            </a:stretch>
          </p:blipFill>
          <p:spPr>
            <a:xfrm>
              <a:off x="3562350" y="4724400"/>
              <a:ext cx="184150" cy="184150"/>
            </a:xfrm>
            <a:prstGeom prst="rect">
              <a:avLst/>
            </a:prstGeom>
          </p:spPr>
        </p:pic>
        <p:pic>
          <p:nvPicPr>
            <p:cNvPr id="14" name="object 14">
              <a:extLst>
                <a:ext uri="{FF2B5EF4-FFF2-40B4-BE49-F238E27FC236}">
                  <a16:creationId xmlns:a16="http://schemas.microsoft.com/office/drawing/2014/main" id="{9F904F2A-96A9-ACF2-7525-FD04B201E0DA}"/>
                </a:ext>
              </a:extLst>
            </p:cNvPr>
            <p:cNvPicPr/>
            <p:nvPr/>
          </p:nvPicPr>
          <p:blipFill>
            <a:blip r:embed="rId4" cstate="print"/>
            <a:stretch>
              <a:fillRect/>
            </a:stretch>
          </p:blipFill>
          <p:spPr>
            <a:xfrm>
              <a:off x="3562350" y="5181600"/>
              <a:ext cx="184150" cy="184150"/>
            </a:xfrm>
            <a:prstGeom prst="rect">
              <a:avLst/>
            </a:prstGeom>
          </p:spPr>
        </p:pic>
      </p:grpSp>
      <p:pic>
        <p:nvPicPr>
          <p:cNvPr id="15" name="object 15">
            <a:extLst>
              <a:ext uri="{FF2B5EF4-FFF2-40B4-BE49-F238E27FC236}">
                <a16:creationId xmlns:a16="http://schemas.microsoft.com/office/drawing/2014/main" id="{65717E4B-1278-BB39-F110-0B3F9AE34EDC}"/>
              </a:ext>
            </a:extLst>
          </p:cNvPr>
          <p:cNvPicPr/>
          <p:nvPr/>
        </p:nvPicPr>
        <p:blipFill>
          <a:blip r:embed="rId4" cstate="print"/>
          <a:stretch>
            <a:fillRect/>
          </a:stretch>
        </p:blipFill>
        <p:spPr>
          <a:xfrm>
            <a:off x="5086350" y="6076950"/>
            <a:ext cx="184150" cy="184150"/>
          </a:xfrm>
          <a:prstGeom prst="rect">
            <a:avLst/>
          </a:prstGeom>
        </p:spPr>
      </p:pic>
      <p:sp>
        <p:nvSpPr>
          <p:cNvPr id="16" name="object 16">
            <a:extLst>
              <a:ext uri="{FF2B5EF4-FFF2-40B4-BE49-F238E27FC236}">
                <a16:creationId xmlns:a16="http://schemas.microsoft.com/office/drawing/2014/main" id="{72905C51-5766-781D-A6D6-93BDDE722E49}"/>
              </a:ext>
            </a:extLst>
          </p:cNvPr>
          <p:cNvSpPr txBox="1">
            <a:spLocks noGrp="1"/>
          </p:cNvSpPr>
          <p:nvPr>
            <p:ph type="ftr" sz="quarter" idx="5"/>
          </p:nvPr>
        </p:nvSpPr>
        <p:spPr>
          <a:prstGeom prst="rect">
            <a:avLst/>
          </a:prstGeom>
        </p:spPr>
        <p:txBody>
          <a:bodyPr vert="horz" wrap="square" lIns="0" tIns="0" rIns="0" bIns="0" rtlCol="0">
            <a:spAutoFit/>
          </a:bodyPr>
          <a:lstStyle/>
          <a:p>
            <a:pPr marL="101600">
              <a:lnSpc>
                <a:spcPts val="1630"/>
              </a:lnSpc>
            </a:pPr>
            <a:r>
              <a:rPr kern="0" spc="-25" dirty="0"/>
              <a:t>Ch2</a:t>
            </a:r>
          </a:p>
        </p:txBody>
      </p:sp>
    </p:spTree>
    <p:extLst>
      <p:ext uri="{BB962C8B-B14F-4D97-AF65-F5344CB8AC3E}">
        <p14:creationId xmlns:p14="http://schemas.microsoft.com/office/powerpoint/2010/main" val="2016196851"/>
      </p:ext>
    </p:extLst>
  </p:cSld>
  <p:clrMapOvr>
    <a:masterClrMapping/>
  </p:clrMapOvr>
  <p:transition>
    <p:wipe dir="r"/>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5DC773-D00B-8FAA-80E0-665F2E06BA34}"/>
            </a:ext>
          </a:extLst>
        </p:cNvPr>
        <p:cNvGrpSpPr/>
        <p:nvPr/>
      </p:nvGrpSpPr>
      <p:grpSpPr>
        <a:xfrm>
          <a:off x="0" y="0"/>
          <a:ext cx="0" cy="0"/>
          <a:chOff x="0" y="0"/>
          <a:chExt cx="0" cy="0"/>
        </a:xfrm>
      </p:grpSpPr>
      <p:grpSp>
        <p:nvGrpSpPr>
          <p:cNvPr id="2" name="object 2">
            <a:extLst>
              <a:ext uri="{FF2B5EF4-FFF2-40B4-BE49-F238E27FC236}">
                <a16:creationId xmlns:a16="http://schemas.microsoft.com/office/drawing/2014/main" id="{F34BE965-987D-43C3-ADF5-54190F1DC508}"/>
              </a:ext>
            </a:extLst>
          </p:cNvPr>
          <p:cNvGrpSpPr/>
          <p:nvPr/>
        </p:nvGrpSpPr>
        <p:grpSpPr>
          <a:xfrm>
            <a:off x="8001000" y="3276600"/>
            <a:ext cx="1866900" cy="1866900"/>
            <a:chOff x="6477000" y="3276600"/>
            <a:chExt cx="1866900" cy="1866900"/>
          </a:xfrm>
        </p:grpSpPr>
        <p:sp>
          <p:nvSpPr>
            <p:cNvPr id="3" name="object 3">
              <a:extLst>
                <a:ext uri="{FF2B5EF4-FFF2-40B4-BE49-F238E27FC236}">
                  <a16:creationId xmlns:a16="http://schemas.microsoft.com/office/drawing/2014/main" id="{BCAD1316-81F4-2680-83FF-54D823BFBAE7}"/>
                </a:ext>
              </a:extLst>
            </p:cNvPr>
            <p:cNvSpPr/>
            <p:nvPr/>
          </p:nvSpPr>
          <p:spPr>
            <a:xfrm>
              <a:off x="6515100" y="3314700"/>
              <a:ext cx="1828800" cy="1828800"/>
            </a:xfrm>
            <a:custGeom>
              <a:avLst/>
              <a:gdLst/>
              <a:ahLst/>
              <a:cxnLst/>
              <a:rect l="l" t="t" r="r" b="b"/>
              <a:pathLst>
                <a:path w="1828800" h="1828800">
                  <a:moveTo>
                    <a:pt x="1828800" y="0"/>
                  </a:moveTo>
                  <a:lnTo>
                    <a:pt x="609600" y="0"/>
                  </a:lnTo>
                  <a:lnTo>
                    <a:pt x="0" y="914400"/>
                  </a:lnTo>
                  <a:lnTo>
                    <a:pt x="609600" y="1828800"/>
                  </a:lnTo>
                  <a:lnTo>
                    <a:pt x="1828800" y="1828800"/>
                  </a:lnTo>
                  <a:lnTo>
                    <a:pt x="1828800" y="0"/>
                  </a:lnTo>
                  <a:close/>
                </a:path>
              </a:pathLst>
            </a:custGeom>
            <a:solidFill>
              <a:srgbClr val="000000"/>
            </a:solidFill>
          </p:spPr>
          <p:txBody>
            <a:bodyPr wrap="square" lIns="0" tIns="0" rIns="0" bIns="0" rtlCol="0"/>
            <a:lstStyle/>
            <a:p>
              <a:endParaRPr kern="0">
                <a:solidFill>
                  <a:sysClr val="windowText" lastClr="000000"/>
                </a:solidFill>
              </a:endParaRPr>
            </a:p>
          </p:txBody>
        </p:sp>
        <p:sp>
          <p:nvSpPr>
            <p:cNvPr id="4" name="object 4">
              <a:extLst>
                <a:ext uri="{FF2B5EF4-FFF2-40B4-BE49-F238E27FC236}">
                  <a16:creationId xmlns:a16="http://schemas.microsoft.com/office/drawing/2014/main" id="{AB63798F-BB30-A0C5-E8A0-F84364CF7DBC}"/>
                </a:ext>
              </a:extLst>
            </p:cNvPr>
            <p:cNvSpPr/>
            <p:nvPr/>
          </p:nvSpPr>
          <p:spPr>
            <a:xfrm>
              <a:off x="6477000" y="3276600"/>
              <a:ext cx="1828800" cy="1828800"/>
            </a:xfrm>
            <a:custGeom>
              <a:avLst/>
              <a:gdLst/>
              <a:ahLst/>
              <a:cxnLst/>
              <a:rect l="l" t="t" r="r" b="b"/>
              <a:pathLst>
                <a:path w="1828800" h="1828800">
                  <a:moveTo>
                    <a:pt x="1828800" y="0"/>
                  </a:moveTo>
                  <a:lnTo>
                    <a:pt x="609600" y="0"/>
                  </a:lnTo>
                  <a:lnTo>
                    <a:pt x="0" y="914400"/>
                  </a:lnTo>
                  <a:lnTo>
                    <a:pt x="609600" y="1828800"/>
                  </a:lnTo>
                  <a:lnTo>
                    <a:pt x="1828800" y="1828800"/>
                  </a:lnTo>
                  <a:lnTo>
                    <a:pt x="1828800" y="0"/>
                  </a:lnTo>
                  <a:close/>
                </a:path>
              </a:pathLst>
            </a:custGeom>
            <a:solidFill>
              <a:srgbClr val="009587"/>
            </a:solidFill>
          </p:spPr>
          <p:txBody>
            <a:bodyPr wrap="square" lIns="0" tIns="0" rIns="0" bIns="0" rtlCol="0"/>
            <a:lstStyle/>
            <a:p>
              <a:endParaRPr kern="0">
                <a:solidFill>
                  <a:sysClr val="windowText" lastClr="000000"/>
                </a:solidFill>
              </a:endParaRPr>
            </a:p>
          </p:txBody>
        </p:sp>
      </p:grpSp>
      <p:sp>
        <p:nvSpPr>
          <p:cNvPr id="5" name="object 5">
            <a:extLst>
              <a:ext uri="{FF2B5EF4-FFF2-40B4-BE49-F238E27FC236}">
                <a16:creationId xmlns:a16="http://schemas.microsoft.com/office/drawing/2014/main" id="{D744D545-2408-E16E-0585-D48F9E1D28C6}"/>
              </a:ext>
            </a:extLst>
          </p:cNvPr>
          <p:cNvSpPr txBox="1"/>
          <p:nvPr/>
        </p:nvSpPr>
        <p:spPr>
          <a:xfrm>
            <a:off x="8327391" y="3652520"/>
            <a:ext cx="1480185" cy="1122680"/>
          </a:xfrm>
          <a:prstGeom prst="rect">
            <a:avLst/>
          </a:prstGeom>
        </p:spPr>
        <p:txBody>
          <a:bodyPr vert="horz" wrap="square" lIns="0" tIns="12700" rIns="0" bIns="0" rtlCol="0">
            <a:spAutoFit/>
          </a:bodyPr>
          <a:lstStyle/>
          <a:p>
            <a:pPr marL="12700" marR="5080" algn="ctr">
              <a:spcBef>
                <a:spcPts val="100"/>
              </a:spcBef>
            </a:pPr>
            <a:r>
              <a:rPr sz="2400" b="1" kern="0" spc="-10" dirty="0">
                <a:solidFill>
                  <a:srgbClr val="FFFFFF"/>
                </a:solidFill>
                <a:latin typeface="Times New Roman"/>
                <a:cs typeface="Times New Roman"/>
              </a:rPr>
              <a:t>Bargaining </a:t>
            </a:r>
            <a:r>
              <a:rPr sz="2400" b="1" kern="0" dirty="0">
                <a:solidFill>
                  <a:srgbClr val="FFFFFF"/>
                </a:solidFill>
                <a:latin typeface="Times New Roman"/>
                <a:cs typeface="Times New Roman"/>
              </a:rPr>
              <a:t>Power</a:t>
            </a:r>
            <a:r>
              <a:rPr sz="2400" b="1" kern="0" spc="-50" dirty="0">
                <a:solidFill>
                  <a:srgbClr val="FFFFFF"/>
                </a:solidFill>
                <a:latin typeface="Times New Roman"/>
                <a:cs typeface="Times New Roman"/>
              </a:rPr>
              <a:t> </a:t>
            </a:r>
            <a:r>
              <a:rPr sz="2400" b="1" kern="0" spc="-25" dirty="0">
                <a:solidFill>
                  <a:srgbClr val="FFFFFF"/>
                </a:solidFill>
                <a:latin typeface="Times New Roman"/>
                <a:cs typeface="Times New Roman"/>
              </a:rPr>
              <a:t>of </a:t>
            </a:r>
            <a:r>
              <a:rPr sz="2400" b="1" kern="0" spc="-10" dirty="0">
                <a:solidFill>
                  <a:srgbClr val="FFFFFF"/>
                </a:solidFill>
                <a:latin typeface="Times New Roman"/>
                <a:cs typeface="Times New Roman"/>
              </a:rPr>
              <a:t>Buyers</a:t>
            </a:r>
            <a:endParaRPr sz="2400" kern="0">
              <a:solidFill>
                <a:sysClr val="windowText" lastClr="000000"/>
              </a:solidFill>
              <a:latin typeface="Times New Roman"/>
              <a:cs typeface="Times New Roman"/>
            </a:endParaRPr>
          </a:p>
        </p:txBody>
      </p:sp>
      <p:sp>
        <p:nvSpPr>
          <p:cNvPr id="6" name="object 6">
            <a:extLst>
              <a:ext uri="{FF2B5EF4-FFF2-40B4-BE49-F238E27FC236}">
                <a16:creationId xmlns:a16="http://schemas.microsoft.com/office/drawing/2014/main" id="{D35B3DA9-742E-9EE4-436A-EBF960B3F570}"/>
              </a:ext>
            </a:extLst>
          </p:cNvPr>
          <p:cNvSpPr txBox="1"/>
          <p:nvPr/>
        </p:nvSpPr>
        <p:spPr>
          <a:xfrm>
            <a:off x="5335271" y="1431290"/>
            <a:ext cx="1152525" cy="391160"/>
          </a:xfrm>
          <a:prstGeom prst="rect">
            <a:avLst/>
          </a:prstGeom>
        </p:spPr>
        <p:txBody>
          <a:bodyPr vert="horz" wrap="square" lIns="0" tIns="12700" rIns="0" bIns="0" rtlCol="0">
            <a:spAutoFit/>
          </a:bodyPr>
          <a:lstStyle/>
          <a:p>
            <a:pPr marL="12700">
              <a:spcBef>
                <a:spcPts val="100"/>
              </a:spcBef>
            </a:pPr>
            <a:r>
              <a:rPr sz="2400" kern="0" dirty="0">
                <a:solidFill>
                  <a:srgbClr val="FFFFFF"/>
                </a:solidFill>
                <a:latin typeface="Times New Roman"/>
                <a:cs typeface="Times New Roman"/>
              </a:rPr>
              <a:t>Threat</a:t>
            </a:r>
            <a:r>
              <a:rPr sz="2400" kern="0" spc="-20" dirty="0">
                <a:solidFill>
                  <a:srgbClr val="FFFFFF"/>
                </a:solidFill>
                <a:latin typeface="Times New Roman"/>
                <a:cs typeface="Times New Roman"/>
              </a:rPr>
              <a:t> </a:t>
            </a:r>
            <a:r>
              <a:rPr sz="2400" kern="0" spc="-25" dirty="0">
                <a:solidFill>
                  <a:srgbClr val="FFFFFF"/>
                </a:solidFill>
                <a:latin typeface="Times New Roman"/>
                <a:cs typeface="Times New Roman"/>
              </a:rPr>
              <a:t>of</a:t>
            </a:r>
            <a:endParaRPr sz="2400" kern="0">
              <a:solidFill>
                <a:sysClr val="windowText" lastClr="000000"/>
              </a:solidFill>
              <a:latin typeface="Times New Roman"/>
              <a:cs typeface="Times New Roman"/>
            </a:endParaRPr>
          </a:p>
        </p:txBody>
      </p:sp>
      <p:grpSp>
        <p:nvGrpSpPr>
          <p:cNvPr id="7" name="object 7">
            <a:extLst>
              <a:ext uri="{FF2B5EF4-FFF2-40B4-BE49-F238E27FC236}">
                <a16:creationId xmlns:a16="http://schemas.microsoft.com/office/drawing/2014/main" id="{15A2C1B9-12D9-504C-F748-6057696F19DF}"/>
              </a:ext>
            </a:extLst>
          </p:cNvPr>
          <p:cNvGrpSpPr/>
          <p:nvPr/>
        </p:nvGrpSpPr>
        <p:grpSpPr>
          <a:xfrm>
            <a:off x="5148640" y="1422460"/>
            <a:ext cx="1841500" cy="1841500"/>
            <a:chOff x="3624640" y="1422460"/>
            <a:chExt cx="1841500" cy="1841500"/>
          </a:xfrm>
        </p:grpSpPr>
        <p:sp>
          <p:nvSpPr>
            <p:cNvPr id="8" name="object 8">
              <a:extLst>
                <a:ext uri="{FF2B5EF4-FFF2-40B4-BE49-F238E27FC236}">
                  <a16:creationId xmlns:a16="http://schemas.microsoft.com/office/drawing/2014/main" id="{0F706F27-73CF-09DF-E4A0-2E0DD42EDDA5}"/>
                </a:ext>
              </a:extLst>
            </p:cNvPr>
            <p:cNvSpPr/>
            <p:nvPr/>
          </p:nvSpPr>
          <p:spPr>
            <a:xfrm>
              <a:off x="3643630" y="1441450"/>
              <a:ext cx="1816100" cy="1816100"/>
            </a:xfrm>
            <a:custGeom>
              <a:avLst/>
              <a:gdLst/>
              <a:ahLst/>
              <a:cxnLst/>
              <a:rect l="l" t="t" r="r" b="b"/>
              <a:pathLst>
                <a:path w="1816100" h="1816100">
                  <a:moveTo>
                    <a:pt x="1816100" y="0"/>
                  </a:moveTo>
                  <a:lnTo>
                    <a:pt x="0" y="0"/>
                  </a:lnTo>
                  <a:lnTo>
                    <a:pt x="0" y="1210310"/>
                  </a:lnTo>
                  <a:lnTo>
                    <a:pt x="908050" y="1816100"/>
                  </a:lnTo>
                  <a:lnTo>
                    <a:pt x="1816100" y="1210310"/>
                  </a:lnTo>
                  <a:lnTo>
                    <a:pt x="1816100" y="0"/>
                  </a:lnTo>
                  <a:close/>
                </a:path>
              </a:pathLst>
            </a:custGeom>
            <a:solidFill>
              <a:srgbClr val="909090"/>
            </a:solidFill>
          </p:spPr>
          <p:txBody>
            <a:bodyPr wrap="square" lIns="0" tIns="0" rIns="0" bIns="0" rtlCol="0"/>
            <a:lstStyle/>
            <a:p>
              <a:endParaRPr kern="0">
                <a:solidFill>
                  <a:sysClr val="windowText" lastClr="000000"/>
                </a:solidFill>
              </a:endParaRPr>
            </a:p>
          </p:txBody>
        </p:sp>
        <p:sp>
          <p:nvSpPr>
            <p:cNvPr id="9" name="object 9">
              <a:extLst>
                <a:ext uri="{FF2B5EF4-FFF2-40B4-BE49-F238E27FC236}">
                  <a16:creationId xmlns:a16="http://schemas.microsoft.com/office/drawing/2014/main" id="{3C7EF1A9-B8ED-8237-8155-5C087C59B06C}"/>
                </a:ext>
              </a:extLst>
            </p:cNvPr>
            <p:cNvSpPr/>
            <p:nvPr/>
          </p:nvSpPr>
          <p:spPr>
            <a:xfrm>
              <a:off x="3643630" y="1441450"/>
              <a:ext cx="1816100" cy="1816100"/>
            </a:xfrm>
            <a:custGeom>
              <a:avLst/>
              <a:gdLst/>
              <a:ahLst/>
              <a:cxnLst/>
              <a:rect l="l" t="t" r="r" b="b"/>
              <a:pathLst>
                <a:path w="1816100" h="1816100">
                  <a:moveTo>
                    <a:pt x="0" y="0"/>
                  </a:moveTo>
                  <a:lnTo>
                    <a:pt x="0" y="1210310"/>
                  </a:lnTo>
                  <a:lnTo>
                    <a:pt x="908050" y="1816100"/>
                  </a:lnTo>
                  <a:lnTo>
                    <a:pt x="1816100" y="1210310"/>
                  </a:lnTo>
                  <a:lnTo>
                    <a:pt x="1816100" y="0"/>
                  </a:lnTo>
                  <a:lnTo>
                    <a:pt x="0" y="0"/>
                  </a:lnTo>
                  <a:close/>
                </a:path>
              </a:pathLst>
            </a:custGeom>
            <a:ln w="12579">
              <a:solidFill>
                <a:srgbClr val="909090"/>
              </a:solidFill>
            </a:ln>
          </p:spPr>
          <p:txBody>
            <a:bodyPr wrap="square" lIns="0" tIns="0" rIns="0" bIns="0" rtlCol="0"/>
            <a:lstStyle/>
            <a:p>
              <a:endParaRPr kern="0">
                <a:solidFill>
                  <a:sysClr val="windowText" lastClr="000000"/>
                </a:solidFill>
              </a:endParaRPr>
            </a:p>
          </p:txBody>
        </p:sp>
        <p:sp>
          <p:nvSpPr>
            <p:cNvPr id="10" name="object 10">
              <a:extLst>
                <a:ext uri="{FF2B5EF4-FFF2-40B4-BE49-F238E27FC236}">
                  <a16:creationId xmlns:a16="http://schemas.microsoft.com/office/drawing/2014/main" id="{46A45C09-D27D-4FD5-85EC-7402DD34CC96}"/>
                </a:ext>
              </a:extLst>
            </p:cNvPr>
            <p:cNvSpPr/>
            <p:nvPr/>
          </p:nvSpPr>
          <p:spPr>
            <a:xfrm>
              <a:off x="3637331" y="1435163"/>
              <a:ext cx="1828800" cy="1828800"/>
            </a:xfrm>
            <a:custGeom>
              <a:avLst/>
              <a:gdLst/>
              <a:ahLst/>
              <a:cxnLst/>
              <a:rect l="l" t="t" r="r" b="b"/>
              <a:pathLst>
                <a:path w="1828800" h="1828800">
                  <a:moveTo>
                    <a:pt x="12585" y="6286"/>
                  </a:moveTo>
                  <a:lnTo>
                    <a:pt x="10744" y="1841"/>
                  </a:lnTo>
                  <a:lnTo>
                    <a:pt x="6299" y="0"/>
                  </a:lnTo>
                  <a:lnTo>
                    <a:pt x="1841" y="1841"/>
                  </a:lnTo>
                  <a:lnTo>
                    <a:pt x="0" y="6286"/>
                  </a:lnTo>
                  <a:lnTo>
                    <a:pt x="1841" y="10744"/>
                  </a:lnTo>
                  <a:lnTo>
                    <a:pt x="6299" y="12585"/>
                  </a:lnTo>
                  <a:lnTo>
                    <a:pt x="10744" y="10744"/>
                  </a:lnTo>
                  <a:lnTo>
                    <a:pt x="12585" y="6286"/>
                  </a:lnTo>
                  <a:close/>
                </a:path>
                <a:path w="1828800" h="1828800">
                  <a:moveTo>
                    <a:pt x="1828685" y="1822386"/>
                  </a:moveTo>
                  <a:lnTo>
                    <a:pt x="1826844" y="1817941"/>
                  </a:lnTo>
                  <a:lnTo>
                    <a:pt x="1822399" y="1816100"/>
                  </a:lnTo>
                  <a:lnTo>
                    <a:pt x="1817941" y="1817941"/>
                  </a:lnTo>
                  <a:lnTo>
                    <a:pt x="1816100" y="1822386"/>
                  </a:lnTo>
                  <a:lnTo>
                    <a:pt x="1817941" y="1826844"/>
                  </a:lnTo>
                  <a:lnTo>
                    <a:pt x="1822399" y="1828685"/>
                  </a:lnTo>
                  <a:lnTo>
                    <a:pt x="1826844" y="1826844"/>
                  </a:lnTo>
                  <a:lnTo>
                    <a:pt x="1828685" y="1822386"/>
                  </a:lnTo>
                  <a:close/>
                </a:path>
              </a:pathLst>
            </a:custGeom>
            <a:solidFill>
              <a:srgbClr val="909090"/>
            </a:solidFill>
          </p:spPr>
          <p:txBody>
            <a:bodyPr wrap="square" lIns="0" tIns="0" rIns="0" bIns="0" rtlCol="0"/>
            <a:lstStyle/>
            <a:p>
              <a:endParaRPr kern="0">
                <a:solidFill>
                  <a:sysClr val="windowText" lastClr="000000"/>
                </a:solidFill>
              </a:endParaRPr>
            </a:p>
          </p:txBody>
        </p:sp>
        <p:sp>
          <p:nvSpPr>
            <p:cNvPr id="11" name="object 11">
              <a:extLst>
                <a:ext uri="{FF2B5EF4-FFF2-40B4-BE49-F238E27FC236}">
                  <a16:creationId xmlns:a16="http://schemas.microsoft.com/office/drawing/2014/main" id="{3F2A78F3-CA6A-7718-ADB9-BBE081F7D3DA}"/>
                </a:ext>
              </a:extLst>
            </p:cNvPr>
            <p:cNvSpPr/>
            <p:nvPr/>
          </p:nvSpPr>
          <p:spPr>
            <a:xfrm>
              <a:off x="3630930" y="1428750"/>
              <a:ext cx="1816100" cy="1816100"/>
            </a:xfrm>
            <a:custGeom>
              <a:avLst/>
              <a:gdLst/>
              <a:ahLst/>
              <a:cxnLst/>
              <a:rect l="l" t="t" r="r" b="b"/>
              <a:pathLst>
                <a:path w="1816100" h="1816100">
                  <a:moveTo>
                    <a:pt x="1816100" y="0"/>
                  </a:moveTo>
                  <a:lnTo>
                    <a:pt x="0" y="0"/>
                  </a:lnTo>
                  <a:lnTo>
                    <a:pt x="0" y="1210310"/>
                  </a:lnTo>
                  <a:lnTo>
                    <a:pt x="908050" y="1816100"/>
                  </a:lnTo>
                  <a:lnTo>
                    <a:pt x="1816100" y="1210310"/>
                  </a:lnTo>
                  <a:lnTo>
                    <a:pt x="1816100" y="0"/>
                  </a:lnTo>
                  <a:close/>
                </a:path>
              </a:pathLst>
            </a:custGeom>
            <a:solidFill>
              <a:srgbClr val="CDCDCD"/>
            </a:solidFill>
          </p:spPr>
          <p:txBody>
            <a:bodyPr wrap="square" lIns="0" tIns="0" rIns="0" bIns="0" rtlCol="0"/>
            <a:lstStyle/>
            <a:p>
              <a:endParaRPr kern="0">
                <a:solidFill>
                  <a:sysClr val="windowText" lastClr="000000"/>
                </a:solidFill>
              </a:endParaRPr>
            </a:p>
          </p:txBody>
        </p:sp>
        <p:sp>
          <p:nvSpPr>
            <p:cNvPr id="12" name="object 12">
              <a:extLst>
                <a:ext uri="{FF2B5EF4-FFF2-40B4-BE49-F238E27FC236}">
                  <a16:creationId xmlns:a16="http://schemas.microsoft.com/office/drawing/2014/main" id="{EDD1BDC8-B422-BE77-8522-36353F21419A}"/>
                </a:ext>
              </a:extLst>
            </p:cNvPr>
            <p:cNvSpPr/>
            <p:nvPr/>
          </p:nvSpPr>
          <p:spPr>
            <a:xfrm>
              <a:off x="3630930" y="1428750"/>
              <a:ext cx="1816100" cy="1816100"/>
            </a:xfrm>
            <a:custGeom>
              <a:avLst/>
              <a:gdLst/>
              <a:ahLst/>
              <a:cxnLst/>
              <a:rect l="l" t="t" r="r" b="b"/>
              <a:pathLst>
                <a:path w="1816100" h="1816100">
                  <a:moveTo>
                    <a:pt x="0" y="0"/>
                  </a:moveTo>
                  <a:lnTo>
                    <a:pt x="0" y="1210310"/>
                  </a:lnTo>
                  <a:lnTo>
                    <a:pt x="908050" y="1816100"/>
                  </a:lnTo>
                  <a:lnTo>
                    <a:pt x="1816100" y="1210310"/>
                  </a:lnTo>
                  <a:lnTo>
                    <a:pt x="1816100" y="0"/>
                  </a:lnTo>
                  <a:lnTo>
                    <a:pt x="0" y="0"/>
                  </a:lnTo>
                  <a:close/>
                </a:path>
              </a:pathLst>
            </a:custGeom>
            <a:ln w="12579">
              <a:solidFill>
                <a:srgbClr val="133B2D"/>
              </a:solidFill>
            </a:ln>
          </p:spPr>
          <p:txBody>
            <a:bodyPr wrap="square" lIns="0" tIns="0" rIns="0" bIns="0" rtlCol="0"/>
            <a:lstStyle/>
            <a:p>
              <a:endParaRPr kern="0">
                <a:solidFill>
                  <a:sysClr val="windowText" lastClr="000000"/>
                </a:solidFill>
              </a:endParaRPr>
            </a:p>
          </p:txBody>
        </p:sp>
        <p:sp>
          <p:nvSpPr>
            <p:cNvPr id="13" name="object 13">
              <a:extLst>
                <a:ext uri="{FF2B5EF4-FFF2-40B4-BE49-F238E27FC236}">
                  <a16:creationId xmlns:a16="http://schemas.microsoft.com/office/drawing/2014/main" id="{92C703E8-DBD7-56F1-1DB7-5D2A462E9774}"/>
                </a:ext>
              </a:extLst>
            </p:cNvPr>
            <p:cNvSpPr/>
            <p:nvPr/>
          </p:nvSpPr>
          <p:spPr>
            <a:xfrm>
              <a:off x="3624631" y="1422463"/>
              <a:ext cx="1828800" cy="1828800"/>
            </a:xfrm>
            <a:custGeom>
              <a:avLst/>
              <a:gdLst/>
              <a:ahLst/>
              <a:cxnLst/>
              <a:rect l="l" t="t" r="r" b="b"/>
              <a:pathLst>
                <a:path w="1828800" h="1828800">
                  <a:moveTo>
                    <a:pt x="12585" y="6286"/>
                  </a:moveTo>
                  <a:lnTo>
                    <a:pt x="10744" y="1841"/>
                  </a:lnTo>
                  <a:lnTo>
                    <a:pt x="6299" y="0"/>
                  </a:lnTo>
                  <a:lnTo>
                    <a:pt x="1841" y="1841"/>
                  </a:lnTo>
                  <a:lnTo>
                    <a:pt x="0" y="6286"/>
                  </a:lnTo>
                  <a:lnTo>
                    <a:pt x="1841" y="10744"/>
                  </a:lnTo>
                  <a:lnTo>
                    <a:pt x="6299" y="12585"/>
                  </a:lnTo>
                  <a:lnTo>
                    <a:pt x="10744" y="10744"/>
                  </a:lnTo>
                  <a:lnTo>
                    <a:pt x="12585" y="6286"/>
                  </a:lnTo>
                  <a:close/>
                </a:path>
                <a:path w="1828800" h="1828800">
                  <a:moveTo>
                    <a:pt x="1828685" y="1822386"/>
                  </a:moveTo>
                  <a:lnTo>
                    <a:pt x="1826844" y="1817941"/>
                  </a:lnTo>
                  <a:lnTo>
                    <a:pt x="1822399" y="1816100"/>
                  </a:lnTo>
                  <a:lnTo>
                    <a:pt x="1817941" y="1817941"/>
                  </a:lnTo>
                  <a:lnTo>
                    <a:pt x="1816100" y="1822386"/>
                  </a:lnTo>
                  <a:lnTo>
                    <a:pt x="1817941" y="1826844"/>
                  </a:lnTo>
                  <a:lnTo>
                    <a:pt x="1822399" y="1828685"/>
                  </a:lnTo>
                  <a:lnTo>
                    <a:pt x="1826844" y="1826844"/>
                  </a:lnTo>
                  <a:lnTo>
                    <a:pt x="1828685" y="1822386"/>
                  </a:lnTo>
                  <a:close/>
                </a:path>
              </a:pathLst>
            </a:custGeom>
            <a:solidFill>
              <a:srgbClr val="133B2D"/>
            </a:solidFill>
          </p:spPr>
          <p:txBody>
            <a:bodyPr wrap="square" lIns="0" tIns="0" rIns="0" bIns="0" rtlCol="0"/>
            <a:lstStyle/>
            <a:p>
              <a:endParaRPr kern="0">
                <a:solidFill>
                  <a:sysClr val="windowText" lastClr="000000"/>
                </a:solidFill>
              </a:endParaRPr>
            </a:p>
          </p:txBody>
        </p:sp>
      </p:grpSp>
      <p:sp>
        <p:nvSpPr>
          <p:cNvPr id="14" name="object 14">
            <a:extLst>
              <a:ext uri="{FF2B5EF4-FFF2-40B4-BE49-F238E27FC236}">
                <a16:creationId xmlns:a16="http://schemas.microsoft.com/office/drawing/2014/main" id="{7327F98F-C2E5-AE1D-59E5-9A0C84806C0B}"/>
              </a:ext>
            </a:extLst>
          </p:cNvPr>
          <p:cNvSpPr txBox="1"/>
          <p:nvPr/>
        </p:nvSpPr>
        <p:spPr>
          <a:xfrm>
            <a:off x="5411471" y="1634490"/>
            <a:ext cx="1303655" cy="391160"/>
          </a:xfrm>
          <a:prstGeom prst="rect">
            <a:avLst/>
          </a:prstGeom>
        </p:spPr>
        <p:txBody>
          <a:bodyPr vert="horz" wrap="square" lIns="0" tIns="12700" rIns="0" bIns="0" rtlCol="0">
            <a:spAutoFit/>
          </a:bodyPr>
          <a:lstStyle/>
          <a:p>
            <a:pPr marL="38100">
              <a:spcBef>
                <a:spcPts val="100"/>
              </a:spcBef>
            </a:pPr>
            <a:r>
              <a:rPr sz="2400" b="1" kern="0" spc="-235" dirty="0">
                <a:solidFill>
                  <a:srgbClr val="1A523E"/>
                </a:solidFill>
                <a:latin typeface="Times New Roman"/>
                <a:cs typeface="Times New Roman"/>
              </a:rPr>
              <a:t>T</a:t>
            </a:r>
            <a:r>
              <a:rPr sz="3600" kern="0" spc="-2317" baseline="-30092" dirty="0">
                <a:solidFill>
                  <a:srgbClr val="FFFFFF"/>
                </a:solidFill>
                <a:latin typeface="Times New Roman"/>
                <a:cs typeface="Times New Roman"/>
              </a:rPr>
              <a:t>N</a:t>
            </a:r>
            <a:r>
              <a:rPr sz="2400" b="1" kern="0" spc="-25" dirty="0">
                <a:solidFill>
                  <a:srgbClr val="1A523E"/>
                </a:solidFill>
                <a:latin typeface="Times New Roman"/>
                <a:cs typeface="Times New Roman"/>
              </a:rPr>
              <a:t>h</a:t>
            </a:r>
            <a:r>
              <a:rPr sz="2400" b="1" kern="0" spc="-894" dirty="0">
                <a:solidFill>
                  <a:srgbClr val="1A523E"/>
                </a:solidFill>
                <a:latin typeface="Times New Roman"/>
                <a:cs typeface="Times New Roman"/>
              </a:rPr>
              <a:t>r</a:t>
            </a:r>
            <a:r>
              <a:rPr sz="3600" kern="0" spc="-284" baseline="-30092" dirty="0">
                <a:solidFill>
                  <a:srgbClr val="FFFFFF"/>
                </a:solidFill>
                <a:latin typeface="Times New Roman"/>
                <a:cs typeface="Times New Roman"/>
              </a:rPr>
              <a:t>e</a:t>
            </a:r>
            <a:r>
              <a:rPr sz="2400" b="1" kern="0" spc="-905" dirty="0">
                <a:solidFill>
                  <a:srgbClr val="1A523E"/>
                </a:solidFill>
                <a:latin typeface="Times New Roman"/>
                <a:cs typeface="Times New Roman"/>
              </a:rPr>
              <a:t>e</a:t>
            </a:r>
            <a:r>
              <a:rPr sz="3600" kern="0" spc="-1289" baseline="-30092" dirty="0">
                <a:solidFill>
                  <a:srgbClr val="FFFFFF"/>
                </a:solidFill>
                <a:latin typeface="Times New Roman"/>
                <a:cs typeface="Times New Roman"/>
              </a:rPr>
              <a:t>w</a:t>
            </a:r>
            <a:r>
              <a:rPr sz="2400" b="1" kern="0" spc="-10" dirty="0">
                <a:solidFill>
                  <a:srgbClr val="1A523E"/>
                </a:solidFill>
                <a:latin typeface="Times New Roman"/>
                <a:cs typeface="Times New Roman"/>
              </a:rPr>
              <a:t>at</a:t>
            </a:r>
            <a:r>
              <a:rPr sz="2400" b="1" kern="0" spc="55" dirty="0">
                <a:solidFill>
                  <a:srgbClr val="1A523E"/>
                </a:solidFill>
                <a:latin typeface="Times New Roman"/>
                <a:cs typeface="Times New Roman"/>
              </a:rPr>
              <a:t> </a:t>
            </a:r>
            <a:r>
              <a:rPr sz="2400" b="1" kern="0" spc="-25" dirty="0">
                <a:solidFill>
                  <a:srgbClr val="1A523E"/>
                </a:solidFill>
                <a:latin typeface="Times New Roman"/>
                <a:cs typeface="Times New Roman"/>
              </a:rPr>
              <a:t>of</a:t>
            </a:r>
            <a:endParaRPr sz="2400" kern="0">
              <a:solidFill>
                <a:sysClr val="windowText" lastClr="000000"/>
              </a:solidFill>
              <a:latin typeface="Times New Roman"/>
              <a:cs typeface="Times New Roman"/>
            </a:endParaRPr>
          </a:p>
        </p:txBody>
      </p:sp>
      <p:sp>
        <p:nvSpPr>
          <p:cNvPr id="15" name="object 15">
            <a:extLst>
              <a:ext uri="{FF2B5EF4-FFF2-40B4-BE49-F238E27FC236}">
                <a16:creationId xmlns:a16="http://schemas.microsoft.com/office/drawing/2014/main" id="{0484B429-59E9-9648-52E2-035C12B8A65E}"/>
              </a:ext>
            </a:extLst>
          </p:cNvPr>
          <p:cNvSpPr txBox="1"/>
          <p:nvPr/>
        </p:nvSpPr>
        <p:spPr>
          <a:xfrm>
            <a:off x="5364479" y="2162809"/>
            <a:ext cx="1092200" cy="391160"/>
          </a:xfrm>
          <a:prstGeom prst="rect">
            <a:avLst/>
          </a:prstGeom>
        </p:spPr>
        <p:txBody>
          <a:bodyPr vert="horz" wrap="square" lIns="0" tIns="12700" rIns="0" bIns="0" rtlCol="0">
            <a:spAutoFit/>
          </a:bodyPr>
          <a:lstStyle/>
          <a:p>
            <a:pPr marL="38100">
              <a:spcBef>
                <a:spcPts val="100"/>
              </a:spcBef>
            </a:pPr>
            <a:r>
              <a:rPr sz="2400" kern="0" spc="-20" dirty="0">
                <a:solidFill>
                  <a:srgbClr val="FFFFFF"/>
                </a:solidFill>
                <a:latin typeface="Times New Roman"/>
                <a:cs typeface="Times New Roman"/>
              </a:rPr>
              <a:t>E</a:t>
            </a:r>
            <a:r>
              <a:rPr sz="2400" kern="0" spc="-5" dirty="0">
                <a:solidFill>
                  <a:srgbClr val="FFFFFF"/>
                </a:solidFill>
                <a:latin typeface="Times New Roman"/>
                <a:cs typeface="Times New Roman"/>
              </a:rPr>
              <a:t>n</a:t>
            </a:r>
            <a:r>
              <a:rPr sz="2400" kern="0" spc="-395" dirty="0">
                <a:solidFill>
                  <a:srgbClr val="FFFFFF"/>
                </a:solidFill>
                <a:latin typeface="Times New Roman"/>
                <a:cs typeface="Times New Roman"/>
              </a:rPr>
              <a:t>t</a:t>
            </a:r>
            <a:r>
              <a:rPr sz="3600" b="1" kern="0" spc="-2062" baseline="30092" dirty="0">
                <a:solidFill>
                  <a:srgbClr val="1A523E"/>
                </a:solidFill>
                <a:latin typeface="Times New Roman"/>
                <a:cs typeface="Times New Roman"/>
              </a:rPr>
              <a:t>N</a:t>
            </a:r>
            <a:r>
              <a:rPr sz="2400" kern="0" spc="-20" dirty="0">
                <a:solidFill>
                  <a:srgbClr val="FFFFFF"/>
                </a:solidFill>
                <a:latin typeface="Times New Roman"/>
                <a:cs typeface="Times New Roman"/>
              </a:rPr>
              <a:t>r</a:t>
            </a:r>
            <a:r>
              <a:rPr sz="2400" kern="0" spc="-530" dirty="0">
                <a:solidFill>
                  <a:srgbClr val="FFFFFF"/>
                </a:solidFill>
                <a:latin typeface="Times New Roman"/>
                <a:cs typeface="Times New Roman"/>
              </a:rPr>
              <a:t>a</a:t>
            </a:r>
            <a:r>
              <a:rPr sz="3600" b="1" kern="0" spc="-839" baseline="30092" dirty="0">
                <a:solidFill>
                  <a:srgbClr val="1A523E"/>
                </a:solidFill>
                <a:latin typeface="Times New Roman"/>
                <a:cs typeface="Times New Roman"/>
              </a:rPr>
              <a:t>e</a:t>
            </a:r>
            <a:r>
              <a:rPr sz="2400" kern="0" spc="-665" dirty="0">
                <a:solidFill>
                  <a:srgbClr val="FFFFFF"/>
                </a:solidFill>
                <a:latin typeface="Times New Roman"/>
                <a:cs typeface="Times New Roman"/>
              </a:rPr>
              <a:t>n</a:t>
            </a:r>
            <a:r>
              <a:rPr sz="3600" b="1" kern="0" spc="-1664" baseline="30092" dirty="0">
                <a:solidFill>
                  <a:srgbClr val="1A523E"/>
                </a:solidFill>
                <a:latin typeface="Times New Roman"/>
                <a:cs typeface="Times New Roman"/>
              </a:rPr>
              <a:t>w</a:t>
            </a:r>
            <a:r>
              <a:rPr sz="2400" kern="0" spc="-10" dirty="0">
                <a:solidFill>
                  <a:srgbClr val="FFFFFF"/>
                </a:solidFill>
                <a:latin typeface="Times New Roman"/>
                <a:cs typeface="Times New Roman"/>
              </a:rPr>
              <a:t>ts</a:t>
            </a:r>
            <a:endParaRPr sz="2400" kern="0">
              <a:solidFill>
                <a:sysClr val="windowText" lastClr="000000"/>
              </a:solidFill>
              <a:latin typeface="Times New Roman"/>
              <a:cs typeface="Times New Roman"/>
            </a:endParaRPr>
          </a:p>
        </p:txBody>
      </p:sp>
      <p:sp>
        <p:nvSpPr>
          <p:cNvPr id="16" name="object 16">
            <a:extLst>
              <a:ext uri="{FF2B5EF4-FFF2-40B4-BE49-F238E27FC236}">
                <a16:creationId xmlns:a16="http://schemas.microsoft.com/office/drawing/2014/main" id="{51D194B0-41D9-BE88-B212-10AB000EF5CF}"/>
              </a:ext>
            </a:extLst>
          </p:cNvPr>
          <p:cNvSpPr txBox="1"/>
          <p:nvPr/>
        </p:nvSpPr>
        <p:spPr>
          <a:xfrm>
            <a:off x="5476240" y="2366009"/>
            <a:ext cx="1176020" cy="391160"/>
          </a:xfrm>
          <a:prstGeom prst="rect">
            <a:avLst/>
          </a:prstGeom>
        </p:spPr>
        <p:txBody>
          <a:bodyPr vert="horz" wrap="square" lIns="0" tIns="12700" rIns="0" bIns="0" rtlCol="0">
            <a:spAutoFit/>
          </a:bodyPr>
          <a:lstStyle/>
          <a:p>
            <a:pPr marL="12700">
              <a:spcBef>
                <a:spcPts val="100"/>
              </a:spcBef>
            </a:pPr>
            <a:r>
              <a:rPr sz="2400" b="1" kern="0" spc="-10" dirty="0">
                <a:solidFill>
                  <a:srgbClr val="1A523E"/>
                </a:solidFill>
                <a:latin typeface="Times New Roman"/>
                <a:cs typeface="Times New Roman"/>
              </a:rPr>
              <a:t>Entrants</a:t>
            </a:r>
            <a:endParaRPr sz="2400" kern="0">
              <a:solidFill>
                <a:sysClr val="windowText" lastClr="000000"/>
              </a:solidFill>
              <a:latin typeface="Times New Roman"/>
              <a:cs typeface="Times New Roman"/>
            </a:endParaRPr>
          </a:p>
        </p:txBody>
      </p:sp>
      <p:grpSp>
        <p:nvGrpSpPr>
          <p:cNvPr id="17" name="object 17">
            <a:extLst>
              <a:ext uri="{FF2B5EF4-FFF2-40B4-BE49-F238E27FC236}">
                <a16:creationId xmlns:a16="http://schemas.microsoft.com/office/drawing/2014/main" id="{8399E436-D7F2-D1F3-AAFC-7552649ECBED}"/>
              </a:ext>
            </a:extLst>
          </p:cNvPr>
          <p:cNvGrpSpPr/>
          <p:nvPr/>
        </p:nvGrpSpPr>
        <p:grpSpPr>
          <a:xfrm>
            <a:off x="2286060" y="3276660"/>
            <a:ext cx="1841500" cy="1841500"/>
            <a:chOff x="762060" y="3276660"/>
            <a:chExt cx="1841500" cy="1841500"/>
          </a:xfrm>
        </p:grpSpPr>
        <p:sp>
          <p:nvSpPr>
            <p:cNvPr id="18" name="object 18">
              <a:extLst>
                <a:ext uri="{FF2B5EF4-FFF2-40B4-BE49-F238E27FC236}">
                  <a16:creationId xmlns:a16="http://schemas.microsoft.com/office/drawing/2014/main" id="{542AC72D-3A5E-FE04-9C0D-E33436B9E148}"/>
                </a:ext>
              </a:extLst>
            </p:cNvPr>
            <p:cNvSpPr/>
            <p:nvPr/>
          </p:nvSpPr>
          <p:spPr>
            <a:xfrm>
              <a:off x="781049" y="3295650"/>
              <a:ext cx="1816100" cy="1816100"/>
            </a:xfrm>
            <a:custGeom>
              <a:avLst/>
              <a:gdLst/>
              <a:ahLst/>
              <a:cxnLst/>
              <a:rect l="l" t="t" r="r" b="b"/>
              <a:pathLst>
                <a:path w="1816100" h="1816100">
                  <a:moveTo>
                    <a:pt x="1210310" y="0"/>
                  </a:moveTo>
                  <a:lnTo>
                    <a:pt x="0" y="0"/>
                  </a:lnTo>
                  <a:lnTo>
                    <a:pt x="0" y="1816100"/>
                  </a:lnTo>
                  <a:lnTo>
                    <a:pt x="1210310" y="1816100"/>
                  </a:lnTo>
                  <a:lnTo>
                    <a:pt x="1816100" y="908050"/>
                  </a:lnTo>
                  <a:lnTo>
                    <a:pt x="1210310" y="0"/>
                  </a:lnTo>
                  <a:close/>
                </a:path>
              </a:pathLst>
            </a:custGeom>
            <a:solidFill>
              <a:srgbClr val="909090"/>
            </a:solidFill>
          </p:spPr>
          <p:txBody>
            <a:bodyPr wrap="square" lIns="0" tIns="0" rIns="0" bIns="0" rtlCol="0"/>
            <a:lstStyle/>
            <a:p>
              <a:endParaRPr kern="0">
                <a:solidFill>
                  <a:sysClr val="windowText" lastClr="000000"/>
                </a:solidFill>
              </a:endParaRPr>
            </a:p>
          </p:txBody>
        </p:sp>
        <p:sp>
          <p:nvSpPr>
            <p:cNvPr id="19" name="object 19">
              <a:extLst>
                <a:ext uri="{FF2B5EF4-FFF2-40B4-BE49-F238E27FC236}">
                  <a16:creationId xmlns:a16="http://schemas.microsoft.com/office/drawing/2014/main" id="{477F6B52-D4D6-7B70-17AA-4906FECC4DE3}"/>
                </a:ext>
              </a:extLst>
            </p:cNvPr>
            <p:cNvSpPr/>
            <p:nvPr/>
          </p:nvSpPr>
          <p:spPr>
            <a:xfrm>
              <a:off x="781049" y="3295650"/>
              <a:ext cx="1816100" cy="1816100"/>
            </a:xfrm>
            <a:custGeom>
              <a:avLst/>
              <a:gdLst/>
              <a:ahLst/>
              <a:cxnLst/>
              <a:rect l="l" t="t" r="r" b="b"/>
              <a:pathLst>
                <a:path w="1816100" h="1816100">
                  <a:moveTo>
                    <a:pt x="0" y="0"/>
                  </a:moveTo>
                  <a:lnTo>
                    <a:pt x="1210310" y="0"/>
                  </a:lnTo>
                  <a:lnTo>
                    <a:pt x="1816100" y="908050"/>
                  </a:lnTo>
                  <a:lnTo>
                    <a:pt x="1210310" y="1816100"/>
                  </a:lnTo>
                  <a:lnTo>
                    <a:pt x="0" y="1816100"/>
                  </a:lnTo>
                  <a:lnTo>
                    <a:pt x="0" y="0"/>
                  </a:lnTo>
                  <a:close/>
                </a:path>
              </a:pathLst>
            </a:custGeom>
            <a:ln w="12579">
              <a:solidFill>
                <a:srgbClr val="909090"/>
              </a:solidFill>
            </a:ln>
          </p:spPr>
          <p:txBody>
            <a:bodyPr wrap="square" lIns="0" tIns="0" rIns="0" bIns="0" rtlCol="0"/>
            <a:lstStyle/>
            <a:p>
              <a:endParaRPr kern="0">
                <a:solidFill>
                  <a:sysClr val="windowText" lastClr="000000"/>
                </a:solidFill>
              </a:endParaRPr>
            </a:p>
          </p:txBody>
        </p:sp>
        <p:sp>
          <p:nvSpPr>
            <p:cNvPr id="20" name="object 20">
              <a:extLst>
                <a:ext uri="{FF2B5EF4-FFF2-40B4-BE49-F238E27FC236}">
                  <a16:creationId xmlns:a16="http://schemas.microsoft.com/office/drawing/2014/main" id="{53F34025-9885-9FB8-CCD2-6C260BF7E681}"/>
                </a:ext>
              </a:extLst>
            </p:cNvPr>
            <p:cNvSpPr/>
            <p:nvPr/>
          </p:nvSpPr>
          <p:spPr>
            <a:xfrm>
              <a:off x="774750" y="3289363"/>
              <a:ext cx="1828800" cy="1828800"/>
            </a:xfrm>
            <a:custGeom>
              <a:avLst/>
              <a:gdLst/>
              <a:ahLst/>
              <a:cxnLst/>
              <a:rect l="l" t="t" r="r" b="b"/>
              <a:pathLst>
                <a:path w="1828800" h="1828800">
                  <a:moveTo>
                    <a:pt x="12585" y="6286"/>
                  </a:moveTo>
                  <a:lnTo>
                    <a:pt x="10744" y="1841"/>
                  </a:lnTo>
                  <a:lnTo>
                    <a:pt x="6299" y="0"/>
                  </a:lnTo>
                  <a:lnTo>
                    <a:pt x="1841" y="1841"/>
                  </a:lnTo>
                  <a:lnTo>
                    <a:pt x="0" y="6286"/>
                  </a:lnTo>
                  <a:lnTo>
                    <a:pt x="1841" y="10744"/>
                  </a:lnTo>
                  <a:lnTo>
                    <a:pt x="6299" y="12585"/>
                  </a:lnTo>
                  <a:lnTo>
                    <a:pt x="10744" y="10744"/>
                  </a:lnTo>
                  <a:lnTo>
                    <a:pt x="12585" y="6286"/>
                  </a:lnTo>
                  <a:close/>
                </a:path>
                <a:path w="1828800" h="1828800">
                  <a:moveTo>
                    <a:pt x="1828685" y="1822386"/>
                  </a:moveTo>
                  <a:lnTo>
                    <a:pt x="1826844" y="1817941"/>
                  </a:lnTo>
                  <a:lnTo>
                    <a:pt x="1822399" y="1816100"/>
                  </a:lnTo>
                  <a:lnTo>
                    <a:pt x="1817941" y="1817941"/>
                  </a:lnTo>
                  <a:lnTo>
                    <a:pt x="1816100" y="1822386"/>
                  </a:lnTo>
                  <a:lnTo>
                    <a:pt x="1817941" y="1826844"/>
                  </a:lnTo>
                  <a:lnTo>
                    <a:pt x="1822399" y="1828685"/>
                  </a:lnTo>
                  <a:lnTo>
                    <a:pt x="1826844" y="1826844"/>
                  </a:lnTo>
                  <a:lnTo>
                    <a:pt x="1828685" y="1822386"/>
                  </a:lnTo>
                  <a:close/>
                </a:path>
              </a:pathLst>
            </a:custGeom>
            <a:solidFill>
              <a:srgbClr val="909090"/>
            </a:solidFill>
          </p:spPr>
          <p:txBody>
            <a:bodyPr wrap="square" lIns="0" tIns="0" rIns="0" bIns="0" rtlCol="0"/>
            <a:lstStyle/>
            <a:p>
              <a:endParaRPr kern="0">
                <a:solidFill>
                  <a:sysClr val="windowText" lastClr="000000"/>
                </a:solidFill>
              </a:endParaRPr>
            </a:p>
          </p:txBody>
        </p:sp>
        <p:sp>
          <p:nvSpPr>
            <p:cNvPr id="21" name="object 21">
              <a:extLst>
                <a:ext uri="{FF2B5EF4-FFF2-40B4-BE49-F238E27FC236}">
                  <a16:creationId xmlns:a16="http://schemas.microsoft.com/office/drawing/2014/main" id="{06F1DFB2-BA7D-8837-9A20-11684C1C9E95}"/>
                </a:ext>
              </a:extLst>
            </p:cNvPr>
            <p:cNvSpPr/>
            <p:nvPr/>
          </p:nvSpPr>
          <p:spPr>
            <a:xfrm>
              <a:off x="768349" y="3282950"/>
              <a:ext cx="1816100" cy="1816100"/>
            </a:xfrm>
            <a:custGeom>
              <a:avLst/>
              <a:gdLst/>
              <a:ahLst/>
              <a:cxnLst/>
              <a:rect l="l" t="t" r="r" b="b"/>
              <a:pathLst>
                <a:path w="1816100" h="1816100">
                  <a:moveTo>
                    <a:pt x="1210310" y="0"/>
                  </a:moveTo>
                  <a:lnTo>
                    <a:pt x="0" y="0"/>
                  </a:lnTo>
                  <a:lnTo>
                    <a:pt x="0" y="1816100"/>
                  </a:lnTo>
                  <a:lnTo>
                    <a:pt x="1210310" y="1816100"/>
                  </a:lnTo>
                  <a:lnTo>
                    <a:pt x="1816100" y="908050"/>
                  </a:lnTo>
                  <a:lnTo>
                    <a:pt x="1210310" y="0"/>
                  </a:lnTo>
                  <a:close/>
                </a:path>
              </a:pathLst>
            </a:custGeom>
            <a:solidFill>
              <a:srgbClr val="CDCDCD"/>
            </a:solidFill>
          </p:spPr>
          <p:txBody>
            <a:bodyPr wrap="square" lIns="0" tIns="0" rIns="0" bIns="0" rtlCol="0"/>
            <a:lstStyle/>
            <a:p>
              <a:endParaRPr kern="0">
                <a:solidFill>
                  <a:sysClr val="windowText" lastClr="000000"/>
                </a:solidFill>
              </a:endParaRPr>
            </a:p>
          </p:txBody>
        </p:sp>
        <p:sp>
          <p:nvSpPr>
            <p:cNvPr id="22" name="object 22">
              <a:extLst>
                <a:ext uri="{FF2B5EF4-FFF2-40B4-BE49-F238E27FC236}">
                  <a16:creationId xmlns:a16="http://schemas.microsoft.com/office/drawing/2014/main" id="{4C092008-8EBA-BDAA-5813-EC27EF7C1ECC}"/>
                </a:ext>
              </a:extLst>
            </p:cNvPr>
            <p:cNvSpPr/>
            <p:nvPr/>
          </p:nvSpPr>
          <p:spPr>
            <a:xfrm>
              <a:off x="768349" y="3282950"/>
              <a:ext cx="1816100" cy="1816100"/>
            </a:xfrm>
            <a:custGeom>
              <a:avLst/>
              <a:gdLst/>
              <a:ahLst/>
              <a:cxnLst/>
              <a:rect l="l" t="t" r="r" b="b"/>
              <a:pathLst>
                <a:path w="1816100" h="1816100">
                  <a:moveTo>
                    <a:pt x="0" y="0"/>
                  </a:moveTo>
                  <a:lnTo>
                    <a:pt x="1210310" y="0"/>
                  </a:lnTo>
                  <a:lnTo>
                    <a:pt x="1816100" y="908050"/>
                  </a:lnTo>
                  <a:lnTo>
                    <a:pt x="1210310" y="1816100"/>
                  </a:lnTo>
                  <a:lnTo>
                    <a:pt x="0" y="1816100"/>
                  </a:lnTo>
                  <a:lnTo>
                    <a:pt x="0" y="0"/>
                  </a:lnTo>
                  <a:close/>
                </a:path>
              </a:pathLst>
            </a:custGeom>
            <a:ln w="12579">
              <a:solidFill>
                <a:srgbClr val="133B2D"/>
              </a:solidFill>
            </a:ln>
          </p:spPr>
          <p:txBody>
            <a:bodyPr wrap="square" lIns="0" tIns="0" rIns="0" bIns="0" rtlCol="0"/>
            <a:lstStyle/>
            <a:p>
              <a:endParaRPr kern="0">
                <a:solidFill>
                  <a:sysClr val="windowText" lastClr="000000"/>
                </a:solidFill>
              </a:endParaRPr>
            </a:p>
          </p:txBody>
        </p:sp>
        <p:sp>
          <p:nvSpPr>
            <p:cNvPr id="23" name="object 23">
              <a:extLst>
                <a:ext uri="{FF2B5EF4-FFF2-40B4-BE49-F238E27FC236}">
                  <a16:creationId xmlns:a16="http://schemas.microsoft.com/office/drawing/2014/main" id="{216B7946-84E4-3E6F-EE04-D11107859C50}"/>
                </a:ext>
              </a:extLst>
            </p:cNvPr>
            <p:cNvSpPr/>
            <p:nvPr/>
          </p:nvSpPr>
          <p:spPr>
            <a:xfrm>
              <a:off x="762050" y="3276663"/>
              <a:ext cx="1828800" cy="1828800"/>
            </a:xfrm>
            <a:custGeom>
              <a:avLst/>
              <a:gdLst/>
              <a:ahLst/>
              <a:cxnLst/>
              <a:rect l="l" t="t" r="r" b="b"/>
              <a:pathLst>
                <a:path w="1828800" h="1828800">
                  <a:moveTo>
                    <a:pt x="12585" y="6286"/>
                  </a:moveTo>
                  <a:lnTo>
                    <a:pt x="10744" y="1841"/>
                  </a:lnTo>
                  <a:lnTo>
                    <a:pt x="6299" y="0"/>
                  </a:lnTo>
                  <a:lnTo>
                    <a:pt x="1841" y="1841"/>
                  </a:lnTo>
                  <a:lnTo>
                    <a:pt x="0" y="6286"/>
                  </a:lnTo>
                  <a:lnTo>
                    <a:pt x="1841" y="10744"/>
                  </a:lnTo>
                  <a:lnTo>
                    <a:pt x="6299" y="12585"/>
                  </a:lnTo>
                  <a:lnTo>
                    <a:pt x="10744" y="10744"/>
                  </a:lnTo>
                  <a:lnTo>
                    <a:pt x="12585" y="6286"/>
                  </a:lnTo>
                  <a:close/>
                </a:path>
                <a:path w="1828800" h="1828800">
                  <a:moveTo>
                    <a:pt x="1828685" y="1822386"/>
                  </a:moveTo>
                  <a:lnTo>
                    <a:pt x="1826844" y="1817941"/>
                  </a:lnTo>
                  <a:lnTo>
                    <a:pt x="1822399" y="1816100"/>
                  </a:lnTo>
                  <a:lnTo>
                    <a:pt x="1817941" y="1817941"/>
                  </a:lnTo>
                  <a:lnTo>
                    <a:pt x="1816100" y="1822386"/>
                  </a:lnTo>
                  <a:lnTo>
                    <a:pt x="1817941" y="1826844"/>
                  </a:lnTo>
                  <a:lnTo>
                    <a:pt x="1822399" y="1828685"/>
                  </a:lnTo>
                  <a:lnTo>
                    <a:pt x="1826844" y="1826844"/>
                  </a:lnTo>
                  <a:lnTo>
                    <a:pt x="1828685" y="1822386"/>
                  </a:lnTo>
                  <a:close/>
                </a:path>
              </a:pathLst>
            </a:custGeom>
            <a:solidFill>
              <a:srgbClr val="133B2D"/>
            </a:solidFill>
          </p:spPr>
          <p:txBody>
            <a:bodyPr wrap="square" lIns="0" tIns="0" rIns="0" bIns="0" rtlCol="0"/>
            <a:lstStyle/>
            <a:p>
              <a:endParaRPr kern="0">
                <a:solidFill>
                  <a:sysClr val="windowText" lastClr="000000"/>
                </a:solidFill>
              </a:endParaRPr>
            </a:p>
          </p:txBody>
        </p:sp>
      </p:grpSp>
      <p:sp>
        <p:nvSpPr>
          <p:cNvPr id="24" name="object 24">
            <a:extLst>
              <a:ext uri="{FF2B5EF4-FFF2-40B4-BE49-F238E27FC236}">
                <a16:creationId xmlns:a16="http://schemas.microsoft.com/office/drawing/2014/main" id="{7DB67D4D-34BD-07A4-8D97-6498B62FA207}"/>
              </a:ext>
            </a:extLst>
          </p:cNvPr>
          <p:cNvSpPr txBox="1"/>
          <p:nvPr/>
        </p:nvSpPr>
        <p:spPr>
          <a:xfrm>
            <a:off x="2313941" y="3652520"/>
            <a:ext cx="1480185" cy="1122680"/>
          </a:xfrm>
          <a:prstGeom prst="rect">
            <a:avLst/>
          </a:prstGeom>
        </p:spPr>
        <p:txBody>
          <a:bodyPr vert="horz" wrap="square" lIns="0" tIns="12700" rIns="0" bIns="0" rtlCol="0">
            <a:spAutoFit/>
          </a:bodyPr>
          <a:lstStyle/>
          <a:p>
            <a:pPr marL="12065" marR="5080" algn="ctr">
              <a:spcBef>
                <a:spcPts val="100"/>
              </a:spcBef>
            </a:pPr>
            <a:r>
              <a:rPr sz="2400" b="1" kern="0" spc="-10" dirty="0">
                <a:solidFill>
                  <a:srgbClr val="1A523E"/>
                </a:solidFill>
                <a:latin typeface="Times New Roman"/>
                <a:cs typeface="Times New Roman"/>
              </a:rPr>
              <a:t>Bargaining </a:t>
            </a:r>
            <a:r>
              <a:rPr sz="2400" b="1" kern="0" dirty="0">
                <a:solidFill>
                  <a:srgbClr val="1A523E"/>
                </a:solidFill>
                <a:latin typeface="Times New Roman"/>
                <a:cs typeface="Times New Roman"/>
              </a:rPr>
              <a:t>Power</a:t>
            </a:r>
            <a:r>
              <a:rPr sz="2400" b="1" kern="0" spc="-50" dirty="0">
                <a:solidFill>
                  <a:srgbClr val="1A523E"/>
                </a:solidFill>
                <a:latin typeface="Times New Roman"/>
                <a:cs typeface="Times New Roman"/>
              </a:rPr>
              <a:t> </a:t>
            </a:r>
            <a:r>
              <a:rPr sz="2400" b="1" kern="0" spc="-25" dirty="0">
                <a:solidFill>
                  <a:srgbClr val="1A523E"/>
                </a:solidFill>
                <a:latin typeface="Times New Roman"/>
                <a:cs typeface="Times New Roman"/>
              </a:rPr>
              <a:t>of </a:t>
            </a:r>
            <a:r>
              <a:rPr sz="2400" b="1" kern="0" spc="-10" dirty="0">
                <a:solidFill>
                  <a:srgbClr val="1A523E"/>
                </a:solidFill>
                <a:latin typeface="Times New Roman"/>
                <a:cs typeface="Times New Roman"/>
              </a:rPr>
              <a:t>Suppliers</a:t>
            </a:r>
            <a:endParaRPr sz="2400" kern="0">
              <a:solidFill>
                <a:sysClr val="windowText" lastClr="000000"/>
              </a:solidFill>
              <a:latin typeface="Times New Roman"/>
              <a:cs typeface="Times New Roman"/>
            </a:endParaRPr>
          </a:p>
        </p:txBody>
      </p:sp>
      <p:sp>
        <p:nvSpPr>
          <p:cNvPr id="26" name="object 26">
            <a:extLst>
              <a:ext uri="{FF2B5EF4-FFF2-40B4-BE49-F238E27FC236}">
                <a16:creationId xmlns:a16="http://schemas.microsoft.com/office/drawing/2014/main" id="{131C7E85-0949-BE26-4433-B6C6D4A2B57B}"/>
              </a:ext>
            </a:extLst>
          </p:cNvPr>
          <p:cNvSpPr txBox="1">
            <a:spLocks noGrp="1"/>
          </p:cNvSpPr>
          <p:nvPr>
            <p:ph type="ftr" sz="quarter" idx="5"/>
          </p:nvPr>
        </p:nvSpPr>
        <p:spPr>
          <a:prstGeom prst="rect">
            <a:avLst/>
          </a:prstGeom>
        </p:spPr>
        <p:txBody>
          <a:bodyPr vert="horz" wrap="square" lIns="0" tIns="0" rIns="0" bIns="0" rtlCol="0">
            <a:spAutoFit/>
          </a:bodyPr>
          <a:lstStyle/>
          <a:p>
            <a:pPr marL="101600">
              <a:lnSpc>
                <a:spcPts val="1630"/>
              </a:lnSpc>
            </a:pPr>
            <a:r>
              <a:rPr kern="0" spc="-25" dirty="0"/>
              <a:t>Ch2</a:t>
            </a:r>
          </a:p>
        </p:txBody>
      </p:sp>
      <p:sp>
        <p:nvSpPr>
          <p:cNvPr id="25" name="object 25">
            <a:extLst>
              <a:ext uri="{FF2B5EF4-FFF2-40B4-BE49-F238E27FC236}">
                <a16:creationId xmlns:a16="http://schemas.microsoft.com/office/drawing/2014/main" id="{638491A8-249F-146A-03D5-A806F8969B51}"/>
              </a:ext>
            </a:extLst>
          </p:cNvPr>
          <p:cNvSpPr txBox="1">
            <a:spLocks noGrp="1"/>
          </p:cNvSpPr>
          <p:nvPr>
            <p:ph type="title"/>
          </p:nvPr>
        </p:nvSpPr>
        <p:spPr>
          <a:xfrm>
            <a:off x="4422986" y="31750"/>
            <a:ext cx="6394027" cy="1258036"/>
          </a:xfrm>
          <a:prstGeom prst="rect">
            <a:avLst/>
          </a:prstGeom>
        </p:spPr>
        <p:txBody>
          <a:bodyPr vert="horz" wrap="square" lIns="0" tIns="26669" rIns="0" bIns="0" rtlCol="0">
            <a:spAutoFit/>
          </a:bodyPr>
          <a:lstStyle/>
          <a:p>
            <a:pPr marL="12700" marR="5080" indent="121920">
              <a:lnSpc>
                <a:spcPts val="4790"/>
              </a:lnSpc>
              <a:spcBef>
                <a:spcPts val="209"/>
              </a:spcBef>
            </a:pPr>
            <a:r>
              <a:rPr sz="4000" b="1" dirty="0"/>
              <a:t>Porter’s</a:t>
            </a:r>
            <a:r>
              <a:rPr sz="4000" b="1" spc="-50" dirty="0"/>
              <a:t> </a:t>
            </a:r>
            <a:r>
              <a:rPr sz="4000" b="1" dirty="0"/>
              <a:t>Five</a:t>
            </a:r>
            <a:r>
              <a:rPr sz="4000" b="1" spc="-45" dirty="0"/>
              <a:t> </a:t>
            </a:r>
            <a:r>
              <a:rPr sz="4000" b="1" spc="-10" dirty="0"/>
              <a:t>Forces </a:t>
            </a:r>
            <a:r>
              <a:rPr sz="4000" b="1" dirty="0"/>
              <a:t>Model</a:t>
            </a:r>
            <a:r>
              <a:rPr sz="4000" b="1" spc="-65" dirty="0"/>
              <a:t> </a:t>
            </a:r>
            <a:r>
              <a:rPr sz="4000" b="1" dirty="0"/>
              <a:t>of</a:t>
            </a:r>
            <a:r>
              <a:rPr sz="4000" b="1" spc="-55" dirty="0"/>
              <a:t> </a:t>
            </a:r>
            <a:r>
              <a:rPr sz="4000" b="1" spc="-10" dirty="0"/>
              <a:t>Competition</a:t>
            </a:r>
            <a:endParaRPr sz="4000"/>
          </a:p>
        </p:txBody>
      </p:sp>
    </p:spTree>
    <p:extLst>
      <p:ext uri="{BB962C8B-B14F-4D97-AF65-F5344CB8AC3E}">
        <p14:creationId xmlns:p14="http://schemas.microsoft.com/office/powerpoint/2010/main" val="1554076233"/>
      </p:ext>
    </p:extLst>
  </p:cSld>
  <p:clrMapOvr>
    <a:masterClrMapping/>
  </p:clrMapOvr>
  <p:transition>
    <p:zoom dir="in"/>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F8A8AE-EFAD-9A99-9A19-3EBB9A4AFDA6}"/>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FB9AFC9D-F9FA-6E59-DB73-E097097D3C25}"/>
              </a:ext>
            </a:extLst>
          </p:cNvPr>
          <p:cNvSpPr txBox="1"/>
          <p:nvPr/>
        </p:nvSpPr>
        <p:spPr>
          <a:xfrm>
            <a:off x="10387330" y="6587490"/>
            <a:ext cx="323850" cy="228268"/>
          </a:xfrm>
          <a:prstGeom prst="rect">
            <a:avLst/>
          </a:prstGeom>
        </p:spPr>
        <p:txBody>
          <a:bodyPr vert="horz" wrap="square" lIns="0" tIns="12700" rIns="0" bIns="0" rtlCol="0">
            <a:spAutoFit/>
          </a:bodyPr>
          <a:lstStyle/>
          <a:p>
            <a:pPr marL="12700">
              <a:spcBef>
                <a:spcPts val="100"/>
              </a:spcBef>
            </a:pPr>
            <a:r>
              <a:rPr sz="1400" kern="0" spc="-25" dirty="0">
                <a:solidFill>
                  <a:srgbClr val="F5BE68"/>
                </a:solidFill>
                <a:latin typeface="Times New Roman"/>
                <a:cs typeface="Times New Roman"/>
              </a:rPr>
              <a:t>Ch2</a:t>
            </a:r>
            <a:endParaRPr sz="1400" kern="0">
              <a:solidFill>
                <a:sysClr val="windowText" lastClr="000000"/>
              </a:solidFill>
              <a:latin typeface="Times New Roman"/>
              <a:cs typeface="Times New Roman"/>
            </a:endParaRPr>
          </a:p>
        </p:txBody>
      </p:sp>
      <p:sp>
        <p:nvSpPr>
          <p:cNvPr id="3" name="object 3">
            <a:extLst>
              <a:ext uri="{FF2B5EF4-FFF2-40B4-BE49-F238E27FC236}">
                <a16:creationId xmlns:a16="http://schemas.microsoft.com/office/drawing/2014/main" id="{8DC8CD45-A6E7-17AE-B7DD-302F1D5C5F20}"/>
              </a:ext>
            </a:extLst>
          </p:cNvPr>
          <p:cNvSpPr txBox="1">
            <a:spLocks noGrp="1"/>
          </p:cNvSpPr>
          <p:nvPr>
            <p:ph type="title"/>
          </p:nvPr>
        </p:nvSpPr>
        <p:spPr>
          <a:xfrm>
            <a:off x="3014981" y="147320"/>
            <a:ext cx="6157595" cy="635000"/>
          </a:xfrm>
          <a:prstGeom prst="rect">
            <a:avLst/>
          </a:prstGeom>
        </p:spPr>
        <p:txBody>
          <a:bodyPr vert="horz" wrap="square" lIns="0" tIns="12700" rIns="0" bIns="0" rtlCol="0">
            <a:spAutoFit/>
          </a:bodyPr>
          <a:lstStyle/>
          <a:p>
            <a:pPr marL="12700">
              <a:spcBef>
                <a:spcPts val="100"/>
              </a:spcBef>
            </a:pPr>
            <a:r>
              <a:rPr sz="4000" b="1" dirty="0"/>
              <a:t>Bargaining</a:t>
            </a:r>
            <a:r>
              <a:rPr sz="4000" b="1" spc="-60" dirty="0"/>
              <a:t> </a:t>
            </a:r>
            <a:r>
              <a:rPr sz="4000" b="1" dirty="0"/>
              <a:t>Power</a:t>
            </a:r>
            <a:r>
              <a:rPr sz="4000" b="1" spc="-65" dirty="0"/>
              <a:t> </a:t>
            </a:r>
            <a:r>
              <a:rPr sz="4000" b="1" dirty="0"/>
              <a:t>of</a:t>
            </a:r>
            <a:r>
              <a:rPr sz="4000" b="1" spc="-55" dirty="0"/>
              <a:t> </a:t>
            </a:r>
            <a:r>
              <a:rPr sz="4000" b="1" spc="-10" dirty="0"/>
              <a:t>Buyers</a:t>
            </a:r>
            <a:endParaRPr sz="4000"/>
          </a:p>
        </p:txBody>
      </p:sp>
      <p:grpSp>
        <p:nvGrpSpPr>
          <p:cNvPr id="4" name="object 4">
            <a:extLst>
              <a:ext uri="{FF2B5EF4-FFF2-40B4-BE49-F238E27FC236}">
                <a16:creationId xmlns:a16="http://schemas.microsoft.com/office/drawing/2014/main" id="{45AD59AC-215D-ED8F-4518-8B259DCFFCE8}"/>
              </a:ext>
            </a:extLst>
          </p:cNvPr>
          <p:cNvGrpSpPr/>
          <p:nvPr/>
        </p:nvGrpSpPr>
        <p:grpSpPr>
          <a:xfrm>
            <a:off x="6920229" y="1657350"/>
            <a:ext cx="3392170" cy="4000500"/>
            <a:chOff x="5396229" y="1657350"/>
            <a:chExt cx="3392170" cy="4000500"/>
          </a:xfrm>
        </p:grpSpPr>
        <p:sp>
          <p:nvSpPr>
            <p:cNvPr id="5" name="object 5">
              <a:extLst>
                <a:ext uri="{FF2B5EF4-FFF2-40B4-BE49-F238E27FC236}">
                  <a16:creationId xmlns:a16="http://schemas.microsoft.com/office/drawing/2014/main" id="{B1BD59E6-CB42-F37F-FBF2-B91C976F9218}"/>
                </a:ext>
              </a:extLst>
            </p:cNvPr>
            <p:cNvSpPr/>
            <p:nvPr/>
          </p:nvSpPr>
          <p:spPr>
            <a:xfrm>
              <a:off x="5434329" y="1695450"/>
              <a:ext cx="3354070" cy="3962400"/>
            </a:xfrm>
            <a:custGeom>
              <a:avLst/>
              <a:gdLst/>
              <a:ahLst/>
              <a:cxnLst/>
              <a:rect l="l" t="t" r="r" b="b"/>
              <a:pathLst>
                <a:path w="3354070" h="3962400">
                  <a:moveTo>
                    <a:pt x="3354070" y="0"/>
                  </a:moveTo>
                  <a:lnTo>
                    <a:pt x="1118870" y="0"/>
                  </a:lnTo>
                  <a:lnTo>
                    <a:pt x="0" y="1981200"/>
                  </a:lnTo>
                  <a:lnTo>
                    <a:pt x="1118870" y="3962400"/>
                  </a:lnTo>
                  <a:lnTo>
                    <a:pt x="3354070" y="3962400"/>
                  </a:lnTo>
                  <a:lnTo>
                    <a:pt x="3354070" y="0"/>
                  </a:lnTo>
                  <a:close/>
                </a:path>
              </a:pathLst>
            </a:custGeom>
            <a:solidFill>
              <a:srgbClr val="000000"/>
            </a:solidFill>
          </p:spPr>
          <p:txBody>
            <a:bodyPr wrap="square" lIns="0" tIns="0" rIns="0" bIns="0" rtlCol="0"/>
            <a:lstStyle/>
            <a:p>
              <a:endParaRPr kern="0">
                <a:solidFill>
                  <a:sysClr val="windowText" lastClr="000000"/>
                </a:solidFill>
              </a:endParaRPr>
            </a:p>
          </p:txBody>
        </p:sp>
        <p:sp>
          <p:nvSpPr>
            <p:cNvPr id="6" name="object 6">
              <a:extLst>
                <a:ext uri="{FF2B5EF4-FFF2-40B4-BE49-F238E27FC236}">
                  <a16:creationId xmlns:a16="http://schemas.microsoft.com/office/drawing/2014/main" id="{84B3AF05-F81E-85CF-0AC2-ED6B165E6602}"/>
                </a:ext>
              </a:extLst>
            </p:cNvPr>
            <p:cNvSpPr/>
            <p:nvPr/>
          </p:nvSpPr>
          <p:spPr>
            <a:xfrm>
              <a:off x="5396229" y="1657350"/>
              <a:ext cx="3354070" cy="3962400"/>
            </a:xfrm>
            <a:custGeom>
              <a:avLst/>
              <a:gdLst/>
              <a:ahLst/>
              <a:cxnLst/>
              <a:rect l="l" t="t" r="r" b="b"/>
              <a:pathLst>
                <a:path w="3354070" h="3962400">
                  <a:moveTo>
                    <a:pt x="3354070" y="0"/>
                  </a:moveTo>
                  <a:lnTo>
                    <a:pt x="1118870" y="0"/>
                  </a:lnTo>
                  <a:lnTo>
                    <a:pt x="0" y="1981200"/>
                  </a:lnTo>
                  <a:lnTo>
                    <a:pt x="1118870" y="3962400"/>
                  </a:lnTo>
                  <a:lnTo>
                    <a:pt x="3354070" y="3962400"/>
                  </a:lnTo>
                  <a:lnTo>
                    <a:pt x="3354070" y="0"/>
                  </a:lnTo>
                  <a:close/>
                </a:path>
              </a:pathLst>
            </a:custGeom>
            <a:solidFill>
              <a:srgbClr val="009587"/>
            </a:solidFill>
          </p:spPr>
          <p:txBody>
            <a:bodyPr wrap="square" lIns="0" tIns="0" rIns="0" bIns="0" rtlCol="0"/>
            <a:lstStyle/>
            <a:p>
              <a:endParaRPr kern="0">
                <a:solidFill>
                  <a:sysClr val="windowText" lastClr="000000"/>
                </a:solidFill>
              </a:endParaRPr>
            </a:p>
          </p:txBody>
        </p:sp>
      </p:grpSp>
      <p:sp>
        <p:nvSpPr>
          <p:cNvPr id="7" name="object 7">
            <a:extLst>
              <a:ext uri="{FF2B5EF4-FFF2-40B4-BE49-F238E27FC236}">
                <a16:creationId xmlns:a16="http://schemas.microsoft.com/office/drawing/2014/main" id="{B561B437-5F63-6EB6-51CC-03A14131A1C9}"/>
              </a:ext>
            </a:extLst>
          </p:cNvPr>
          <p:cNvSpPr txBox="1"/>
          <p:nvPr/>
        </p:nvSpPr>
        <p:spPr>
          <a:xfrm>
            <a:off x="7764780" y="1965959"/>
            <a:ext cx="2428875" cy="1122680"/>
          </a:xfrm>
          <a:prstGeom prst="rect">
            <a:avLst/>
          </a:prstGeom>
        </p:spPr>
        <p:txBody>
          <a:bodyPr vert="horz" wrap="square" lIns="0" tIns="12700" rIns="0" bIns="0" rtlCol="0">
            <a:spAutoFit/>
          </a:bodyPr>
          <a:lstStyle/>
          <a:p>
            <a:pPr marL="12700" marR="5080" indent="328930" algn="r">
              <a:spcBef>
                <a:spcPts val="100"/>
              </a:spcBef>
            </a:pPr>
            <a:r>
              <a:rPr sz="2400" b="1" kern="0" dirty="0">
                <a:solidFill>
                  <a:srgbClr val="FFFFFF"/>
                </a:solidFill>
                <a:latin typeface="Times New Roman"/>
                <a:cs typeface="Times New Roman"/>
              </a:rPr>
              <a:t>Buyers</a:t>
            </a:r>
            <a:r>
              <a:rPr sz="2400" b="1" kern="0" spc="-70" dirty="0">
                <a:solidFill>
                  <a:srgbClr val="FFFFFF"/>
                </a:solidFill>
                <a:latin typeface="Times New Roman"/>
                <a:cs typeface="Times New Roman"/>
              </a:rPr>
              <a:t> </a:t>
            </a:r>
            <a:r>
              <a:rPr sz="2400" b="1" kern="0" spc="-10" dirty="0">
                <a:solidFill>
                  <a:srgbClr val="FFFFFF"/>
                </a:solidFill>
                <a:latin typeface="Times New Roman"/>
                <a:cs typeface="Times New Roman"/>
              </a:rPr>
              <a:t>compete </a:t>
            </a:r>
            <a:r>
              <a:rPr sz="2400" b="1" kern="0" dirty="0">
                <a:solidFill>
                  <a:srgbClr val="FFFFFF"/>
                </a:solidFill>
                <a:latin typeface="Times New Roman"/>
                <a:cs typeface="Times New Roman"/>
              </a:rPr>
              <a:t>with</a:t>
            </a:r>
            <a:r>
              <a:rPr sz="2400" b="1" kern="0" spc="-50" dirty="0">
                <a:solidFill>
                  <a:srgbClr val="FFFFFF"/>
                </a:solidFill>
                <a:latin typeface="Times New Roman"/>
                <a:cs typeface="Times New Roman"/>
              </a:rPr>
              <a:t> </a:t>
            </a:r>
            <a:r>
              <a:rPr sz="2400" b="1" kern="0" dirty="0">
                <a:solidFill>
                  <a:srgbClr val="FFFFFF"/>
                </a:solidFill>
                <a:latin typeface="Times New Roman"/>
                <a:cs typeface="Times New Roman"/>
              </a:rPr>
              <a:t>the</a:t>
            </a:r>
            <a:r>
              <a:rPr sz="2400" b="1" kern="0" spc="-50" dirty="0">
                <a:solidFill>
                  <a:srgbClr val="FFFFFF"/>
                </a:solidFill>
                <a:latin typeface="Times New Roman"/>
                <a:cs typeface="Times New Roman"/>
              </a:rPr>
              <a:t> </a:t>
            </a:r>
            <a:r>
              <a:rPr sz="2400" b="1" kern="0" spc="-10" dirty="0">
                <a:solidFill>
                  <a:srgbClr val="FFFFFF"/>
                </a:solidFill>
                <a:latin typeface="Times New Roman"/>
                <a:cs typeface="Times New Roman"/>
              </a:rPr>
              <a:t>supplying</a:t>
            </a:r>
            <a:endParaRPr sz="2400" kern="0">
              <a:solidFill>
                <a:sysClr val="windowText" lastClr="000000"/>
              </a:solidFill>
              <a:latin typeface="Times New Roman"/>
              <a:cs typeface="Times New Roman"/>
            </a:endParaRPr>
          </a:p>
          <a:p>
            <a:pPr marR="5080" algn="r"/>
            <a:r>
              <a:rPr sz="2400" b="1" kern="0" dirty="0">
                <a:solidFill>
                  <a:srgbClr val="FFFFFF"/>
                </a:solidFill>
                <a:latin typeface="Times New Roman"/>
                <a:cs typeface="Times New Roman"/>
              </a:rPr>
              <a:t>industry</a:t>
            </a:r>
            <a:r>
              <a:rPr sz="2400" b="1" kern="0" spc="-75" dirty="0">
                <a:solidFill>
                  <a:srgbClr val="FFFFFF"/>
                </a:solidFill>
                <a:latin typeface="Times New Roman"/>
                <a:cs typeface="Times New Roman"/>
              </a:rPr>
              <a:t> </a:t>
            </a:r>
            <a:r>
              <a:rPr sz="2400" b="1" kern="0" spc="-25" dirty="0">
                <a:solidFill>
                  <a:srgbClr val="FFFFFF"/>
                </a:solidFill>
                <a:latin typeface="Times New Roman"/>
                <a:cs typeface="Times New Roman"/>
              </a:rPr>
              <a:t>by:</a:t>
            </a:r>
            <a:endParaRPr sz="2400" kern="0">
              <a:solidFill>
                <a:sysClr val="windowText" lastClr="000000"/>
              </a:solidFill>
              <a:latin typeface="Times New Roman"/>
              <a:cs typeface="Times New Roman"/>
            </a:endParaRPr>
          </a:p>
        </p:txBody>
      </p:sp>
      <p:sp>
        <p:nvSpPr>
          <p:cNvPr id="8" name="object 8">
            <a:extLst>
              <a:ext uri="{FF2B5EF4-FFF2-40B4-BE49-F238E27FC236}">
                <a16:creationId xmlns:a16="http://schemas.microsoft.com/office/drawing/2014/main" id="{0C28A3D2-2913-DEFC-8A9D-C024D474DF57}"/>
              </a:ext>
            </a:extLst>
          </p:cNvPr>
          <p:cNvSpPr txBox="1"/>
          <p:nvPr/>
        </p:nvSpPr>
        <p:spPr>
          <a:xfrm>
            <a:off x="7400291" y="3265170"/>
            <a:ext cx="2793365" cy="1718310"/>
          </a:xfrm>
          <a:prstGeom prst="rect">
            <a:avLst/>
          </a:prstGeom>
        </p:spPr>
        <p:txBody>
          <a:bodyPr vert="horz" wrap="square" lIns="0" tIns="176530" rIns="0" bIns="0" rtlCol="0">
            <a:spAutoFit/>
          </a:bodyPr>
          <a:lstStyle/>
          <a:p>
            <a:pPr marR="63500" algn="r">
              <a:spcBef>
                <a:spcPts val="1390"/>
              </a:spcBef>
            </a:pPr>
            <a:r>
              <a:rPr sz="2000" b="1" kern="0" dirty="0">
                <a:solidFill>
                  <a:srgbClr val="FFFFFF"/>
                </a:solidFill>
                <a:latin typeface="Times New Roman"/>
                <a:cs typeface="Times New Roman"/>
              </a:rPr>
              <a:t>*</a:t>
            </a:r>
            <a:r>
              <a:rPr sz="2000" b="1" kern="0" spc="-10" dirty="0">
                <a:solidFill>
                  <a:srgbClr val="FFFFFF"/>
                </a:solidFill>
                <a:latin typeface="Times New Roman"/>
                <a:cs typeface="Times New Roman"/>
              </a:rPr>
              <a:t> </a:t>
            </a:r>
            <a:r>
              <a:rPr sz="2000" b="1" i="1" kern="0" dirty="0">
                <a:solidFill>
                  <a:srgbClr val="FFFFFF"/>
                </a:solidFill>
                <a:latin typeface="Times New Roman"/>
                <a:cs typeface="Times New Roman"/>
              </a:rPr>
              <a:t>Bargaining</a:t>
            </a:r>
            <a:r>
              <a:rPr sz="2000" b="1" i="1" kern="0" spc="-10" dirty="0">
                <a:solidFill>
                  <a:srgbClr val="FFFFFF"/>
                </a:solidFill>
                <a:latin typeface="Times New Roman"/>
                <a:cs typeface="Times New Roman"/>
              </a:rPr>
              <a:t> </a:t>
            </a:r>
            <a:r>
              <a:rPr sz="2000" b="1" i="1" kern="0" dirty="0">
                <a:solidFill>
                  <a:srgbClr val="FFFFFF"/>
                </a:solidFill>
                <a:latin typeface="Times New Roman"/>
                <a:cs typeface="Times New Roman"/>
              </a:rPr>
              <a:t>down</a:t>
            </a:r>
            <a:r>
              <a:rPr sz="2000" b="1" i="1" kern="0" spc="-10" dirty="0">
                <a:solidFill>
                  <a:srgbClr val="FFFFFF"/>
                </a:solidFill>
                <a:latin typeface="Times New Roman"/>
                <a:cs typeface="Times New Roman"/>
              </a:rPr>
              <a:t> prices</a:t>
            </a:r>
            <a:endParaRPr sz="2000" kern="0">
              <a:solidFill>
                <a:sysClr val="windowText" lastClr="000000"/>
              </a:solidFill>
              <a:latin typeface="Times New Roman"/>
              <a:cs typeface="Times New Roman"/>
            </a:endParaRPr>
          </a:p>
          <a:p>
            <a:pPr marR="6350" algn="r">
              <a:spcBef>
                <a:spcPts val="1290"/>
              </a:spcBef>
            </a:pPr>
            <a:r>
              <a:rPr sz="2000" b="1" i="1" kern="0" dirty="0">
                <a:solidFill>
                  <a:srgbClr val="FFFFFF"/>
                </a:solidFill>
                <a:latin typeface="Times New Roman"/>
                <a:cs typeface="Times New Roman"/>
              </a:rPr>
              <a:t>*</a:t>
            </a:r>
            <a:r>
              <a:rPr sz="2000" b="1" i="1" kern="0" spc="-20" dirty="0">
                <a:solidFill>
                  <a:srgbClr val="FFFFFF"/>
                </a:solidFill>
                <a:latin typeface="Times New Roman"/>
                <a:cs typeface="Times New Roman"/>
              </a:rPr>
              <a:t> </a:t>
            </a:r>
            <a:r>
              <a:rPr sz="2000" b="1" i="1" kern="0" dirty="0">
                <a:solidFill>
                  <a:srgbClr val="FFFFFF"/>
                </a:solidFill>
                <a:latin typeface="Times New Roman"/>
                <a:cs typeface="Times New Roman"/>
              </a:rPr>
              <a:t>Forcing</a:t>
            </a:r>
            <a:r>
              <a:rPr sz="2000" b="1" i="1" kern="0" spc="-15" dirty="0">
                <a:solidFill>
                  <a:srgbClr val="FFFFFF"/>
                </a:solidFill>
                <a:latin typeface="Times New Roman"/>
                <a:cs typeface="Times New Roman"/>
              </a:rPr>
              <a:t> </a:t>
            </a:r>
            <a:r>
              <a:rPr sz="2000" b="1" i="1" kern="0" dirty="0">
                <a:solidFill>
                  <a:srgbClr val="FFFFFF"/>
                </a:solidFill>
                <a:latin typeface="Times New Roman"/>
                <a:cs typeface="Times New Roman"/>
              </a:rPr>
              <a:t>higher</a:t>
            </a:r>
            <a:r>
              <a:rPr sz="2000" b="1" i="1" kern="0" spc="-25" dirty="0">
                <a:solidFill>
                  <a:srgbClr val="FFFFFF"/>
                </a:solidFill>
                <a:latin typeface="Times New Roman"/>
                <a:cs typeface="Times New Roman"/>
              </a:rPr>
              <a:t> </a:t>
            </a:r>
            <a:r>
              <a:rPr sz="2000" b="1" i="1" kern="0" spc="-10" dirty="0">
                <a:solidFill>
                  <a:srgbClr val="FFFFFF"/>
                </a:solidFill>
                <a:latin typeface="Times New Roman"/>
                <a:cs typeface="Times New Roman"/>
              </a:rPr>
              <a:t>quality</a:t>
            </a:r>
            <a:endParaRPr sz="2000" kern="0">
              <a:solidFill>
                <a:sysClr val="windowText" lastClr="000000"/>
              </a:solidFill>
              <a:latin typeface="Times New Roman"/>
              <a:cs typeface="Times New Roman"/>
            </a:endParaRPr>
          </a:p>
          <a:p>
            <a:pPr marR="8255" algn="r">
              <a:lnSpc>
                <a:spcPts val="2330"/>
              </a:lnSpc>
              <a:spcBef>
                <a:spcPts val="1290"/>
              </a:spcBef>
            </a:pPr>
            <a:r>
              <a:rPr sz="2000" b="1" i="1" kern="0" dirty="0">
                <a:solidFill>
                  <a:srgbClr val="FFFFFF"/>
                </a:solidFill>
                <a:latin typeface="Times New Roman"/>
                <a:cs typeface="Times New Roman"/>
              </a:rPr>
              <a:t>* Playing</a:t>
            </a:r>
            <a:r>
              <a:rPr sz="2000" b="1" i="1" kern="0" spc="5" dirty="0">
                <a:solidFill>
                  <a:srgbClr val="FFFFFF"/>
                </a:solidFill>
                <a:latin typeface="Times New Roman"/>
                <a:cs typeface="Times New Roman"/>
              </a:rPr>
              <a:t> </a:t>
            </a:r>
            <a:r>
              <a:rPr sz="2000" b="1" i="1" kern="0" dirty="0">
                <a:solidFill>
                  <a:srgbClr val="FFFFFF"/>
                </a:solidFill>
                <a:latin typeface="Times New Roman"/>
                <a:cs typeface="Times New Roman"/>
              </a:rPr>
              <a:t>firms</a:t>
            </a:r>
            <a:r>
              <a:rPr sz="2000" b="1" i="1" kern="0" spc="-5" dirty="0">
                <a:solidFill>
                  <a:srgbClr val="FFFFFF"/>
                </a:solidFill>
                <a:latin typeface="Times New Roman"/>
                <a:cs typeface="Times New Roman"/>
              </a:rPr>
              <a:t> </a:t>
            </a:r>
            <a:r>
              <a:rPr sz="2000" b="1" i="1" kern="0" dirty="0">
                <a:solidFill>
                  <a:srgbClr val="FFFFFF"/>
                </a:solidFill>
                <a:latin typeface="Times New Roman"/>
                <a:cs typeface="Times New Roman"/>
              </a:rPr>
              <a:t>off</a:t>
            </a:r>
            <a:r>
              <a:rPr sz="2000" b="1" i="1" kern="0" spc="5" dirty="0">
                <a:solidFill>
                  <a:srgbClr val="FFFFFF"/>
                </a:solidFill>
                <a:latin typeface="Times New Roman"/>
                <a:cs typeface="Times New Roman"/>
              </a:rPr>
              <a:t> </a:t>
            </a:r>
            <a:r>
              <a:rPr sz="2000" b="1" i="1" kern="0" spc="-25" dirty="0">
                <a:solidFill>
                  <a:srgbClr val="FFFFFF"/>
                </a:solidFill>
                <a:latin typeface="Times New Roman"/>
                <a:cs typeface="Times New Roman"/>
              </a:rPr>
              <a:t>of</a:t>
            </a:r>
            <a:endParaRPr sz="2000" kern="0">
              <a:solidFill>
                <a:sysClr val="windowText" lastClr="000000"/>
              </a:solidFill>
              <a:latin typeface="Times New Roman"/>
              <a:cs typeface="Times New Roman"/>
            </a:endParaRPr>
          </a:p>
          <a:p>
            <a:pPr marR="5080" algn="r">
              <a:lnSpc>
                <a:spcPts val="2330"/>
              </a:lnSpc>
            </a:pPr>
            <a:r>
              <a:rPr sz="2000" b="1" i="1" kern="0" dirty="0">
                <a:solidFill>
                  <a:srgbClr val="FFFFFF"/>
                </a:solidFill>
                <a:latin typeface="Times New Roman"/>
                <a:cs typeface="Times New Roman"/>
              </a:rPr>
              <a:t>each</a:t>
            </a:r>
            <a:r>
              <a:rPr sz="2000" b="1" i="1" kern="0" spc="-10" dirty="0">
                <a:solidFill>
                  <a:srgbClr val="FFFFFF"/>
                </a:solidFill>
                <a:latin typeface="Times New Roman"/>
                <a:cs typeface="Times New Roman"/>
              </a:rPr>
              <a:t> </a:t>
            </a:r>
            <a:r>
              <a:rPr sz="2000" b="1" i="1" kern="0" spc="-20" dirty="0">
                <a:solidFill>
                  <a:srgbClr val="FFFFFF"/>
                </a:solidFill>
                <a:latin typeface="Times New Roman"/>
                <a:cs typeface="Times New Roman"/>
              </a:rPr>
              <a:t>other</a:t>
            </a:r>
            <a:endParaRPr sz="2000" kern="0">
              <a:solidFill>
                <a:sysClr val="windowText" lastClr="000000"/>
              </a:solidFill>
              <a:latin typeface="Times New Roman"/>
              <a:cs typeface="Times New Roman"/>
            </a:endParaRPr>
          </a:p>
        </p:txBody>
      </p:sp>
      <p:sp>
        <p:nvSpPr>
          <p:cNvPr id="9" name="object 9">
            <a:extLst>
              <a:ext uri="{FF2B5EF4-FFF2-40B4-BE49-F238E27FC236}">
                <a16:creationId xmlns:a16="http://schemas.microsoft.com/office/drawing/2014/main" id="{C689ED5C-8C19-5887-7FA8-D08B04EB9DB7}"/>
              </a:ext>
            </a:extLst>
          </p:cNvPr>
          <p:cNvSpPr txBox="1"/>
          <p:nvPr/>
        </p:nvSpPr>
        <p:spPr>
          <a:xfrm>
            <a:off x="1794509" y="889000"/>
            <a:ext cx="5401310" cy="391160"/>
          </a:xfrm>
          <a:prstGeom prst="rect">
            <a:avLst/>
          </a:prstGeom>
        </p:spPr>
        <p:txBody>
          <a:bodyPr vert="horz" wrap="square" lIns="0" tIns="12700" rIns="0" bIns="0" rtlCol="0">
            <a:spAutoFit/>
          </a:bodyPr>
          <a:lstStyle/>
          <a:p>
            <a:pPr marL="12700">
              <a:spcBef>
                <a:spcPts val="100"/>
              </a:spcBef>
            </a:pPr>
            <a:r>
              <a:rPr sz="2400" b="1" kern="0" dirty="0">
                <a:solidFill>
                  <a:srgbClr val="FFFFFF"/>
                </a:solidFill>
                <a:latin typeface="Times New Roman"/>
                <a:cs typeface="Times New Roman"/>
              </a:rPr>
              <a:t>Buyer</a:t>
            </a:r>
            <a:r>
              <a:rPr sz="2400" b="1" kern="0" spc="-50" dirty="0">
                <a:solidFill>
                  <a:srgbClr val="FFFFFF"/>
                </a:solidFill>
                <a:latin typeface="Times New Roman"/>
                <a:cs typeface="Times New Roman"/>
              </a:rPr>
              <a:t> </a:t>
            </a:r>
            <a:r>
              <a:rPr sz="2400" b="1" kern="0" dirty="0">
                <a:solidFill>
                  <a:srgbClr val="FFFFFF"/>
                </a:solidFill>
                <a:latin typeface="Times New Roman"/>
                <a:cs typeface="Times New Roman"/>
              </a:rPr>
              <a:t>groups</a:t>
            </a:r>
            <a:r>
              <a:rPr sz="2400" b="1" kern="0" spc="-45" dirty="0">
                <a:solidFill>
                  <a:srgbClr val="FFFFFF"/>
                </a:solidFill>
                <a:latin typeface="Times New Roman"/>
                <a:cs typeface="Times New Roman"/>
              </a:rPr>
              <a:t> </a:t>
            </a:r>
            <a:r>
              <a:rPr sz="2400" b="1" kern="0" dirty="0">
                <a:solidFill>
                  <a:srgbClr val="FFFFFF"/>
                </a:solidFill>
                <a:latin typeface="Times New Roman"/>
                <a:cs typeface="Times New Roman"/>
              </a:rPr>
              <a:t>are</a:t>
            </a:r>
            <a:r>
              <a:rPr sz="2400" b="1" kern="0" spc="-40" dirty="0">
                <a:solidFill>
                  <a:srgbClr val="FFFFFF"/>
                </a:solidFill>
                <a:latin typeface="Times New Roman"/>
                <a:cs typeface="Times New Roman"/>
              </a:rPr>
              <a:t> </a:t>
            </a:r>
            <a:r>
              <a:rPr sz="2400" b="1" kern="0" dirty="0">
                <a:solidFill>
                  <a:srgbClr val="FFFFFF"/>
                </a:solidFill>
                <a:latin typeface="Times New Roman"/>
                <a:cs typeface="Times New Roman"/>
              </a:rPr>
              <a:t>likely</a:t>
            </a:r>
            <a:r>
              <a:rPr sz="2400" b="1" kern="0" spc="-35" dirty="0">
                <a:solidFill>
                  <a:srgbClr val="FFFFFF"/>
                </a:solidFill>
                <a:latin typeface="Times New Roman"/>
                <a:cs typeface="Times New Roman"/>
              </a:rPr>
              <a:t> </a:t>
            </a:r>
            <a:r>
              <a:rPr sz="2400" b="1" kern="0" dirty="0">
                <a:solidFill>
                  <a:srgbClr val="FFFFFF"/>
                </a:solidFill>
                <a:latin typeface="Times New Roman"/>
                <a:cs typeface="Times New Roman"/>
              </a:rPr>
              <a:t>to</a:t>
            </a:r>
            <a:r>
              <a:rPr sz="2400" b="1" kern="0" spc="-40" dirty="0">
                <a:solidFill>
                  <a:srgbClr val="FFFFFF"/>
                </a:solidFill>
                <a:latin typeface="Times New Roman"/>
                <a:cs typeface="Times New Roman"/>
              </a:rPr>
              <a:t> </a:t>
            </a:r>
            <a:r>
              <a:rPr sz="2400" b="1" kern="0" dirty="0">
                <a:solidFill>
                  <a:srgbClr val="FFFFFF"/>
                </a:solidFill>
                <a:latin typeface="Times New Roman"/>
                <a:cs typeface="Times New Roman"/>
              </a:rPr>
              <a:t>be</a:t>
            </a:r>
            <a:r>
              <a:rPr sz="2400" b="1" kern="0" spc="-40" dirty="0">
                <a:solidFill>
                  <a:srgbClr val="FFFFFF"/>
                </a:solidFill>
                <a:latin typeface="Times New Roman"/>
                <a:cs typeface="Times New Roman"/>
              </a:rPr>
              <a:t> </a:t>
            </a:r>
            <a:r>
              <a:rPr sz="2400" b="1" kern="0" dirty="0">
                <a:solidFill>
                  <a:srgbClr val="FFFFFF"/>
                </a:solidFill>
                <a:latin typeface="Times New Roman"/>
                <a:cs typeface="Times New Roman"/>
              </a:rPr>
              <a:t>powerful</a:t>
            </a:r>
            <a:r>
              <a:rPr sz="2400" b="1" kern="0" spc="-35" dirty="0">
                <a:solidFill>
                  <a:srgbClr val="FFFFFF"/>
                </a:solidFill>
                <a:latin typeface="Times New Roman"/>
                <a:cs typeface="Times New Roman"/>
              </a:rPr>
              <a:t> </a:t>
            </a:r>
            <a:r>
              <a:rPr sz="2400" b="1" kern="0" spc="-25" dirty="0">
                <a:solidFill>
                  <a:srgbClr val="FFFFFF"/>
                </a:solidFill>
                <a:latin typeface="Times New Roman"/>
                <a:cs typeface="Times New Roman"/>
              </a:rPr>
              <a:t>if:</a:t>
            </a:r>
            <a:endParaRPr sz="2400" kern="0">
              <a:solidFill>
                <a:sysClr val="windowText" lastClr="000000"/>
              </a:solidFill>
              <a:latin typeface="Times New Roman"/>
              <a:cs typeface="Times New Roman"/>
            </a:endParaRPr>
          </a:p>
        </p:txBody>
      </p:sp>
      <p:sp>
        <p:nvSpPr>
          <p:cNvPr id="10" name="object 10">
            <a:extLst>
              <a:ext uri="{FF2B5EF4-FFF2-40B4-BE49-F238E27FC236}">
                <a16:creationId xmlns:a16="http://schemas.microsoft.com/office/drawing/2014/main" id="{ECF42A9E-A5C6-F203-79B6-427EC137F49B}"/>
              </a:ext>
            </a:extLst>
          </p:cNvPr>
          <p:cNvSpPr txBox="1"/>
          <p:nvPr/>
        </p:nvSpPr>
        <p:spPr>
          <a:xfrm>
            <a:off x="2120900" y="1590040"/>
            <a:ext cx="4592320" cy="5160010"/>
          </a:xfrm>
          <a:prstGeom prst="rect">
            <a:avLst/>
          </a:prstGeom>
        </p:spPr>
        <p:txBody>
          <a:bodyPr vert="horz" wrap="square" lIns="0" tIns="12700" rIns="0" bIns="0" rtlCol="0">
            <a:spAutoFit/>
          </a:bodyPr>
          <a:lstStyle/>
          <a:p>
            <a:pPr marL="20320" marR="5080">
              <a:spcBef>
                <a:spcPts val="100"/>
              </a:spcBef>
            </a:pPr>
            <a:r>
              <a:rPr sz="2400" kern="0" dirty="0">
                <a:solidFill>
                  <a:srgbClr val="FFFFFF"/>
                </a:solidFill>
                <a:latin typeface="Times New Roman"/>
                <a:cs typeface="Times New Roman"/>
              </a:rPr>
              <a:t>Buyers</a:t>
            </a:r>
            <a:r>
              <a:rPr sz="2400" kern="0" spc="-15" dirty="0">
                <a:solidFill>
                  <a:srgbClr val="FFFFFF"/>
                </a:solidFill>
                <a:latin typeface="Times New Roman"/>
                <a:cs typeface="Times New Roman"/>
              </a:rPr>
              <a:t> </a:t>
            </a:r>
            <a:r>
              <a:rPr sz="2400" kern="0" dirty="0">
                <a:solidFill>
                  <a:srgbClr val="FFFFFF"/>
                </a:solidFill>
                <a:latin typeface="Times New Roman"/>
                <a:cs typeface="Times New Roman"/>
              </a:rPr>
              <a:t>are</a:t>
            </a:r>
            <a:r>
              <a:rPr sz="2400" kern="0" spc="-15" dirty="0">
                <a:solidFill>
                  <a:srgbClr val="FFFFFF"/>
                </a:solidFill>
                <a:latin typeface="Times New Roman"/>
                <a:cs typeface="Times New Roman"/>
              </a:rPr>
              <a:t> </a:t>
            </a:r>
            <a:r>
              <a:rPr sz="2400" kern="0" dirty="0">
                <a:solidFill>
                  <a:srgbClr val="FFFFFF"/>
                </a:solidFill>
                <a:latin typeface="Times New Roman"/>
                <a:cs typeface="Times New Roman"/>
              </a:rPr>
              <a:t>concentrated</a:t>
            </a:r>
            <a:r>
              <a:rPr sz="2400" kern="0" spc="-10" dirty="0">
                <a:solidFill>
                  <a:srgbClr val="FFFFFF"/>
                </a:solidFill>
                <a:latin typeface="Times New Roman"/>
                <a:cs typeface="Times New Roman"/>
              </a:rPr>
              <a:t> </a:t>
            </a:r>
            <a:r>
              <a:rPr sz="2400" kern="0" dirty="0">
                <a:solidFill>
                  <a:srgbClr val="FFFFFF"/>
                </a:solidFill>
                <a:latin typeface="Times New Roman"/>
                <a:cs typeface="Times New Roman"/>
              </a:rPr>
              <a:t>or</a:t>
            </a:r>
            <a:r>
              <a:rPr sz="2400" kern="0" spc="-10" dirty="0">
                <a:solidFill>
                  <a:srgbClr val="FFFFFF"/>
                </a:solidFill>
                <a:latin typeface="Times New Roman"/>
                <a:cs typeface="Times New Roman"/>
              </a:rPr>
              <a:t> purchases </a:t>
            </a:r>
            <a:r>
              <a:rPr sz="2400" kern="0" dirty="0">
                <a:solidFill>
                  <a:srgbClr val="FFFFFF"/>
                </a:solidFill>
                <a:latin typeface="Times New Roman"/>
                <a:cs typeface="Times New Roman"/>
              </a:rPr>
              <a:t>are</a:t>
            </a:r>
            <a:r>
              <a:rPr sz="2400" kern="0" spc="-10" dirty="0">
                <a:solidFill>
                  <a:srgbClr val="FFFFFF"/>
                </a:solidFill>
                <a:latin typeface="Times New Roman"/>
                <a:cs typeface="Times New Roman"/>
              </a:rPr>
              <a:t> </a:t>
            </a:r>
            <a:r>
              <a:rPr sz="2400" kern="0" dirty="0">
                <a:solidFill>
                  <a:srgbClr val="FFFFFF"/>
                </a:solidFill>
                <a:latin typeface="Times New Roman"/>
                <a:cs typeface="Times New Roman"/>
              </a:rPr>
              <a:t>large</a:t>
            </a:r>
            <a:r>
              <a:rPr sz="2400" kern="0" spc="-10" dirty="0">
                <a:solidFill>
                  <a:srgbClr val="FFFFFF"/>
                </a:solidFill>
                <a:latin typeface="Times New Roman"/>
                <a:cs typeface="Times New Roman"/>
              </a:rPr>
              <a:t> </a:t>
            </a:r>
            <a:r>
              <a:rPr sz="2400" kern="0" dirty="0">
                <a:solidFill>
                  <a:srgbClr val="FFFFFF"/>
                </a:solidFill>
                <a:latin typeface="Times New Roman"/>
                <a:cs typeface="Times New Roman"/>
              </a:rPr>
              <a:t>relative</a:t>
            </a:r>
            <a:r>
              <a:rPr sz="2400" kern="0" spc="-15" dirty="0">
                <a:solidFill>
                  <a:srgbClr val="FFFFFF"/>
                </a:solidFill>
                <a:latin typeface="Times New Roman"/>
                <a:cs typeface="Times New Roman"/>
              </a:rPr>
              <a:t> </a:t>
            </a:r>
            <a:r>
              <a:rPr sz="2400" kern="0" dirty="0">
                <a:solidFill>
                  <a:srgbClr val="FFFFFF"/>
                </a:solidFill>
                <a:latin typeface="Times New Roman"/>
                <a:cs typeface="Times New Roman"/>
              </a:rPr>
              <a:t>to</a:t>
            </a:r>
            <a:r>
              <a:rPr sz="2400" kern="0" spc="-10" dirty="0">
                <a:solidFill>
                  <a:srgbClr val="FFFFFF"/>
                </a:solidFill>
                <a:latin typeface="Times New Roman"/>
                <a:cs typeface="Times New Roman"/>
              </a:rPr>
              <a:t> </a:t>
            </a:r>
            <a:r>
              <a:rPr sz="2400" kern="0" dirty="0">
                <a:solidFill>
                  <a:srgbClr val="FFFFFF"/>
                </a:solidFill>
                <a:latin typeface="Times New Roman"/>
                <a:cs typeface="Times New Roman"/>
              </a:rPr>
              <a:t>seller’s</a:t>
            </a:r>
            <a:r>
              <a:rPr sz="2400" kern="0" spc="-10" dirty="0">
                <a:solidFill>
                  <a:srgbClr val="FFFFFF"/>
                </a:solidFill>
                <a:latin typeface="Times New Roman"/>
                <a:cs typeface="Times New Roman"/>
              </a:rPr>
              <a:t> sales</a:t>
            </a:r>
            <a:endParaRPr sz="2400" kern="0">
              <a:solidFill>
                <a:sysClr val="windowText" lastClr="000000"/>
              </a:solidFill>
              <a:latin typeface="Times New Roman"/>
              <a:cs typeface="Times New Roman"/>
            </a:endParaRPr>
          </a:p>
          <a:p>
            <a:pPr marL="20320" marR="314960">
              <a:lnSpc>
                <a:spcPts val="2590"/>
              </a:lnSpc>
              <a:spcBef>
                <a:spcPts val="1525"/>
              </a:spcBef>
            </a:pPr>
            <a:r>
              <a:rPr sz="2400" kern="0" dirty="0">
                <a:solidFill>
                  <a:srgbClr val="FFFFFF"/>
                </a:solidFill>
                <a:latin typeface="Times New Roman"/>
                <a:cs typeface="Times New Roman"/>
              </a:rPr>
              <a:t>Purchase</a:t>
            </a:r>
            <a:r>
              <a:rPr sz="2400" kern="0" spc="-35" dirty="0">
                <a:solidFill>
                  <a:srgbClr val="FFFFFF"/>
                </a:solidFill>
                <a:latin typeface="Times New Roman"/>
                <a:cs typeface="Times New Roman"/>
              </a:rPr>
              <a:t> </a:t>
            </a:r>
            <a:r>
              <a:rPr sz="2400" kern="0" dirty="0">
                <a:solidFill>
                  <a:srgbClr val="FFFFFF"/>
                </a:solidFill>
                <a:latin typeface="Times New Roman"/>
                <a:cs typeface="Times New Roman"/>
              </a:rPr>
              <a:t>accounts</a:t>
            </a:r>
            <a:r>
              <a:rPr sz="2400" kern="0" spc="-30" dirty="0">
                <a:solidFill>
                  <a:srgbClr val="FFFFFF"/>
                </a:solidFill>
                <a:latin typeface="Times New Roman"/>
                <a:cs typeface="Times New Roman"/>
              </a:rPr>
              <a:t> </a:t>
            </a:r>
            <a:r>
              <a:rPr sz="2400" kern="0" dirty="0">
                <a:solidFill>
                  <a:srgbClr val="FFFFFF"/>
                </a:solidFill>
                <a:latin typeface="Times New Roman"/>
                <a:cs typeface="Times New Roman"/>
              </a:rPr>
              <a:t>for</a:t>
            </a:r>
            <a:r>
              <a:rPr sz="2400" kern="0" spc="-25" dirty="0">
                <a:solidFill>
                  <a:srgbClr val="FFFFFF"/>
                </a:solidFill>
                <a:latin typeface="Times New Roman"/>
                <a:cs typeface="Times New Roman"/>
              </a:rPr>
              <a:t> </a:t>
            </a:r>
            <a:r>
              <a:rPr sz="2400" kern="0" dirty="0">
                <a:solidFill>
                  <a:srgbClr val="FFFFFF"/>
                </a:solidFill>
                <a:latin typeface="Times New Roman"/>
                <a:cs typeface="Times New Roman"/>
              </a:rPr>
              <a:t>a</a:t>
            </a:r>
            <a:r>
              <a:rPr sz="2400" kern="0" spc="-40" dirty="0">
                <a:solidFill>
                  <a:srgbClr val="FFFFFF"/>
                </a:solidFill>
                <a:latin typeface="Times New Roman"/>
                <a:cs typeface="Times New Roman"/>
              </a:rPr>
              <a:t> </a:t>
            </a:r>
            <a:r>
              <a:rPr sz="2400" kern="0" spc="-10" dirty="0">
                <a:solidFill>
                  <a:srgbClr val="FFFFFF"/>
                </a:solidFill>
                <a:latin typeface="Times New Roman"/>
                <a:cs typeface="Times New Roman"/>
              </a:rPr>
              <a:t>significant </a:t>
            </a:r>
            <a:r>
              <a:rPr sz="2400" kern="0" dirty="0">
                <a:solidFill>
                  <a:srgbClr val="FFFFFF"/>
                </a:solidFill>
                <a:latin typeface="Times New Roman"/>
                <a:cs typeface="Times New Roman"/>
              </a:rPr>
              <a:t>fraction</a:t>
            </a:r>
            <a:r>
              <a:rPr sz="2400" kern="0" spc="-25" dirty="0">
                <a:solidFill>
                  <a:srgbClr val="FFFFFF"/>
                </a:solidFill>
                <a:latin typeface="Times New Roman"/>
                <a:cs typeface="Times New Roman"/>
              </a:rPr>
              <a:t> </a:t>
            </a:r>
            <a:r>
              <a:rPr sz="2400" kern="0" dirty="0">
                <a:solidFill>
                  <a:srgbClr val="FFFFFF"/>
                </a:solidFill>
                <a:latin typeface="Times New Roman"/>
                <a:cs typeface="Times New Roman"/>
              </a:rPr>
              <a:t>of</a:t>
            </a:r>
            <a:r>
              <a:rPr sz="2400" kern="0" spc="-35" dirty="0">
                <a:solidFill>
                  <a:srgbClr val="FFFFFF"/>
                </a:solidFill>
                <a:latin typeface="Times New Roman"/>
                <a:cs typeface="Times New Roman"/>
              </a:rPr>
              <a:t> </a:t>
            </a:r>
            <a:r>
              <a:rPr sz="2400" kern="0" dirty="0">
                <a:solidFill>
                  <a:srgbClr val="FFFFFF"/>
                </a:solidFill>
                <a:latin typeface="Times New Roman"/>
                <a:cs typeface="Times New Roman"/>
              </a:rPr>
              <a:t>supplier’s</a:t>
            </a:r>
            <a:r>
              <a:rPr sz="2400" kern="0" spc="-35" dirty="0">
                <a:solidFill>
                  <a:srgbClr val="FFFFFF"/>
                </a:solidFill>
                <a:latin typeface="Times New Roman"/>
                <a:cs typeface="Times New Roman"/>
              </a:rPr>
              <a:t> </a:t>
            </a:r>
            <a:r>
              <a:rPr sz="2400" kern="0" spc="-10" dirty="0">
                <a:solidFill>
                  <a:srgbClr val="FFFFFF"/>
                </a:solidFill>
                <a:latin typeface="Times New Roman"/>
                <a:cs typeface="Times New Roman"/>
              </a:rPr>
              <a:t>sales</a:t>
            </a:r>
            <a:endParaRPr sz="2400" kern="0">
              <a:solidFill>
                <a:sysClr val="windowText" lastClr="000000"/>
              </a:solidFill>
              <a:latin typeface="Times New Roman"/>
              <a:cs typeface="Times New Roman"/>
            </a:endParaRPr>
          </a:p>
          <a:p>
            <a:pPr marL="13970" marR="369570" indent="1270">
              <a:lnSpc>
                <a:spcPct val="145700"/>
              </a:lnSpc>
              <a:spcBef>
                <a:spcPts val="375"/>
              </a:spcBef>
            </a:pPr>
            <a:r>
              <a:rPr sz="2400" kern="0" dirty="0">
                <a:solidFill>
                  <a:srgbClr val="FFFFFF"/>
                </a:solidFill>
                <a:latin typeface="Times New Roman"/>
                <a:cs typeface="Times New Roman"/>
              </a:rPr>
              <a:t>Products</a:t>
            </a:r>
            <a:r>
              <a:rPr sz="2400" kern="0" spc="-30" dirty="0">
                <a:solidFill>
                  <a:srgbClr val="FFFFFF"/>
                </a:solidFill>
                <a:latin typeface="Times New Roman"/>
                <a:cs typeface="Times New Roman"/>
              </a:rPr>
              <a:t> </a:t>
            </a:r>
            <a:r>
              <a:rPr sz="2400" kern="0" dirty="0">
                <a:solidFill>
                  <a:srgbClr val="FFFFFF"/>
                </a:solidFill>
                <a:latin typeface="Times New Roman"/>
                <a:cs typeface="Times New Roman"/>
              </a:rPr>
              <a:t>are</a:t>
            </a:r>
            <a:r>
              <a:rPr sz="2400" kern="0" spc="-25" dirty="0">
                <a:solidFill>
                  <a:srgbClr val="FFFFFF"/>
                </a:solidFill>
                <a:latin typeface="Times New Roman"/>
                <a:cs typeface="Times New Roman"/>
              </a:rPr>
              <a:t> </a:t>
            </a:r>
            <a:r>
              <a:rPr sz="2400" kern="0" spc="-10" dirty="0">
                <a:solidFill>
                  <a:srgbClr val="FFFFFF"/>
                </a:solidFill>
                <a:latin typeface="Times New Roman"/>
                <a:cs typeface="Times New Roman"/>
              </a:rPr>
              <a:t>undifferentiated </a:t>
            </a:r>
            <a:r>
              <a:rPr sz="2400" kern="0" dirty="0">
                <a:solidFill>
                  <a:srgbClr val="FFFFFF"/>
                </a:solidFill>
                <a:latin typeface="Times New Roman"/>
                <a:cs typeface="Times New Roman"/>
              </a:rPr>
              <a:t>Buyers</a:t>
            </a:r>
            <a:r>
              <a:rPr sz="2400" kern="0" spc="-30" dirty="0">
                <a:solidFill>
                  <a:srgbClr val="FFFFFF"/>
                </a:solidFill>
                <a:latin typeface="Times New Roman"/>
                <a:cs typeface="Times New Roman"/>
              </a:rPr>
              <a:t> </a:t>
            </a:r>
            <a:r>
              <a:rPr sz="2400" kern="0" dirty="0">
                <a:solidFill>
                  <a:srgbClr val="FFFFFF"/>
                </a:solidFill>
                <a:latin typeface="Times New Roman"/>
                <a:cs typeface="Times New Roman"/>
              </a:rPr>
              <a:t>face</a:t>
            </a:r>
            <a:r>
              <a:rPr sz="2400" kern="0" spc="-25" dirty="0">
                <a:solidFill>
                  <a:srgbClr val="FFFFFF"/>
                </a:solidFill>
                <a:latin typeface="Times New Roman"/>
                <a:cs typeface="Times New Roman"/>
              </a:rPr>
              <a:t> </a:t>
            </a:r>
            <a:r>
              <a:rPr sz="2400" kern="0" dirty="0">
                <a:solidFill>
                  <a:srgbClr val="FFFFFF"/>
                </a:solidFill>
                <a:latin typeface="Times New Roman"/>
                <a:cs typeface="Times New Roman"/>
              </a:rPr>
              <a:t>few</a:t>
            </a:r>
            <a:r>
              <a:rPr sz="2400" kern="0" spc="-35" dirty="0">
                <a:solidFill>
                  <a:srgbClr val="FFFFFF"/>
                </a:solidFill>
                <a:latin typeface="Times New Roman"/>
                <a:cs typeface="Times New Roman"/>
              </a:rPr>
              <a:t> </a:t>
            </a:r>
            <a:r>
              <a:rPr sz="2400" kern="0" dirty="0">
                <a:solidFill>
                  <a:srgbClr val="FFFFFF"/>
                </a:solidFill>
                <a:latin typeface="Times New Roman"/>
                <a:cs typeface="Times New Roman"/>
              </a:rPr>
              <a:t>switching</a:t>
            </a:r>
            <a:r>
              <a:rPr sz="2400" kern="0" spc="-25" dirty="0">
                <a:solidFill>
                  <a:srgbClr val="FFFFFF"/>
                </a:solidFill>
                <a:latin typeface="Times New Roman"/>
                <a:cs typeface="Times New Roman"/>
              </a:rPr>
              <a:t> </a:t>
            </a:r>
            <a:r>
              <a:rPr sz="2400" kern="0" spc="-10" dirty="0">
                <a:solidFill>
                  <a:srgbClr val="FFFFFF"/>
                </a:solidFill>
                <a:latin typeface="Times New Roman"/>
                <a:cs typeface="Times New Roman"/>
              </a:rPr>
              <a:t>costs </a:t>
            </a:r>
            <a:r>
              <a:rPr sz="2400" kern="0" dirty="0">
                <a:solidFill>
                  <a:srgbClr val="FFFFFF"/>
                </a:solidFill>
                <a:latin typeface="Times New Roman"/>
                <a:cs typeface="Times New Roman"/>
              </a:rPr>
              <a:t>Buyers’</a:t>
            </a:r>
            <a:r>
              <a:rPr sz="2400" kern="0" spc="-40" dirty="0">
                <a:solidFill>
                  <a:srgbClr val="FFFFFF"/>
                </a:solidFill>
                <a:latin typeface="Times New Roman"/>
                <a:cs typeface="Times New Roman"/>
              </a:rPr>
              <a:t> </a:t>
            </a:r>
            <a:r>
              <a:rPr sz="2400" kern="0" dirty="0">
                <a:solidFill>
                  <a:srgbClr val="FFFFFF"/>
                </a:solidFill>
                <a:latin typeface="Times New Roman"/>
                <a:cs typeface="Times New Roman"/>
              </a:rPr>
              <a:t>industry</a:t>
            </a:r>
            <a:r>
              <a:rPr sz="2400" kern="0" spc="-15" dirty="0">
                <a:solidFill>
                  <a:srgbClr val="FFFFFF"/>
                </a:solidFill>
                <a:latin typeface="Times New Roman"/>
                <a:cs typeface="Times New Roman"/>
              </a:rPr>
              <a:t> </a:t>
            </a:r>
            <a:r>
              <a:rPr sz="2400" kern="0" dirty="0">
                <a:solidFill>
                  <a:srgbClr val="FFFFFF"/>
                </a:solidFill>
                <a:latin typeface="Times New Roman"/>
                <a:cs typeface="Times New Roman"/>
              </a:rPr>
              <a:t>earns</a:t>
            </a:r>
            <a:r>
              <a:rPr sz="2400" kern="0" spc="-40" dirty="0">
                <a:solidFill>
                  <a:srgbClr val="FFFFFF"/>
                </a:solidFill>
                <a:latin typeface="Times New Roman"/>
                <a:cs typeface="Times New Roman"/>
              </a:rPr>
              <a:t> </a:t>
            </a:r>
            <a:r>
              <a:rPr sz="2400" kern="0" dirty="0">
                <a:solidFill>
                  <a:srgbClr val="FFFFFF"/>
                </a:solidFill>
                <a:latin typeface="Times New Roman"/>
                <a:cs typeface="Times New Roman"/>
              </a:rPr>
              <a:t>low</a:t>
            </a:r>
            <a:r>
              <a:rPr sz="2400" kern="0" spc="-45" dirty="0">
                <a:solidFill>
                  <a:srgbClr val="FFFFFF"/>
                </a:solidFill>
                <a:latin typeface="Times New Roman"/>
                <a:cs typeface="Times New Roman"/>
              </a:rPr>
              <a:t> </a:t>
            </a:r>
            <a:r>
              <a:rPr sz="2400" kern="0" spc="-10" dirty="0">
                <a:solidFill>
                  <a:srgbClr val="FFFFFF"/>
                </a:solidFill>
                <a:latin typeface="Times New Roman"/>
                <a:cs typeface="Times New Roman"/>
              </a:rPr>
              <a:t>profits</a:t>
            </a:r>
            <a:endParaRPr sz="2400" kern="0">
              <a:solidFill>
                <a:sysClr val="windowText" lastClr="000000"/>
              </a:solidFill>
              <a:latin typeface="Times New Roman"/>
              <a:cs typeface="Times New Roman"/>
            </a:endParaRPr>
          </a:p>
          <a:p>
            <a:pPr marL="20320" marR="369570">
              <a:lnSpc>
                <a:spcPts val="2590"/>
              </a:lnSpc>
              <a:spcBef>
                <a:spcPts val="1650"/>
              </a:spcBef>
            </a:pPr>
            <a:r>
              <a:rPr sz="2400" kern="0" dirty="0">
                <a:solidFill>
                  <a:srgbClr val="FFFFFF"/>
                </a:solidFill>
                <a:latin typeface="Times New Roman"/>
                <a:cs typeface="Times New Roman"/>
              </a:rPr>
              <a:t>Buyer</a:t>
            </a:r>
            <a:r>
              <a:rPr sz="2400" kern="0" spc="-10" dirty="0">
                <a:solidFill>
                  <a:srgbClr val="FFFFFF"/>
                </a:solidFill>
                <a:latin typeface="Times New Roman"/>
                <a:cs typeface="Times New Roman"/>
              </a:rPr>
              <a:t> </a:t>
            </a:r>
            <a:r>
              <a:rPr sz="2400" kern="0" dirty="0">
                <a:solidFill>
                  <a:srgbClr val="FFFFFF"/>
                </a:solidFill>
                <a:latin typeface="Times New Roman"/>
                <a:cs typeface="Times New Roman"/>
              </a:rPr>
              <a:t>presents</a:t>
            </a:r>
            <a:r>
              <a:rPr sz="2400" kern="0" spc="-15" dirty="0">
                <a:solidFill>
                  <a:srgbClr val="FFFFFF"/>
                </a:solidFill>
                <a:latin typeface="Times New Roman"/>
                <a:cs typeface="Times New Roman"/>
              </a:rPr>
              <a:t> </a:t>
            </a:r>
            <a:r>
              <a:rPr sz="2400" kern="0" dirty="0">
                <a:solidFill>
                  <a:srgbClr val="FFFFFF"/>
                </a:solidFill>
                <a:latin typeface="Times New Roman"/>
                <a:cs typeface="Times New Roman"/>
              </a:rPr>
              <a:t>a</a:t>
            </a:r>
            <a:r>
              <a:rPr sz="2400" kern="0" spc="-10" dirty="0">
                <a:solidFill>
                  <a:srgbClr val="FFFFFF"/>
                </a:solidFill>
                <a:latin typeface="Times New Roman"/>
                <a:cs typeface="Times New Roman"/>
              </a:rPr>
              <a:t> </a:t>
            </a:r>
            <a:r>
              <a:rPr sz="2400" kern="0" dirty="0">
                <a:solidFill>
                  <a:srgbClr val="FFFFFF"/>
                </a:solidFill>
                <a:latin typeface="Times New Roman"/>
                <a:cs typeface="Times New Roman"/>
              </a:rPr>
              <a:t>credible</a:t>
            </a:r>
            <a:r>
              <a:rPr sz="2400" kern="0" spc="-10" dirty="0">
                <a:solidFill>
                  <a:srgbClr val="FFFFFF"/>
                </a:solidFill>
                <a:latin typeface="Times New Roman"/>
                <a:cs typeface="Times New Roman"/>
              </a:rPr>
              <a:t> </a:t>
            </a:r>
            <a:r>
              <a:rPr sz="2400" kern="0" dirty="0">
                <a:solidFill>
                  <a:srgbClr val="FFFFFF"/>
                </a:solidFill>
                <a:latin typeface="Times New Roman"/>
                <a:cs typeface="Times New Roman"/>
              </a:rPr>
              <a:t>threat</a:t>
            </a:r>
            <a:r>
              <a:rPr sz="2400" kern="0" spc="-10" dirty="0">
                <a:solidFill>
                  <a:srgbClr val="FFFFFF"/>
                </a:solidFill>
                <a:latin typeface="Times New Roman"/>
                <a:cs typeface="Times New Roman"/>
              </a:rPr>
              <a:t> </a:t>
            </a:r>
            <a:r>
              <a:rPr sz="2400" kern="0" spc="-25" dirty="0">
                <a:solidFill>
                  <a:srgbClr val="FFFFFF"/>
                </a:solidFill>
                <a:latin typeface="Times New Roman"/>
                <a:cs typeface="Times New Roman"/>
              </a:rPr>
              <a:t>of </a:t>
            </a:r>
            <a:r>
              <a:rPr sz="2400" kern="0" dirty="0">
                <a:solidFill>
                  <a:srgbClr val="FFFFFF"/>
                </a:solidFill>
                <a:latin typeface="Times New Roman"/>
                <a:cs typeface="Times New Roman"/>
              </a:rPr>
              <a:t>backward</a:t>
            </a:r>
            <a:r>
              <a:rPr sz="2400" kern="0" spc="-75" dirty="0">
                <a:solidFill>
                  <a:srgbClr val="FFFFFF"/>
                </a:solidFill>
                <a:latin typeface="Times New Roman"/>
                <a:cs typeface="Times New Roman"/>
              </a:rPr>
              <a:t> </a:t>
            </a:r>
            <a:r>
              <a:rPr sz="2400" kern="0" spc="-10" dirty="0">
                <a:solidFill>
                  <a:srgbClr val="FFFFFF"/>
                </a:solidFill>
                <a:latin typeface="Times New Roman"/>
                <a:cs typeface="Times New Roman"/>
              </a:rPr>
              <a:t>integration</a:t>
            </a:r>
            <a:endParaRPr sz="2400" kern="0">
              <a:solidFill>
                <a:sysClr val="windowText" lastClr="000000"/>
              </a:solidFill>
              <a:latin typeface="Times New Roman"/>
              <a:cs typeface="Times New Roman"/>
            </a:endParaRPr>
          </a:p>
          <a:p>
            <a:pPr marL="15875" marR="822960" indent="-3810">
              <a:lnSpc>
                <a:spcPts val="4200"/>
              </a:lnSpc>
            </a:pPr>
            <a:r>
              <a:rPr sz="2400" kern="0" dirty="0">
                <a:solidFill>
                  <a:srgbClr val="FFFFFF"/>
                </a:solidFill>
                <a:latin typeface="Times New Roman"/>
                <a:cs typeface="Times New Roman"/>
              </a:rPr>
              <a:t>Product</a:t>
            </a:r>
            <a:r>
              <a:rPr sz="2400" kern="0" spc="-30" dirty="0">
                <a:solidFill>
                  <a:srgbClr val="FFFFFF"/>
                </a:solidFill>
                <a:latin typeface="Times New Roman"/>
                <a:cs typeface="Times New Roman"/>
              </a:rPr>
              <a:t> </a:t>
            </a:r>
            <a:r>
              <a:rPr sz="2400" kern="0" dirty="0">
                <a:solidFill>
                  <a:srgbClr val="FFFFFF"/>
                </a:solidFill>
                <a:latin typeface="Times New Roman"/>
                <a:cs typeface="Times New Roman"/>
              </a:rPr>
              <a:t>unimportant</a:t>
            </a:r>
            <a:r>
              <a:rPr sz="2400" kern="0" spc="-15" dirty="0">
                <a:solidFill>
                  <a:srgbClr val="FFFFFF"/>
                </a:solidFill>
                <a:latin typeface="Times New Roman"/>
                <a:cs typeface="Times New Roman"/>
              </a:rPr>
              <a:t> </a:t>
            </a:r>
            <a:r>
              <a:rPr sz="2400" kern="0" dirty="0">
                <a:solidFill>
                  <a:srgbClr val="FFFFFF"/>
                </a:solidFill>
                <a:latin typeface="Times New Roman"/>
                <a:cs typeface="Times New Roman"/>
              </a:rPr>
              <a:t>to</a:t>
            </a:r>
            <a:r>
              <a:rPr sz="2400" kern="0" spc="-25" dirty="0">
                <a:solidFill>
                  <a:srgbClr val="FFFFFF"/>
                </a:solidFill>
                <a:latin typeface="Times New Roman"/>
                <a:cs typeface="Times New Roman"/>
              </a:rPr>
              <a:t> </a:t>
            </a:r>
            <a:r>
              <a:rPr sz="2400" kern="0" spc="-10" dirty="0">
                <a:solidFill>
                  <a:srgbClr val="FFFFFF"/>
                </a:solidFill>
                <a:latin typeface="Times New Roman"/>
                <a:cs typeface="Times New Roman"/>
              </a:rPr>
              <a:t>quality </a:t>
            </a:r>
            <a:r>
              <a:rPr sz="2400" kern="0" dirty="0">
                <a:solidFill>
                  <a:srgbClr val="FFFFFF"/>
                </a:solidFill>
                <a:latin typeface="Times New Roman"/>
                <a:cs typeface="Times New Roman"/>
              </a:rPr>
              <a:t>Buyer</a:t>
            </a:r>
            <a:r>
              <a:rPr sz="2400" kern="0" spc="-10" dirty="0">
                <a:solidFill>
                  <a:srgbClr val="FFFFFF"/>
                </a:solidFill>
                <a:latin typeface="Times New Roman"/>
                <a:cs typeface="Times New Roman"/>
              </a:rPr>
              <a:t> </a:t>
            </a:r>
            <a:r>
              <a:rPr sz="2400" kern="0" dirty="0">
                <a:solidFill>
                  <a:srgbClr val="FFFFFF"/>
                </a:solidFill>
                <a:latin typeface="Times New Roman"/>
                <a:cs typeface="Times New Roman"/>
              </a:rPr>
              <a:t>has</a:t>
            </a:r>
            <a:r>
              <a:rPr sz="2400" kern="0" spc="-15" dirty="0">
                <a:solidFill>
                  <a:srgbClr val="FFFFFF"/>
                </a:solidFill>
                <a:latin typeface="Times New Roman"/>
                <a:cs typeface="Times New Roman"/>
              </a:rPr>
              <a:t> </a:t>
            </a:r>
            <a:r>
              <a:rPr sz="2400" kern="0" dirty="0">
                <a:solidFill>
                  <a:srgbClr val="FFFFFF"/>
                </a:solidFill>
                <a:latin typeface="Times New Roman"/>
                <a:cs typeface="Times New Roman"/>
              </a:rPr>
              <a:t>full</a:t>
            </a:r>
            <a:r>
              <a:rPr sz="2400" kern="0" spc="-10" dirty="0">
                <a:solidFill>
                  <a:srgbClr val="FFFFFF"/>
                </a:solidFill>
                <a:latin typeface="Times New Roman"/>
                <a:cs typeface="Times New Roman"/>
              </a:rPr>
              <a:t> information</a:t>
            </a:r>
            <a:endParaRPr sz="2400" kern="0">
              <a:solidFill>
                <a:sysClr val="windowText" lastClr="000000"/>
              </a:solidFill>
              <a:latin typeface="Times New Roman"/>
              <a:cs typeface="Times New Roman"/>
            </a:endParaRPr>
          </a:p>
        </p:txBody>
      </p:sp>
      <p:pic>
        <p:nvPicPr>
          <p:cNvPr id="11" name="object 11">
            <a:extLst>
              <a:ext uri="{FF2B5EF4-FFF2-40B4-BE49-F238E27FC236}">
                <a16:creationId xmlns:a16="http://schemas.microsoft.com/office/drawing/2014/main" id="{1D4419D3-D2FA-461F-D591-39FD2D47E375}"/>
              </a:ext>
            </a:extLst>
          </p:cNvPr>
          <p:cNvPicPr/>
          <p:nvPr/>
        </p:nvPicPr>
        <p:blipFill>
          <a:blip r:embed="rId2" cstate="print"/>
          <a:stretch>
            <a:fillRect/>
          </a:stretch>
        </p:blipFill>
        <p:spPr>
          <a:xfrm>
            <a:off x="1828800" y="1752600"/>
            <a:ext cx="184150" cy="184150"/>
          </a:xfrm>
          <a:prstGeom prst="rect">
            <a:avLst/>
          </a:prstGeom>
        </p:spPr>
      </p:pic>
      <p:pic>
        <p:nvPicPr>
          <p:cNvPr id="12" name="object 12">
            <a:extLst>
              <a:ext uri="{FF2B5EF4-FFF2-40B4-BE49-F238E27FC236}">
                <a16:creationId xmlns:a16="http://schemas.microsoft.com/office/drawing/2014/main" id="{2DF4C0F2-F9EB-CC57-9A27-6527FD0E145D}"/>
              </a:ext>
            </a:extLst>
          </p:cNvPr>
          <p:cNvPicPr/>
          <p:nvPr/>
        </p:nvPicPr>
        <p:blipFill>
          <a:blip r:embed="rId3" cstate="print"/>
          <a:stretch>
            <a:fillRect/>
          </a:stretch>
        </p:blipFill>
        <p:spPr>
          <a:xfrm>
            <a:off x="1828800" y="2571750"/>
            <a:ext cx="184150" cy="184150"/>
          </a:xfrm>
          <a:prstGeom prst="rect">
            <a:avLst/>
          </a:prstGeom>
        </p:spPr>
      </p:pic>
      <p:pic>
        <p:nvPicPr>
          <p:cNvPr id="13" name="object 13">
            <a:extLst>
              <a:ext uri="{FF2B5EF4-FFF2-40B4-BE49-F238E27FC236}">
                <a16:creationId xmlns:a16="http://schemas.microsoft.com/office/drawing/2014/main" id="{54D9280D-86D4-866B-AAE1-12367FFE04A6}"/>
              </a:ext>
            </a:extLst>
          </p:cNvPr>
          <p:cNvPicPr/>
          <p:nvPr/>
        </p:nvPicPr>
        <p:blipFill>
          <a:blip r:embed="rId3" cstate="print"/>
          <a:stretch>
            <a:fillRect/>
          </a:stretch>
        </p:blipFill>
        <p:spPr>
          <a:xfrm>
            <a:off x="1828800" y="3486150"/>
            <a:ext cx="184150" cy="184150"/>
          </a:xfrm>
          <a:prstGeom prst="rect">
            <a:avLst/>
          </a:prstGeom>
        </p:spPr>
      </p:pic>
      <p:pic>
        <p:nvPicPr>
          <p:cNvPr id="14" name="object 14">
            <a:extLst>
              <a:ext uri="{FF2B5EF4-FFF2-40B4-BE49-F238E27FC236}">
                <a16:creationId xmlns:a16="http://schemas.microsoft.com/office/drawing/2014/main" id="{E7A8335E-20AF-2244-40AF-85181D17A071}"/>
              </a:ext>
            </a:extLst>
          </p:cNvPr>
          <p:cNvPicPr/>
          <p:nvPr/>
        </p:nvPicPr>
        <p:blipFill>
          <a:blip r:embed="rId2" cstate="print"/>
          <a:stretch>
            <a:fillRect/>
          </a:stretch>
        </p:blipFill>
        <p:spPr>
          <a:xfrm>
            <a:off x="1828800" y="4019550"/>
            <a:ext cx="184150" cy="184150"/>
          </a:xfrm>
          <a:prstGeom prst="rect">
            <a:avLst/>
          </a:prstGeom>
        </p:spPr>
      </p:pic>
      <p:pic>
        <p:nvPicPr>
          <p:cNvPr id="15" name="object 15">
            <a:extLst>
              <a:ext uri="{FF2B5EF4-FFF2-40B4-BE49-F238E27FC236}">
                <a16:creationId xmlns:a16="http://schemas.microsoft.com/office/drawing/2014/main" id="{004B4CC3-E328-6E6A-5546-5E1FEDA0A146}"/>
              </a:ext>
            </a:extLst>
          </p:cNvPr>
          <p:cNvPicPr/>
          <p:nvPr/>
        </p:nvPicPr>
        <p:blipFill>
          <a:blip r:embed="rId4" cstate="print"/>
          <a:stretch>
            <a:fillRect/>
          </a:stretch>
        </p:blipFill>
        <p:spPr>
          <a:xfrm>
            <a:off x="1828800" y="4552950"/>
            <a:ext cx="184150" cy="184150"/>
          </a:xfrm>
          <a:prstGeom prst="rect">
            <a:avLst/>
          </a:prstGeom>
        </p:spPr>
      </p:pic>
      <p:pic>
        <p:nvPicPr>
          <p:cNvPr id="16" name="object 16">
            <a:extLst>
              <a:ext uri="{FF2B5EF4-FFF2-40B4-BE49-F238E27FC236}">
                <a16:creationId xmlns:a16="http://schemas.microsoft.com/office/drawing/2014/main" id="{D128F26B-7027-151C-39AA-3C7CE7DF096B}"/>
              </a:ext>
            </a:extLst>
          </p:cNvPr>
          <p:cNvPicPr/>
          <p:nvPr/>
        </p:nvPicPr>
        <p:blipFill>
          <a:blip r:embed="rId3" cstate="print"/>
          <a:stretch>
            <a:fillRect/>
          </a:stretch>
        </p:blipFill>
        <p:spPr>
          <a:xfrm>
            <a:off x="1828800" y="5086350"/>
            <a:ext cx="184150" cy="184150"/>
          </a:xfrm>
          <a:prstGeom prst="rect">
            <a:avLst/>
          </a:prstGeom>
        </p:spPr>
      </p:pic>
      <p:pic>
        <p:nvPicPr>
          <p:cNvPr id="17" name="object 17">
            <a:extLst>
              <a:ext uri="{FF2B5EF4-FFF2-40B4-BE49-F238E27FC236}">
                <a16:creationId xmlns:a16="http://schemas.microsoft.com/office/drawing/2014/main" id="{9AE7C49B-C1B5-C052-9776-34DBE9798D3B}"/>
              </a:ext>
            </a:extLst>
          </p:cNvPr>
          <p:cNvPicPr/>
          <p:nvPr/>
        </p:nvPicPr>
        <p:blipFill>
          <a:blip r:embed="rId4" cstate="print"/>
          <a:stretch>
            <a:fillRect/>
          </a:stretch>
        </p:blipFill>
        <p:spPr>
          <a:xfrm>
            <a:off x="1828800" y="5924550"/>
            <a:ext cx="184150" cy="184150"/>
          </a:xfrm>
          <a:prstGeom prst="rect">
            <a:avLst/>
          </a:prstGeom>
        </p:spPr>
      </p:pic>
      <p:pic>
        <p:nvPicPr>
          <p:cNvPr id="18" name="object 18">
            <a:extLst>
              <a:ext uri="{FF2B5EF4-FFF2-40B4-BE49-F238E27FC236}">
                <a16:creationId xmlns:a16="http://schemas.microsoft.com/office/drawing/2014/main" id="{FBFF16DB-FDFD-E859-C59F-6F998B0C3EA7}"/>
              </a:ext>
            </a:extLst>
          </p:cNvPr>
          <p:cNvPicPr/>
          <p:nvPr/>
        </p:nvPicPr>
        <p:blipFill>
          <a:blip r:embed="rId3" cstate="print"/>
          <a:stretch>
            <a:fillRect/>
          </a:stretch>
        </p:blipFill>
        <p:spPr>
          <a:xfrm>
            <a:off x="1828800" y="6457950"/>
            <a:ext cx="184150" cy="184150"/>
          </a:xfrm>
          <a:prstGeom prst="rect">
            <a:avLst/>
          </a:prstGeom>
        </p:spPr>
      </p:pic>
    </p:spTree>
    <p:extLst>
      <p:ext uri="{BB962C8B-B14F-4D97-AF65-F5344CB8AC3E}">
        <p14:creationId xmlns:p14="http://schemas.microsoft.com/office/powerpoint/2010/main" val="2561917337"/>
      </p:ext>
    </p:extLst>
  </p:cSld>
  <p:clrMapOvr>
    <a:masterClrMapping/>
  </p:clrMapOvr>
  <p:transition>
    <p:wip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2046CB-8BEE-D9A9-FC98-90154F78514C}"/>
            </a:ext>
          </a:extLst>
        </p:cNvPr>
        <p:cNvGrpSpPr/>
        <p:nvPr/>
      </p:nvGrpSpPr>
      <p:grpSpPr>
        <a:xfrm>
          <a:off x="0" y="0"/>
          <a:ext cx="0" cy="0"/>
          <a:chOff x="0" y="0"/>
          <a:chExt cx="0" cy="0"/>
        </a:xfrm>
      </p:grpSpPr>
      <p:grpSp>
        <p:nvGrpSpPr>
          <p:cNvPr id="2" name="object 2">
            <a:extLst>
              <a:ext uri="{FF2B5EF4-FFF2-40B4-BE49-F238E27FC236}">
                <a16:creationId xmlns:a16="http://schemas.microsoft.com/office/drawing/2014/main" id="{0D68BD00-2815-203A-7285-F6553128B14F}"/>
              </a:ext>
            </a:extLst>
          </p:cNvPr>
          <p:cNvGrpSpPr/>
          <p:nvPr/>
        </p:nvGrpSpPr>
        <p:grpSpPr>
          <a:xfrm>
            <a:off x="5149850" y="4876800"/>
            <a:ext cx="1866900" cy="1866900"/>
            <a:chOff x="3625850" y="4876800"/>
            <a:chExt cx="1866900" cy="1866900"/>
          </a:xfrm>
        </p:grpSpPr>
        <p:sp>
          <p:nvSpPr>
            <p:cNvPr id="3" name="object 3">
              <a:extLst>
                <a:ext uri="{FF2B5EF4-FFF2-40B4-BE49-F238E27FC236}">
                  <a16:creationId xmlns:a16="http://schemas.microsoft.com/office/drawing/2014/main" id="{F05AD771-ACE2-2AEC-7D21-A57E01A6D0DB}"/>
                </a:ext>
              </a:extLst>
            </p:cNvPr>
            <p:cNvSpPr/>
            <p:nvPr/>
          </p:nvSpPr>
          <p:spPr>
            <a:xfrm>
              <a:off x="3663950" y="4914900"/>
              <a:ext cx="1828800" cy="1828800"/>
            </a:xfrm>
            <a:custGeom>
              <a:avLst/>
              <a:gdLst/>
              <a:ahLst/>
              <a:cxnLst/>
              <a:rect l="l" t="t" r="r" b="b"/>
              <a:pathLst>
                <a:path w="1828800" h="1828800">
                  <a:moveTo>
                    <a:pt x="914400" y="0"/>
                  </a:moveTo>
                  <a:lnTo>
                    <a:pt x="0" y="609600"/>
                  </a:lnTo>
                  <a:lnTo>
                    <a:pt x="0" y="1828800"/>
                  </a:lnTo>
                  <a:lnTo>
                    <a:pt x="1828800" y="1828800"/>
                  </a:lnTo>
                  <a:lnTo>
                    <a:pt x="1828800" y="609600"/>
                  </a:lnTo>
                  <a:lnTo>
                    <a:pt x="914400" y="0"/>
                  </a:lnTo>
                  <a:close/>
                </a:path>
              </a:pathLst>
            </a:custGeom>
            <a:solidFill>
              <a:srgbClr val="000000"/>
            </a:solidFill>
          </p:spPr>
          <p:txBody>
            <a:bodyPr wrap="square" lIns="0" tIns="0" rIns="0" bIns="0" rtlCol="0"/>
            <a:lstStyle/>
            <a:p>
              <a:endParaRPr kern="0">
                <a:solidFill>
                  <a:sysClr val="windowText" lastClr="000000"/>
                </a:solidFill>
              </a:endParaRPr>
            </a:p>
          </p:txBody>
        </p:sp>
        <p:sp>
          <p:nvSpPr>
            <p:cNvPr id="4" name="object 4">
              <a:extLst>
                <a:ext uri="{FF2B5EF4-FFF2-40B4-BE49-F238E27FC236}">
                  <a16:creationId xmlns:a16="http://schemas.microsoft.com/office/drawing/2014/main" id="{2B2B40AE-1A11-A21C-9129-A5C15EB25FBE}"/>
                </a:ext>
              </a:extLst>
            </p:cNvPr>
            <p:cNvSpPr/>
            <p:nvPr/>
          </p:nvSpPr>
          <p:spPr>
            <a:xfrm>
              <a:off x="3625850" y="4876800"/>
              <a:ext cx="1828800" cy="1828800"/>
            </a:xfrm>
            <a:custGeom>
              <a:avLst/>
              <a:gdLst/>
              <a:ahLst/>
              <a:cxnLst/>
              <a:rect l="l" t="t" r="r" b="b"/>
              <a:pathLst>
                <a:path w="1828800" h="1828800">
                  <a:moveTo>
                    <a:pt x="914400" y="0"/>
                  </a:moveTo>
                  <a:lnTo>
                    <a:pt x="0" y="609600"/>
                  </a:lnTo>
                  <a:lnTo>
                    <a:pt x="0" y="1828800"/>
                  </a:lnTo>
                  <a:lnTo>
                    <a:pt x="1828800" y="1828800"/>
                  </a:lnTo>
                  <a:lnTo>
                    <a:pt x="1828800" y="609600"/>
                  </a:lnTo>
                  <a:lnTo>
                    <a:pt x="914400" y="0"/>
                  </a:lnTo>
                  <a:close/>
                </a:path>
              </a:pathLst>
            </a:custGeom>
            <a:solidFill>
              <a:srgbClr val="009587"/>
            </a:solidFill>
          </p:spPr>
          <p:txBody>
            <a:bodyPr wrap="square" lIns="0" tIns="0" rIns="0" bIns="0" rtlCol="0"/>
            <a:lstStyle/>
            <a:p>
              <a:endParaRPr kern="0">
                <a:solidFill>
                  <a:sysClr val="windowText" lastClr="000000"/>
                </a:solidFill>
              </a:endParaRPr>
            </a:p>
          </p:txBody>
        </p:sp>
      </p:grpSp>
      <p:sp>
        <p:nvSpPr>
          <p:cNvPr id="5" name="object 5">
            <a:extLst>
              <a:ext uri="{FF2B5EF4-FFF2-40B4-BE49-F238E27FC236}">
                <a16:creationId xmlns:a16="http://schemas.microsoft.com/office/drawing/2014/main" id="{D5A4A98C-90B5-8528-6FA9-5C5309AA7BE8}"/>
              </a:ext>
            </a:extLst>
          </p:cNvPr>
          <p:cNvSpPr txBox="1"/>
          <p:nvPr/>
        </p:nvSpPr>
        <p:spPr>
          <a:xfrm>
            <a:off x="5389880" y="5419090"/>
            <a:ext cx="1345565" cy="1122680"/>
          </a:xfrm>
          <a:prstGeom prst="rect">
            <a:avLst/>
          </a:prstGeom>
        </p:spPr>
        <p:txBody>
          <a:bodyPr vert="horz" wrap="square" lIns="0" tIns="12700" rIns="0" bIns="0" rtlCol="0">
            <a:spAutoFit/>
          </a:bodyPr>
          <a:lstStyle/>
          <a:p>
            <a:pPr marL="12700" marR="5080" indent="46990" algn="just">
              <a:spcBef>
                <a:spcPts val="100"/>
              </a:spcBef>
            </a:pPr>
            <a:r>
              <a:rPr sz="2400" b="1" kern="0" dirty="0">
                <a:solidFill>
                  <a:srgbClr val="FFFFFF"/>
                </a:solidFill>
                <a:latin typeface="Times New Roman"/>
                <a:cs typeface="Times New Roman"/>
              </a:rPr>
              <a:t>Threat</a:t>
            </a:r>
            <a:r>
              <a:rPr sz="2400" b="1" kern="0" spc="-65" dirty="0">
                <a:solidFill>
                  <a:srgbClr val="FFFFFF"/>
                </a:solidFill>
                <a:latin typeface="Times New Roman"/>
                <a:cs typeface="Times New Roman"/>
              </a:rPr>
              <a:t> </a:t>
            </a:r>
            <a:r>
              <a:rPr sz="2400" b="1" kern="0" spc="-25" dirty="0">
                <a:solidFill>
                  <a:srgbClr val="FFFFFF"/>
                </a:solidFill>
                <a:latin typeface="Times New Roman"/>
                <a:cs typeface="Times New Roman"/>
              </a:rPr>
              <a:t>of </a:t>
            </a:r>
            <a:r>
              <a:rPr sz="2400" b="1" kern="0" spc="-10" dirty="0">
                <a:solidFill>
                  <a:srgbClr val="FFFFFF"/>
                </a:solidFill>
                <a:latin typeface="Times New Roman"/>
                <a:cs typeface="Times New Roman"/>
              </a:rPr>
              <a:t>Substitute Products</a:t>
            </a:r>
            <a:endParaRPr sz="2400" kern="0">
              <a:solidFill>
                <a:sysClr val="windowText" lastClr="000000"/>
              </a:solidFill>
              <a:latin typeface="Times New Roman"/>
              <a:cs typeface="Times New Roman"/>
            </a:endParaRPr>
          </a:p>
        </p:txBody>
      </p:sp>
      <p:sp>
        <p:nvSpPr>
          <p:cNvPr id="6" name="object 6">
            <a:extLst>
              <a:ext uri="{FF2B5EF4-FFF2-40B4-BE49-F238E27FC236}">
                <a16:creationId xmlns:a16="http://schemas.microsoft.com/office/drawing/2014/main" id="{2FB5CF9F-8DC2-EABD-996A-DB7EC63AA1C3}"/>
              </a:ext>
            </a:extLst>
          </p:cNvPr>
          <p:cNvSpPr txBox="1"/>
          <p:nvPr/>
        </p:nvSpPr>
        <p:spPr>
          <a:xfrm>
            <a:off x="5335271" y="1327150"/>
            <a:ext cx="1152525" cy="391160"/>
          </a:xfrm>
          <a:prstGeom prst="rect">
            <a:avLst/>
          </a:prstGeom>
        </p:spPr>
        <p:txBody>
          <a:bodyPr vert="horz" wrap="square" lIns="0" tIns="12700" rIns="0" bIns="0" rtlCol="0">
            <a:spAutoFit/>
          </a:bodyPr>
          <a:lstStyle/>
          <a:p>
            <a:pPr marL="12700">
              <a:spcBef>
                <a:spcPts val="100"/>
              </a:spcBef>
            </a:pPr>
            <a:r>
              <a:rPr sz="2400" kern="0" dirty="0">
                <a:solidFill>
                  <a:srgbClr val="FFFFFF"/>
                </a:solidFill>
                <a:latin typeface="Times New Roman"/>
                <a:cs typeface="Times New Roman"/>
              </a:rPr>
              <a:t>Threat</a:t>
            </a:r>
            <a:r>
              <a:rPr sz="2400" kern="0" spc="-20" dirty="0">
                <a:solidFill>
                  <a:srgbClr val="FFFFFF"/>
                </a:solidFill>
                <a:latin typeface="Times New Roman"/>
                <a:cs typeface="Times New Roman"/>
              </a:rPr>
              <a:t> </a:t>
            </a:r>
            <a:r>
              <a:rPr sz="2400" kern="0" spc="-25" dirty="0">
                <a:solidFill>
                  <a:srgbClr val="FFFFFF"/>
                </a:solidFill>
                <a:latin typeface="Times New Roman"/>
                <a:cs typeface="Times New Roman"/>
              </a:rPr>
              <a:t>of</a:t>
            </a:r>
            <a:endParaRPr sz="2400" kern="0">
              <a:solidFill>
                <a:sysClr val="windowText" lastClr="000000"/>
              </a:solidFill>
              <a:latin typeface="Times New Roman"/>
              <a:cs typeface="Times New Roman"/>
            </a:endParaRPr>
          </a:p>
        </p:txBody>
      </p:sp>
      <p:grpSp>
        <p:nvGrpSpPr>
          <p:cNvPr id="7" name="object 7">
            <a:extLst>
              <a:ext uri="{FF2B5EF4-FFF2-40B4-BE49-F238E27FC236}">
                <a16:creationId xmlns:a16="http://schemas.microsoft.com/office/drawing/2014/main" id="{345CFFB1-7644-9147-880F-D56F066FA3EB}"/>
              </a:ext>
            </a:extLst>
          </p:cNvPr>
          <p:cNvGrpSpPr/>
          <p:nvPr/>
        </p:nvGrpSpPr>
        <p:grpSpPr>
          <a:xfrm>
            <a:off x="5148640" y="1318320"/>
            <a:ext cx="1841500" cy="1841500"/>
            <a:chOff x="3624640" y="1318320"/>
            <a:chExt cx="1841500" cy="1841500"/>
          </a:xfrm>
        </p:grpSpPr>
        <p:sp>
          <p:nvSpPr>
            <p:cNvPr id="8" name="object 8">
              <a:extLst>
                <a:ext uri="{FF2B5EF4-FFF2-40B4-BE49-F238E27FC236}">
                  <a16:creationId xmlns:a16="http://schemas.microsoft.com/office/drawing/2014/main" id="{1AC4AFA0-2678-C1D3-4856-CAC699FB0C0C}"/>
                </a:ext>
              </a:extLst>
            </p:cNvPr>
            <p:cNvSpPr/>
            <p:nvPr/>
          </p:nvSpPr>
          <p:spPr>
            <a:xfrm>
              <a:off x="3643630" y="1337309"/>
              <a:ext cx="1816100" cy="1816100"/>
            </a:xfrm>
            <a:custGeom>
              <a:avLst/>
              <a:gdLst/>
              <a:ahLst/>
              <a:cxnLst/>
              <a:rect l="l" t="t" r="r" b="b"/>
              <a:pathLst>
                <a:path w="1816100" h="1816100">
                  <a:moveTo>
                    <a:pt x="1816100" y="0"/>
                  </a:moveTo>
                  <a:lnTo>
                    <a:pt x="0" y="0"/>
                  </a:lnTo>
                  <a:lnTo>
                    <a:pt x="0" y="1210310"/>
                  </a:lnTo>
                  <a:lnTo>
                    <a:pt x="908050" y="1816100"/>
                  </a:lnTo>
                  <a:lnTo>
                    <a:pt x="1816100" y="1210310"/>
                  </a:lnTo>
                  <a:lnTo>
                    <a:pt x="1816100" y="0"/>
                  </a:lnTo>
                  <a:close/>
                </a:path>
              </a:pathLst>
            </a:custGeom>
            <a:solidFill>
              <a:srgbClr val="909090"/>
            </a:solidFill>
          </p:spPr>
          <p:txBody>
            <a:bodyPr wrap="square" lIns="0" tIns="0" rIns="0" bIns="0" rtlCol="0"/>
            <a:lstStyle/>
            <a:p>
              <a:endParaRPr kern="0">
                <a:solidFill>
                  <a:sysClr val="windowText" lastClr="000000"/>
                </a:solidFill>
              </a:endParaRPr>
            </a:p>
          </p:txBody>
        </p:sp>
        <p:sp>
          <p:nvSpPr>
            <p:cNvPr id="9" name="object 9">
              <a:extLst>
                <a:ext uri="{FF2B5EF4-FFF2-40B4-BE49-F238E27FC236}">
                  <a16:creationId xmlns:a16="http://schemas.microsoft.com/office/drawing/2014/main" id="{E3333926-3383-6CAA-CE0E-D705595D6868}"/>
                </a:ext>
              </a:extLst>
            </p:cNvPr>
            <p:cNvSpPr/>
            <p:nvPr/>
          </p:nvSpPr>
          <p:spPr>
            <a:xfrm>
              <a:off x="3643630" y="1337309"/>
              <a:ext cx="1816100" cy="1816100"/>
            </a:xfrm>
            <a:custGeom>
              <a:avLst/>
              <a:gdLst/>
              <a:ahLst/>
              <a:cxnLst/>
              <a:rect l="l" t="t" r="r" b="b"/>
              <a:pathLst>
                <a:path w="1816100" h="1816100">
                  <a:moveTo>
                    <a:pt x="0" y="0"/>
                  </a:moveTo>
                  <a:lnTo>
                    <a:pt x="0" y="1210310"/>
                  </a:lnTo>
                  <a:lnTo>
                    <a:pt x="908050" y="1816100"/>
                  </a:lnTo>
                  <a:lnTo>
                    <a:pt x="1816100" y="1210310"/>
                  </a:lnTo>
                  <a:lnTo>
                    <a:pt x="1816100" y="0"/>
                  </a:lnTo>
                  <a:lnTo>
                    <a:pt x="0" y="0"/>
                  </a:lnTo>
                  <a:close/>
                </a:path>
              </a:pathLst>
            </a:custGeom>
            <a:ln w="12579">
              <a:solidFill>
                <a:srgbClr val="909090"/>
              </a:solidFill>
            </a:ln>
          </p:spPr>
          <p:txBody>
            <a:bodyPr wrap="square" lIns="0" tIns="0" rIns="0" bIns="0" rtlCol="0"/>
            <a:lstStyle/>
            <a:p>
              <a:endParaRPr kern="0">
                <a:solidFill>
                  <a:sysClr val="windowText" lastClr="000000"/>
                </a:solidFill>
              </a:endParaRPr>
            </a:p>
          </p:txBody>
        </p:sp>
        <p:sp>
          <p:nvSpPr>
            <p:cNvPr id="10" name="object 10">
              <a:extLst>
                <a:ext uri="{FF2B5EF4-FFF2-40B4-BE49-F238E27FC236}">
                  <a16:creationId xmlns:a16="http://schemas.microsoft.com/office/drawing/2014/main" id="{3802E142-AE98-6113-E6CA-83CF698A0987}"/>
                </a:ext>
              </a:extLst>
            </p:cNvPr>
            <p:cNvSpPr/>
            <p:nvPr/>
          </p:nvSpPr>
          <p:spPr>
            <a:xfrm>
              <a:off x="3637331" y="1331023"/>
              <a:ext cx="1828800" cy="1828800"/>
            </a:xfrm>
            <a:custGeom>
              <a:avLst/>
              <a:gdLst/>
              <a:ahLst/>
              <a:cxnLst/>
              <a:rect l="l" t="t" r="r" b="b"/>
              <a:pathLst>
                <a:path w="1828800" h="1828800">
                  <a:moveTo>
                    <a:pt x="12585" y="6286"/>
                  </a:moveTo>
                  <a:lnTo>
                    <a:pt x="10744" y="1841"/>
                  </a:lnTo>
                  <a:lnTo>
                    <a:pt x="6299" y="0"/>
                  </a:lnTo>
                  <a:lnTo>
                    <a:pt x="1841" y="1841"/>
                  </a:lnTo>
                  <a:lnTo>
                    <a:pt x="0" y="6286"/>
                  </a:lnTo>
                  <a:lnTo>
                    <a:pt x="1841" y="10744"/>
                  </a:lnTo>
                  <a:lnTo>
                    <a:pt x="6299" y="12585"/>
                  </a:lnTo>
                  <a:lnTo>
                    <a:pt x="10744" y="10744"/>
                  </a:lnTo>
                  <a:lnTo>
                    <a:pt x="12585" y="6286"/>
                  </a:lnTo>
                  <a:close/>
                </a:path>
                <a:path w="1828800" h="1828800">
                  <a:moveTo>
                    <a:pt x="1828685" y="1822386"/>
                  </a:moveTo>
                  <a:lnTo>
                    <a:pt x="1826844" y="1817941"/>
                  </a:lnTo>
                  <a:lnTo>
                    <a:pt x="1822399" y="1816100"/>
                  </a:lnTo>
                  <a:lnTo>
                    <a:pt x="1817941" y="1817941"/>
                  </a:lnTo>
                  <a:lnTo>
                    <a:pt x="1816100" y="1822386"/>
                  </a:lnTo>
                  <a:lnTo>
                    <a:pt x="1817941" y="1826844"/>
                  </a:lnTo>
                  <a:lnTo>
                    <a:pt x="1822399" y="1828685"/>
                  </a:lnTo>
                  <a:lnTo>
                    <a:pt x="1826844" y="1826844"/>
                  </a:lnTo>
                  <a:lnTo>
                    <a:pt x="1828685" y="1822386"/>
                  </a:lnTo>
                  <a:close/>
                </a:path>
              </a:pathLst>
            </a:custGeom>
            <a:solidFill>
              <a:srgbClr val="909090"/>
            </a:solidFill>
          </p:spPr>
          <p:txBody>
            <a:bodyPr wrap="square" lIns="0" tIns="0" rIns="0" bIns="0" rtlCol="0"/>
            <a:lstStyle/>
            <a:p>
              <a:endParaRPr kern="0">
                <a:solidFill>
                  <a:sysClr val="windowText" lastClr="000000"/>
                </a:solidFill>
              </a:endParaRPr>
            </a:p>
          </p:txBody>
        </p:sp>
        <p:sp>
          <p:nvSpPr>
            <p:cNvPr id="11" name="object 11">
              <a:extLst>
                <a:ext uri="{FF2B5EF4-FFF2-40B4-BE49-F238E27FC236}">
                  <a16:creationId xmlns:a16="http://schemas.microsoft.com/office/drawing/2014/main" id="{577CB6C0-2638-9776-167F-D7A97761302D}"/>
                </a:ext>
              </a:extLst>
            </p:cNvPr>
            <p:cNvSpPr/>
            <p:nvPr/>
          </p:nvSpPr>
          <p:spPr>
            <a:xfrm>
              <a:off x="3630930" y="1324609"/>
              <a:ext cx="1816100" cy="1816100"/>
            </a:xfrm>
            <a:custGeom>
              <a:avLst/>
              <a:gdLst/>
              <a:ahLst/>
              <a:cxnLst/>
              <a:rect l="l" t="t" r="r" b="b"/>
              <a:pathLst>
                <a:path w="1816100" h="1816100">
                  <a:moveTo>
                    <a:pt x="1816100" y="0"/>
                  </a:moveTo>
                  <a:lnTo>
                    <a:pt x="0" y="0"/>
                  </a:lnTo>
                  <a:lnTo>
                    <a:pt x="0" y="1210310"/>
                  </a:lnTo>
                  <a:lnTo>
                    <a:pt x="908050" y="1816100"/>
                  </a:lnTo>
                  <a:lnTo>
                    <a:pt x="1816100" y="1210310"/>
                  </a:lnTo>
                  <a:lnTo>
                    <a:pt x="1816100" y="0"/>
                  </a:lnTo>
                  <a:close/>
                </a:path>
              </a:pathLst>
            </a:custGeom>
            <a:solidFill>
              <a:srgbClr val="CDCDCD"/>
            </a:solidFill>
          </p:spPr>
          <p:txBody>
            <a:bodyPr wrap="square" lIns="0" tIns="0" rIns="0" bIns="0" rtlCol="0"/>
            <a:lstStyle/>
            <a:p>
              <a:endParaRPr kern="0">
                <a:solidFill>
                  <a:sysClr val="windowText" lastClr="000000"/>
                </a:solidFill>
              </a:endParaRPr>
            </a:p>
          </p:txBody>
        </p:sp>
        <p:sp>
          <p:nvSpPr>
            <p:cNvPr id="12" name="object 12">
              <a:extLst>
                <a:ext uri="{FF2B5EF4-FFF2-40B4-BE49-F238E27FC236}">
                  <a16:creationId xmlns:a16="http://schemas.microsoft.com/office/drawing/2014/main" id="{C0CC8A11-512F-7EC5-DF2D-4DDF5A514176}"/>
                </a:ext>
              </a:extLst>
            </p:cNvPr>
            <p:cNvSpPr/>
            <p:nvPr/>
          </p:nvSpPr>
          <p:spPr>
            <a:xfrm>
              <a:off x="3630930" y="1324609"/>
              <a:ext cx="1816100" cy="1816100"/>
            </a:xfrm>
            <a:custGeom>
              <a:avLst/>
              <a:gdLst/>
              <a:ahLst/>
              <a:cxnLst/>
              <a:rect l="l" t="t" r="r" b="b"/>
              <a:pathLst>
                <a:path w="1816100" h="1816100">
                  <a:moveTo>
                    <a:pt x="0" y="0"/>
                  </a:moveTo>
                  <a:lnTo>
                    <a:pt x="0" y="1210310"/>
                  </a:lnTo>
                  <a:lnTo>
                    <a:pt x="908050" y="1816100"/>
                  </a:lnTo>
                  <a:lnTo>
                    <a:pt x="1816100" y="1210310"/>
                  </a:lnTo>
                  <a:lnTo>
                    <a:pt x="1816100" y="0"/>
                  </a:lnTo>
                  <a:lnTo>
                    <a:pt x="0" y="0"/>
                  </a:lnTo>
                  <a:close/>
                </a:path>
              </a:pathLst>
            </a:custGeom>
            <a:ln w="12579">
              <a:solidFill>
                <a:srgbClr val="133B2D"/>
              </a:solidFill>
            </a:ln>
          </p:spPr>
          <p:txBody>
            <a:bodyPr wrap="square" lIns="0" tIns="0" rIns="0" bIns="0" rtlCol="0"/>
            <a:lstStyle/>
            <a:p>
              <a:endParaRPr kern="0">
                <a:solidFill>
                  <a:sysClr val="windowText" lastClr="000000"/>
                </a:solidFill>
              </a:endParaRPr>
            </a:p>
          </p:txBody>
        </p:sp>
        <p:sp>
          <p:nvSpPr>
            <p:cNvPr id="13" name="object 13">
              <a:extLst>
                <a:ext uri="{FF2B5EF4-FFF2-40B4-BE49-F238E27FC236}">
                  <a16:creationId xmlns:a16="http://schemas.microsoft.com/office/drawing/2014/main" id="{6C044C5B-B292-CFBC-223A-C44BDF788E70}"/>
                </a:ext>
              </a:extLst>
            </p:cNvPr>
            <p:cNvSpPr/>
            <p:nvPr/>
          </p:nvSpPr>
          <p:spPr>
            <a:xfrm>
              <a:off x="3624631" y="1318323"/>
              <a:ext cx="1828800" cy="1828800"/>
            </a:xfrm>
            <a:custGeom>
              <a:avLst/>
              <a:gdLst/>
              <a:ahLst/>
              <a:cxnLst/>
              <a:rect l="l" t="t" r="r" b="b"/>
              <a:pathLst>
                <a:path w="1828800" h="1828800">
                  <a:moveTo>
                    <a:pt x="12585" y="6286"/>
                  </a:moveTo>
                  <a:lnTo>
                    <a:pt x="10744" y="1841"/>
                  </a:lnTo>
                  <a:lnTo>
                    <a:pt x="6299" y="0"/>
                  </a:lnTo>
                  <a:lnTo>
                    <a:pt x="1841" y="1841"/>
                  </a:lnTo>
                  <a:lnTo>
                    <a:pt x="0" y="6286"/>
                  </a:lnTo>
                  <a:lnTo>
                    <a:pt x="1841" y="10744"/>
                  </a:lnTo>
                  <a:lnTo>
                    <a:pt x="6299" y="12585"/>
                  </a:lnTo>
                  <a:lnTo>
                    <a:pt x="10744" y="10744"/>
                  </a:lnTo>
                  <a:lnTo>
                    <a:pt x="12585" y="6286"/>
                  </a:lnTo>
                  <a:close/>
                </a:path>
                <a:path w="1828800" h="1828800">
                  <a:moveTo>
                    <a:pt x="1828685" y="1822386"/>
                  </a:moveTo>
                  <a:lnTo>
                    <a:pt x="1826844" y="1817941"/>
                  </a:lnTo>
                  <a:lnTo>
                    <a:pt x="1822399" y="1816100"/>
                  </a:lnTo>
                  <a:lnTo>
                    <a:pt x="1817941" y="1817941"/>
                  </a:lnTo>
                  <a:lnTo>
                    <a:pt x="1816100" y="1822386"/>
                  </a:lnTo>
                  <a:lnTo>
                    <a:pt x="1817941" y="1826844"/>
                  </a:lnTo>
                  <a:lnTo>
                    <a:pt x="1822399" y="1828685"/>
                  </a:lnTo>
                  <a:lnTo>
                    <a:pt x="1826844" y="1826844"/>
                  </a:lnTo>
                  <a:lnTo>
                    <a:pt x="1828685" y="1822386"/>
                  </a:lnTo>
                  <a:close/>
                </a:path>
              </a:pathLst>
            </a:custGeom>
            <a:solidFill>
              <a:srgbClr val="133B2D"/>
            </a:solidFill>
          </p:spPr>
          <p:txBody>
            <a:bodyPr wrap="square" lIns="0" tIns="0" rIns="0" bIns="0" rtlCol="0"/>
            <a:lstStyle/>
            <a:p>
              <a:endParaRPr kern="0">
                <a:solidFill>
                  <a:sysClr val="windowText" lastClr="000000"/>
                </a:solidFill>
              </a:endParaRPr>
            </a:p>
          </p:txBody>
        </p:sp>
      </p:grpSp>
      <p:sp>
        <p:nvSpPr>
          <p:cNvPr id="14" name="object 14">
            <a:extLst>
              <a:ext uri="{FF2B5EF4-FFF2-40B4-BE49-F238E27FC236}">
                <a16:creationId xmlns:a16="http://schemas.microsoft.com/office/drawing/2014/main" id="{A584CAC5-E592-69C2-DF56-3E514B4FE8CF}"/>
              </a:ext>
            </a:extLst>
          </p:cNvPr>
          <p:cNvSpPr txBox="1"/>
          <p:nvPr/>
        </p:nvSpPr>
        <p:spPr>
          <a:xfrm>
            <a:off x="5411471" y="1530350"/>
            <a:ext cx="1303655" cy="391160"/>
          </a:xfrm>
          <a:prstGeom prst="rect">
            <a:avLst/>
          </a:prstGeom>
        </p:spPr>
        <p:txBody>
          <a:bodyPr vert="horz" wrap="square" lIns="0" tIns="12700" rIns="0" bIns="0" rtlCol="0">
            <a:spAutoFit/>
          </a:bodyPr>
          <a:lstStyle/>
          <a:p>
            <a:pPr marL="38100">
              <a:spcBef>
                <a:spcPts val="100"/>
              </a:spcBef>
            </a:pPr>
            <a:r>
              <a:rPr sz="2400" b="1" kern="0" spc="-235" dirty="0">
                <a:solidFill>
                  <a:srgbClr val="1A523E"/>
                </a:solidFill>
                <a:latin typeface="Times New Roman"/>
                <a:cs typeface="Times New Roman"/>
              </a:rPr>
              <a:t>T</a:t>
            </a:r>
            <a:r>
              <a:rPr sz="3600" kern="0" spc="-2317" baseline="-30092" dirty="0">
                <a:solidFill>
                  <a:srgbClr val="FFFFFF"/>
                </a:solidFill>
                <a:latin typeface="Times New Roman"/>
                <a:cs typeface="Times New Roman"/>
              </a:rPr>
              <a:t>N</a:t>
            </a:r>
            <a:r>
              <a:rPr sz="2400" b="1" kern="0" spc="-25" dirty="0">
                <a:solidFill>
                  <a:srgbClr val="1A523E"/>
                </a:solidFill>
                <a:latin typeface="Times New Roman"/>
                <a:cs typeface="Times New Roman"/>
              </a:rPr>
              <a:t>h</a:t>
            </a:r>
            <a:r>
              <a:rPr sz="2400" b="1" kern="0" spc="-894" dirty="0">
                <a:solidFill>
                  <a:srgbClr val="1A523E"/>
                </a:solidFill>
                <a:latin typeface="Times New Roman"/>
                <a:cs typeface="Times New Roman"/>
              </a:rPr>
              <a:t>r</a:t>
            </a:r>
            <a:r>
              <a:rPr sz="3600" kern="0" spc="-284" baseline="-30092" dirty="0">
                <a:solidFill>
                  <a:srgbClr val="FFFFFF"/>
                </a:solidFill>
                <a:latin typeface="Times New Roman"/>
                <a:cs typeface="Times New Roman"/>
              </a:rPr>
              <a:t>e</a:t>
            </a:r>
            <a:r>
              <a:rPr sz="2400" b="1" kern="0" spc="-905" dirty="0">
                <a:solidFill>
                  <a:srgbClr val="1A523E"/>
                </a:solidFill>
                <a:latin typeface="Times New Roman"/>
                <a:cs typeface="Times New Roman"/>
              </a:rPr>
              <a:t>e</a:t>
            </a:r>
            <a:r>
              <a:rPr sz="3600" kern="0" spc="-1289" baseline="-30092" dirty="0">
                <a:solidFill>
                  <a:srgbClr val="FFFFFF"/>
                </a:solidFill>
                <a:latin typeface="Times New Roman"/>
                <a:cs typeface="Times New Roman"/>
              </a:rPr>
              <a:t>w</a:t>
            </a:r>
            <a:r>
              <a:rPr sz="2400" b="1" kern="0" spc="-10" dirty="0">
                <a:solidFill>
                  <a:srgbClr val="1A523E"/>
                </a:solidFill>
                <a:latin typeface="Times New Roman"/>
                <a:cs typeface="Times New Roman"/>
              </a:rPr>
              <a:t>at</a:t>
            </a:r>
            <a:r>
              <a:rPr sz="2400" b="1" kern="0" spc="55" dirty="0">
                <a:solidFill>
                  <a:srgbClr val="1A523E"/>
                </a:solidFill>
                <a:latin typeface="Times New Roman"/>
                <a:cs typeface="Times New Roman"/>
              </a:rPr>
              <a:t> </a:t>
            </a:r>
            <a:r>
              <a:rPr sz="2400" b="1" kern="0" spc="-25" dirty="0">
                <a:solidFill>
                  <a:srgbClr val="1A523E"/>
                </a:solidFill>
                <a:latin typeface="Times New Roman"/>
                <a:cs typeface="Times New Roman"/>
              </a:rPr>
              <a:t>of</a:t>
            </a:r>
            <a:endParaRPr sz="2400" kern="0">
              <a:solidFill>
                <a:sysClr val="windowText" lastClr="000000"/>
              </a:solidFill>
              <a:latin typeface="Times New Roman"/>
              <a:cs typeface="Times New Roman"/>
            </a:endParaRPr>
          </a:p>
        </p:txBody>
      </p:sp>
      <p:sp>
        <p:nvSpPr>
          <p:cNvPr id="15" name="object 15">
            <a:extLst>
              <a:ext uri="{FF2B5EF4-FFF2-40B4-BE49-F238E27FC236}">
                <a16:creationId xmlns:a16="http://schemas.microsoft.com/office/drawing/2014/main" id="{6315F899-D4F1-13CB-D82F-BBD35EFABC4F}"/>
              </a:ext>
            </a:extLst>
          </p:cNvPr>
          <p:cNvSpPr txBox="1"/>
          <p:nvPr/>
        </p:nvSpPr>
        <p:spPr>
          <a:xfrm>
            <a:off x="5364479" y="2058670"/>
            <a:ext cx="1092200" cy="391160"/>
          </a:xfrm>
          <a:prstGeom prst="rect">
            <a:avLst/>
          </a:prstGeom>
        </p:spPr>
        <p:txBody>
          <a:bodyPr vert="horz" wrap="square" lIns="0" tIns="12700" rIns="0" bIns="0" rtlCol="0">
            <a:spAutoFit/>
          </a:bodyPr>
          <a:lstStyle/>
          <a:p>
            <a:pPr marL="38100">
              <a:spcBef>
                <a:spcPts val="100"/>
              </a:spcBef>
            </a:pPr>
            <a:r>
              <a:rPr sz="2400" kern="0" spc="-20" dirty="0">
                <a:solidFill>
                  <a:srgbClr val="FFFFFF"/>
                </a:solidFill>
                <a:latin typeface="Times New Roman"/>
                <a:cs typeface="Times New Roman"/>
              </a:rPr>
              <a:t>E</a:t>
            </a:r>
            <a:r>
              <a:rPr sz="2400" kern="0" spc="-5" dirty="0">
                <a:solidFill>
                  <a:srgbClr val="FFFFFF"/>
                </a:solidFill>
                <a:latin typeface="Times New Roman"/>
                <a:cs typeface="Times New Roman"/>
              </a:rPr>
              <a:t>n</a:t>
            </a:r>
            <a:r>
              <a:rPr sz="2400" kern="0" spc="-395" dirty="0">
                <a:solidFill>
                  <a:srgbClr val="FFFFFF"/>
                </a:solidFill>
                <a:latin typeface="Times New Roman"/>
                <a:cs typeface="Times New Roman"/>
              </a:rPr>
              <a:t>t</a:t>
            </a:r>
            <a:r>
              <a:rPr sz="3600" b="1" kern="0" spc="-2062" baseline="30092" dirty="0">
                <a:solidFill>
                  <a:srgbClr val="1A523E"/>
                </a:solidFill>
                <a:latin typeface="Times New Roman"/>
                <a:cs typeface="Times New Roman"/>
              </a:rPr>
              <a:t>N</a:t>
            </a:r>
            <a:r>
              <a:rPr sz="2400" kern="0" spc="-20" dirty="0">
                <a:solidFill>
                  <a:srgbClr val="FFFFFF"/>
                </a:solidFill>
                <a:latin typeface="Times New Roman"/>
                <a:cs typeface="Times New Roman"/>
              </a:rPr>
              <a:t>r</a:t>
            </a:r>
            <a:r>
              <a:rPr sz="2400" kern="0" spc="-530" dirty="0">
                <a:solidFill>
                  <a:srgbClr val="FFFFFF"/>
                </a:solidFill>
                <a:latin typeface="Times New Roman"/>
                <a:cs typeface="Times New Roman"/>
              </a:rPr>
              <a:t>a</a:t>
            </a:r>
            <a:r>
              <a:rPr sz="3600" b="1" kern="0" spc="-839" baseline="30092" dirty="0">
                <a:solidFill>
                  <a:srgbClr val="1A523E"/>
                </a:solidFill>
                <a:latin typeface="Times New Roman"/>
                <a:cs typeface="Times New Roman"/>
              </a:rPr>
              <a:t>e</a:t>
            </a:r>
            <a:r>
              <a:rPr sz="2400" kern="0" spc="-665" dirty="0">
                <a:solidFill>
                  <a:srgbClr val="FFFFFF"/>
                </a:solidFill>
                <a:latin typeface="Times New Roman"/>
                <a:cs typeface="Times New Roman"/>
              </a:rPr>
              <a:t>n</a:t>
            </a:r>
            <a:r>
              <a:rPr sz="3600" b="1" kern="0" spc="-1664" baseline="30092" dirty="0">
                <a:solidFill>
                  <a:srgbClr val="1A523E"/>
                </a:solidFill>
                <a:latin typeface="Times New Roman"/>
                <a:cs typeface="Times New Roman"/>
              </a:rPr>
              <a:t>w</a:t>
            </a:r>
            <a:r>
              <a:rPr sz="2400" kern="0" spc="-10" dirty="0">
                <a:solidFill>
                  <a:srgbClr val="FFFFFF"/>
                </a:solidFill>
                <a:latin typeface="Times New Roman"/>
                <a:cs typeface="Times New Roman"/>
              </a:rPr>
              <a:t>ts</a:t>
            </a:r>
            <a:endParaRPr sz="2400" kern="0">
              <a:solidFill>
                <a:sysClr val="windowText" lastClr="000000"/>
              </a:solidFill>
              <a:latin typeface="Times New Roman"/>
              <a:cs typeface="Times New Roman"/>
            </a:endParaRPr>
          </a:p>
        </p:txBody>
      </p:sp>
      <p:sp>
        <p:nvSpPr>
          <p:cNvPr id="16" name="object 16">
            <a:extLst>
              <a:ext uri="{FF2B5EF4-FFF2-40B4-BE49-F238E27FC236}">
                <a16:creationId xmlns:a16="http://schemas.microsoft.com/office/drawing/2014/main" id="{597BD283-A340-C7DE-21EE-06BCEBAE22E1}"/>
              </a:ext>
            </a:extLst>
          </p:cNvPr>
          <p:cNvSpPr txBox="1"/>
          <p:nvPr/>
        </p:nvSpPr>
        <p:spPr>
          <a:xfrm>
            <a:off x="5476240" y="2261870"/>
            <a:ext cx="1176020" cy="391160"/>
          </a:xfrm>
          <a:prstGeom prst="rect">
            <a:avLst/>
          </a:prstGeom>
        </p:spPr>
        <p:txBody>
          <a:bodyPr vert="horz" wrap="square" lIns="0" tIns="12700" rIns="0" bIns="0" rtlCol="0">
            <a:spAutoFit/>
          </a:bodyPr>
          <a:lstStyle/>
          <a:p>
            <a:pPr marL="12700">
              <a:spcBef>
                <a:spcPts val="100"/>
              </a:spcBef>
            </a:pPr>
            <a:r>
              <a:rPr sz="2400" b="1" kern="0" spc="-10" dirty="0">
                <a:solidFill>
                  <a:srgbClr val="1A523E"/>
                </a:solidFill>
                <a:latin typeface="Times New Roman"/>
                <a:cs typeface="Times New Roman"/>
              </a:rPr>
              <a:t>Entrants</a:t>
            </a:r>
            <a:endParaRPr sz="2400" kern="0">
              <a:solidFill>
                <a:sysClr val="windowText" lastClr="000000"/>
              </a:solidFill>
              <a:latin typeface="Times New Roman"/>
              <a:cs typeface="Times New Roman"/>
            </a:endParaRPr>
          </a:p>
        </p:txBody>
      </p:sp>
      <p:grpSp>
        <p:nvGrpSpPr>
          <p:cNvPr id="17" name="object 17">
            <a:extLst>
              <a:ext uri="{FF2B5EF4-FFF2-40B4-BE49-F238E27FC236}">
                <a16:creationId xmlns:a16="http://schemas.microsoft.com/office/drawing/2014/main" id="{78167580-E52E-3EED-9979-2621CDD17FAF}"/>
              </a:ext>
            </a:extLst>
          </p:cNvPr>
          <p:cNvGrpSpPr/>
          <p:nvPr/>
        </p:nvGrpSpPr>
        <p:grpSpPr>
          <a:xfrm>
            <a:off x="7537510" y="2997260"/>
            <a:ext cx="1841500" cy="1841500"/>
            <a:chOff x="6013510" y="2997260"/>
            <a:chExt cx="1841500" cy="1841500"/>
          </a:xfrm>
        </p:grpSpPr>
        <p:sp>
          <p:nvSpPr>
            <p:cNvPr id="18" name="object 18">
              <a:extLst>
                <a:ext uri="{FF2B5EF4-FFF2-40B4-BE49-F238E27FC236}">
                  <a16:creationId xmlns:a16="http://schemas.microsoft.com/office/drawing/2014/main" id="{E10BF681-658B-D094-B8EC-42DA4FCBC350}"/>
                </a:ext>
              </a:extLst>
            </p:cNvPr>
            <p:cNvSpPr/>
            <p:nvPr/>
          </p:nvSpPr>
          <p:spPr>
            <a:xfrm>
              <a:off x="6032500" y="3016249"/>
              <a:ext cx="1816100" cy="1816100"/>
            </a:xfrm>
            <a:custGeom>
              <a:avLst/>
              <a:gdLst/>
              <a:ahLst/>
              <a:cxnLst/>
              <a:rect l="l" t="t" r="r" b="b"/>
              <a:pathLst>
                <a:path w="1816100" h="1816100">
                  <a:moveTo>
                    <a:pt x="1816100" y="0"/>
                  </a:moveTo>
                  <a:lnTo>
                    <a:pt x="605790" y="0"/>
                  </a:lnTo>
                  <a:lnTo>
                    <a:pt x="0" y="908050"/>
                  </a:lnTo>
                  <a:lnTo>
                    <a:pt x="605790" y="1816100"/>
                  </a:lnTo>
                  <a:lnTo>
                    <a:pt x="1816100" y="1816100"/>
                  </a:lnTo>
                  <a:lnTo>
                    <a:pt x="1816100" y="0"/>
                  </a:lnTo>
                  <a:close/>
                </a:path>
              </a:pathLst>
            </a:custGeom>
            <a:solidFill>
              <a:srgbClr val="909090"/>
            </a:solidFill>
          </p:spPr>
          <p:txBody>
            <a:bodyPr wrap="square" lIns="0" tIns="0" rIns="0" bIns="0" rtlCol="0"/>
            <a:lstStyle/>
            <a:p>
              <a:endParaRPr kern="0">
                <a:solidFill>
                  <a:sysClr val="windowText" lastClr="000000"/>
                </a:solidFill>
              </a:endParaRPr>
            </a:p>
          </p:txBody>
        </p:sp>
        <p:sp>
          <p:nvSpPr>
            <p:cNvPr id="19" name="object 19">
              <a:extLst>
                <a:ext uri="{FF2B5EF4-FFF2-40B4-BE49-F238E27FC236}">
                  <a16:creationId xmlns:a16="http://schemas.microsoft.com/office/drawing/2014/main" id="{9C7D6D59-DB95-6C12-B263-17CB3A9DAEA8}"/>
                </a:ext>
              </a:extLst>
            </p:cNvPr>
            <p:cNvSpPr/>
            <p:nvPr/>
          </p:nvSpPr>
          <p:spPr>
            <a:xfrm>
              <a:off x="6032500" y="3016249"/>
              <a:ext cx="1816100" cy="1816100"/>
            </a:xfrm>
            <a:custGeom>
              <a:avLst/>
              <a:gdLst/>
              <a:ahLst/>
              <a:cxnLst/>
              <a:rect l="l" t="t" r="r" b="b"/>
              <a:pathLst>
                <a:path w="1816100" h="1816100">
                  <a:moveTo>
                    <a:pt x="1816100" y="0"/>
                  </a:moveTo>
                  <a:lnTo>
                    <a:pt x="605790" y="0"/>
                  </a:lnTo>
                  <a:lnTo>
                    <a:pt x="0" y="908050"/>
                  </a:lnTo>
                  <a:lnTo>
                    <a:pt x="605790" y="1816100"/>
                  </a:lnTo>
                  <a:lnTo>
                    <a:pt x="1816100" y="1816100"/>
                  </a:lnTo>
                  <a:lnTo>
                    <a:pt x="1816100" y="0"/>
                  </a:lnTo>
                  <a:close/>
                </a:path>
              </a:pathLst>
            </a:custGeom>
            <a:ln w="12579">
              <a:solidFill>
                <a:srgbClr val="909090"/>
              </a:solidFill>
            </a:ln>
          </p:spPr>
          <p:txBody>
            <a:bodyPr wrap="square" lIns="0" tIns="0" rIns="0" bIns="0" rtlCol="0"/>
            <a:lstStyle/>
            <a:p>
              <a:endParaRPr kern="0">
                <a:solidFill>
                  <a:sysClr val="windowText" lastClr="000000"/>
                </a:solidFill>
              </a:endParaRPr>
            </a:p>
          </p:txBody>
        </p:sp>
        <p:sp>
          <p:nvSpPr>
            <p:cNvPr id="20" name="object 20">
              <a:extLst>
                <a:ext uri="{FF2B5EF4-FFF2-40B4-BE49-F238E27FC236}">
                  <a16:creationId xmlns:a16="http://schemas.microsoft.com/office/drawing/2014/main" id="{C4B85538-A5D2-8F72-358C-E906D2ACF9B6}"/>
                </a:ext>
              </a:extLst>
            </p:cNvPr>
            <p:cNvSpPr/>
            <p:nvPr/>
          </p:nvSpPr>
          <p:spPr>
            <a:xfrm>
              <a:off x="6026201" y="3009963"/>
              <a:ext cx="1828800" cy="1828800"/>
            </a:xfrm>
            <a:custGeom>
              <a:avLst/>
              <a:gdLst/>
              <a:ahLst/>
              <a:cxnLst/>
              <a:rect l="l" t="t" r="r" b="b"/>
              <a:pathLst>
                <a:path w="1828800" h="1828800">
                  <a:moveTo>
                    <a:pt x="12585" y="1822386"/>
                  </a:moveTo>
                  <a:lnTo>
                    <a:pt x="10744" y="1817941"/>
                  </a:lnTo>
                  <a:lnTo>
                    <a:pt x="6299" y="1816100"/>
                  </a:lnTo>
                  <a:lnTo>
                    <a:pt x="1841" y="1817941"/>
                  </a:lnTo>
                  <a:lnTo>
                    <a:pt x="0" y="1822386"/>
                  </a:lnTo>
                  <a:lnTo>
                    <a:pt x="1841" y="1826844"/>
                  </a:lnTo>
                  <a:lnTo>
                    <a:pt x="6299" y="1828685"/>
                  </a:lnTo>
                  <a:lnTo>
                    <a:pt x="10744" y="1826844"/>
                  </a:lnTo>
                  <a:lnTo>
                    <a:pt x="12585" y="1822386"/>
                  </a:lnTo>
                  <a:close/>
                </a:path>
                <a:path w="1828800" h="1828800">
                  <a:moveTo>
                    <a:pt x="1828685" y="6286"/>
                  </a:moveTo>
                  <a:lnTo>
                    <a:pt x="1826844" y="1841"/>
                  </a:lnTo>
                  <a:lnTo>
                    <a:pt x="1822399" y="0"/>
                  </a:lnTo>
                  <a:lnTo>
                    <a:pt x="1817941" y="1841"/>
                  </a:lnTo>
                  <a:lnTo>
                    <a:pt x="1816100" y="6286"/>
                  </a:lnTo>
                  <a:lnTo>
                    <a:pt x="1817941" y="10744"/>
                  </a:lnTo>
                  <a:lnTo>
                    <a:pt x="1822399" y="12585"/>
                  </a:lnTo>
                  <a:lnTo>
                    <a:pt x="1826844" y="10744"/>
                  </a:lnTo>
                  <a:lnTo>
                    <a:pt x="1828685" y="6286"/>
                  </a:lnTo>
                  <a:close/>
                </a:path>
              </a:pathLst>
            </a:custGeom>
            <a:solidFill>
              <a:srgbClr val="909090"/>
            </a:solidFill>
          </p:spPr>
          <p:txBody>
            <a:bodyPr wrap="square" lIns="0" tIns="0" rIns="0" bIns="0" rtlCol="0"/>
            <a:lstStyle/>
            <a:p>
              <a:endParaRPr kern="0">
                <a:solidFill>
                  <a:sysClr val="windowText" lastClr="000000"/>
                </a:solidFill>
              </a:endParaRPr>
            </a:p>
          </p:txBody>
        </p:sp>
        <p:sp>
          <p:nvSpPr>
            <p:cNvPr id="21" name="object 21">
              <a:extLst>
                <a:ext uri="{FF2B5EF4-FFF2-40B4-BE49-F238E27FC236}">
                  <a16:creationId xmlns:a16="http://schemas.microsoft.com/office/drawing/2014/main" id="{D87EF363-7E3A-21BB-6A2B-78CEFBBE86C3}"/>
                </a:ext>
              </a:extLst>
            </p:cNvPr>
            <p:cNvSpPr/>
            <p:nvPr/>
          </p:nvSpPr>
          <p:spPr>
            <a:xfrm>
              <a:off x="6019800" y="3003549"/>
              <a:ext cx="1816100" cy="1816100"/>
            </a:xfrm>
            <a:custGeom>
              <a:avLst/>
              <a:gdLst/>
              <a:ahLst/>
              <a:cxnLst/>
              <a:rect l="l" t="t" r="r" b="b"/>
              <a:pathLst>
                <a:path w="1816100" h="1816100">
                  <a:moveTo>
                    <a:pt x="1816100" y="0"/>
                  </a:moveTo>
                  <a:lnTo>
                    <a:pt x="605790" y="0"/>
                  </a:lnTo>
                  <a:lnTo>
                    <a:pt x="0" y="908050"/>
                  </a:lnTo>
                  <a:lnTo>
                    <a:pt x="605790" y="1816100"/>
                  </a:lnTo>
                  <a:lnTo>
                    <a:pt x="1816100" y="1816100"/>
                  </a:lnTo>
                  <a:lnTo>
                    <a:pt x="1816100" y="0"/>
                  </a:lnTo>
                  <a:close/>
                </a:path>
              </a:pathLst>
            </a:custGeom>
            <a:solidFill>
              <a:srgbClr val="CDCDCD"/>
            </a:solidFill>
          </p:spPr>
          <p:txBody>
            <a:bodyPr wrap="square" lIns="0" tIns="0" rIns="0" bIns="0" rtlCol="0"/>
            <a:lstStyle/>
            <a:p>
              <a:endParaRPr kern="0">
                <a:solidFill>
                  <a:sysClr val="windowText" lastClr="000000"/>
                </a:solidFill>
              </a:endParaRPr>
            </a:p>
          </p:txBody>
        </p:sp>
        <p:sp>
          <p:nvSpPr>
            <p:cNvPr id="22" name="object 22">
              <a:extLst>
                <a:ext uri="{FF2B5EF4-FFF2-40B4-BE49-F238E27FC236}">
                  <a16:creationId xmlns:a16="http://schemas.microsoft.com/office/drawing/2014/main" id="{DD0DA17A-C669-747E-6D9E-2FBCF9C30CC5}"/>
                </a:ext>
              </a:extLst>
            </p:cNvPr>
            <p:cNvSpPr/>
            <p:nvPr/>
          </p:nvSpPr>
          <p:spPr>
            <a:xfrm>
              <a:off x="6019800" y="3003549"/>
              <a:ext cx="1816100" cy="1816100"/>
            </a:xfrm>
            <a:custGeom>
              <a:avLst/>
              <a:gdLst/>
              <a:ahLst/>
              <a:cxnLst/>
              <a:rect l="l" t="t" r="r" b="b"/>
              <a:pathLst>
                <a:path w="1816100" h="1816100">
                  <a:moveTo>
                    <a:pt x="1816100" y="0"/>
                  </a:moveTo>
                  <a:lnTo>
                    <a:pt x="605790" y="0"/>
                  </a:lnTo>
                  <a:lnTo>
                    <a:pt x="0" y="908050"/>
                  </a:lnTo>
                  <a:lnTo>
                    <a:pt x="605790" y="1816100"/>
                  </a:lnTo>
                  <a:lnTo>
                    <a:pt x="1816100" y="1816100"/>
                  </a:lnTo>
                  <a:lnTo>
                    <a:pt x="1816100" y="0"/>
                  </a:lnTo>
                  <a:close/>
                </a:path>
              </a:pathLst>
            </a:custGeom>
            <a:ln w="12579">
              <a:solidFill>
                <a:srgbClr val="133B2D"/>
              </a:solidFill>
            </a:ln>
          </p:spPr>
          <p:txBody>
            <a:bodyPr wrap="square" lIns="0" tIns="0" rIns="0" bIns="0" rtlCol="0"/>
            <a:lstStyle/>
            <a:p>
              <a:endParaRPr kern="0">
                <a:solidFill>
                  <a:sysClr val="windowText" lastClr="000000"/>
                </a:solidFill>
              </a:endParaRPr>
            </a:p>
          </p:txBody>
        </p:sp>
        <p:sp>
          <p:nvSpPr>
            <p:cNvPr id="23" name="object 23">
              <a:extLst>
                <a:ext uri="{FF2B5EF4-FFF2-40B4-BE49-F238E27FC236}">
                  <a16:creationId xmlns:a16="http://schemas.microsoft.com/office/drawing/2014/main" id="{703610E4-4F5D-CE4A-4E88-149F0AEF14DB}"/>
                </a:ext>
              </a:extLst>
            </p:cNvPr>
            <p:cNvSpPr/>
            <p:nvPr/>
          </p:nvSpPr>
          <p:spPr>
            <a:xfrm>
              <a:off x="6013501" y="2997263"/>
              <a:ext cx="1828800" cy="1828800"/>
            </a:xfrm>
            <a:custGeom>
              <a:avLst/>
              <a:gdLst/>
              <a:ahLst/>
              <a:cxnLst/>
              <a:rect l="l" t="t" r="r" b="b"/>
              <a:pathLst>
                <a:path w="1828800" h="1828800">
                  <a:moveTo>
                    <a:pt x="12585" y="1822386"/>
                  </a:moveTo>
                  <a:lnTo>
                    <a:pt x="10744" y="1817941"/>
                  </a:lnTo>
                  <a:lnTo>
                    <a:pt x="6299" y="1816100"/>
                  </a:lnTo>
                  <a:lnTo>
                    <a:pt x="1841" y="1817941"/>
                  </a:lnTo>
                  <a:lnTo>
                    <a:pt x="0" y="1822386"/>
                  </a:lnTo>
                  <a:lnTo>
                    <a:pt x="1841" y="1826844"/>
                  </a:lnTo>
                  <a:lnTo>
                    <a:pt x="6299" y="1828685"/>
                  </a:lnTo>
                  <a:lnTo>
                    <a:pt x="10744" y="1826844"/>
                  </a:lnTo>
                  <a:lnTo>
                    <a:pt x="12585" y="1822386"/>
                  </a:lnTo>
                  <a:close/>
                </a:path>
                <a:path w="1828800" h="1828800">
                  <a:moveTo>
                    <a:pt x="1828685" y="6286"/>
                  </a:moveTo>
                  <a:lnTo>
                    <a:pt x="1826844" y="1841"/>
                  </a:lnTo>
                  <a:lnTo>
                    <a:pt x="1822399" y="0"/>
                  </a:lnTo>
                  <a:lnTo>
                    <a:pt x="1817941" y="1841"/>
                  </a:lnTo>
                  <a:lnTo>
                    <a:pt x="1816100" y="6286"/>
                  </a:lnTo>
                  <a:lnTo>
                    <a:pt x="1817941" y="10744"/>
                  </a:lnTo>
                  <a:lnTo>
                    <a:pt x="1822399" y="12585"/>
                  </a:lnTo>
                  <a:lnTo>
                    <a:pt x="1826844" y="10744"/>
                  </a:lnTo>
                  <a:lnTo>
                    <a:pt x="1828685" y="6286"/>
                  </a:lnTo>
                  <a:close/>
                </a:path>
              </a:pathLst>
            </a:custGeom>
            <a:solidFill>
              <a:srgbClr val="133B2D"/>
            </a:solidFill>
          </p:spPr>
          <p:txBody>
            <a:bodyPr wrap="square" lIns="0" tIns="0" rIns="0" bIns="0" rtlCol="0"/>
            <a:lstStyle/>
            <a:p>
              <a:endParaRPr kern="0">
                <a:solidFill>
                  <a:sysClr val="windowText" lastClr="000000"/>
                </a:solidFill>
              </a:endParaRPr>
            </a:p>
          </p:txBody>
        </p:sp>
      </p:grpSp>
      <p:grpSp>
        <p:nvGrpSpPr>
          <p:cNvPr id="24" name="object 24">
            <a:extLst>
              <a:ext uri="{FF2B5EF4-FFF2-40B4-BE49-F238E27FC236}">
                <a16:creationId xmlns:a16="http://schemas.microsoft.com/office/drawing/2014/main" id="{7E68F387-AE68-0756-62B8-7F4EFAA7A3F7}"/>
              </a:ext>
            </a:extLst>
          </p:cNvPr>
          <p:cNvGrpSpPr/>
          <p:nvPr/>
        </p:nvGrpSpPr>
        <p:grpSpPr>
          <a:xfrm>
            <a:off x="2749610" y="2997260"/>
            <a:ext cx="1841500" cy="1841500"/>
            <a:chOff x="1225610" y="2997260"/>
            <a:chExt cx="1841500" cy="1841500"/>
          </a:xfrm>
        </p:grpSpPr>
        <p:sp>
          <p:nvSpPr>
            <p:cNvPr id="25" name="object 25">
              <a:extLst>
                <a:ext uri="{FF2B5EF4-FFF2-40B4-BE49-F238E27FC236}">
                  <a16:creationId xmlns:a16="http://schemas.microsoft.com/office/drawing/2014/main" id="{CE3D3EB0-924B-AA0E-2CA1-3475DA3931B7}"/>
                </a:ext>
              </a:extLst>
            </p:cNvPr>
            <p:cNvSpPr/>
            <p:nvPr/>
          </p:nvSpPr>
          <p:spPr>
            <a:xfrm>
              <a:off x="1244600" y="3016249"/>
              <a:ext cx="1816100" cy="1816100"/>
            </a:xfrm>
            <a:custGeom>
              <a:avLst/>
              <a:gdLst/>
              <a:ahLst/>
              <a:cxnLst/>
              <a:rect l="l" t="t" r="r" b="b"/>
              <a:pathLst>
                <a:path w="1816100" h="1816100">
                  <a:moveTo>
                    <a:pt x="1210310" y="0"/>
                  </a:moveTo>
                  <a:lnTo>
                    <a:pt x="0" y="0"/>
                  </a:lnTo>
                  <a:lnTo>
                    <a:pt x="0" y="1816100"/>
                  </a:lnTo>
                  <a:lnTo>
                    <a:pt x="1210310" y="1816100"/>
                  </a:lnTo>
                  <a:lnTo>
                    <a:pt x="1816100" y="908050"/>
                  </a:lnTo>
                  <a:lnTo>
                    <a:pt x="1210310" y="0"/>
                  </a:lnTo>
                  <a:close/>
                </a:path>
              </a:pathLst>
            </a:custGeom>
            <a:solidFill>
              <a:srgbClr val="909090"/>
            </a:solidFill>
          </p:spPr>
          <p:txBody>
            <a:bodyPr wrap="square" lIns="0" tIns="0" rIns="0" bIns="0" rtlCol="0"/>
            <a:lstStyle/>
            <a:p>
              <a:endParaRPr kern="0">
                <a:solidFill>
                  <a:sysClr val="windowText" lastClr="000000"/>
                </a:solidFill>
              </a:endParaRPr>
            </a:p>
          </p:txBody>
        </p:sp>
        <p:sp>
          <p:nvSpPr>
            <p:cNvPr id="26" name="object 26">
              <a:extLst>
                <a:ext uri="{FF2B5EF4-FFF2-40B4-BE49-F238E27FC236}">
                  <a16:creationId xmlns:a16="http://schemas.microsoft.com/office/drawing/2014/main" id="{C0863B5C-CF2B-8419-4567-390D2A0654E3}"/>
                </a:ext>
              </a:extLst>
            </p:cNvPr>
            <p:cNvSpPr/>
            <p:nvPr/>
          </p:nvSpPr>
          <p:spPr>
            <a:xfrm>
              <a:off x="1244600" y="3016249"/>
              <a:ext cx="1816100" cy="1816100"/>
            </a:xfrm>
            <a:custGeom>
              <a:avLst/>
              <a:gdLst/>
              <a:ahLst/>
              <a:cxnLst/>
              <a:rect l="l" t="t" r="r" b="b"/>
              <a:pathLst>
                <a:path w="1816100" h="1816100">
                  <a:moveTo>
                    <a:pt x="0" y="0"/>
                  </a:moveTo>
                  <a:lnTo>
                    <a:pt x="1210310" y="0"/>
                  </a:lnTo>
                  <a:lnTo>
                    <a:pt x="1816100" y="908050"/>
                  </a:lnTo>
                  <a:lnTo>
                    <a:pt x="1210310" y="1816100"/>
                  </a:lnTo>
                  <a:lnTo>
                    <a:pt x="0" y="1816100"/>
                  </a:lnTo>
                  <a:lnTo>
                    <a:pt x="0" y="0"/>
                  </a:lnTo>
                  <a:close/>
                </a:path>
              </a:pathLst>
            </a:custGeom>
            <a:ln w="12579">
              <a:solidFill>
                <a:srgbClr val="909090"/>
              </a:solidFill>
            </a:ln>
          </p:spPr>
          <p:txBody>
            <a:bodyPr wrap="square" lIns="0" tIns="0" rIns="0" bIns="0" rtlCol="0"/>
            <a:lstStyle/>
            <a:p>
              <a:endParaRPr kern="0">
                <a:solidFill>
                  <a:sysClr val="windowText" lastClr="000000"/>
                </a:solidFill>
              </a:endParaRPr>
            </a:p>
          </p:txBody>
        </p:sp>
        <p:sp>
          <p:nvSpPr>
            <p:cNvPr id="27" name="object 27">
              <a:extLst>
                <a:ext uri="{FF2B5EF4-FFF2-40B4-BE49-F238E27FC236}">
                  <a16:creationId xmlns:a16="http://schemas.microsoft.com/office/drawing/2014/main" id="{E49198FF-9E74-337D-465D-C14838B5AD62}"/>
                </a:ext>
              </a:extLst>
            </p:cNvPr>
            <p:cNvSpPr/>
            <p:nvPr/>
          </p:nvSpPr>
          <p:spPr>
            <a:xfrm>
              <a:off x="1238300" y="3009963"/>
              <a:ext cx="1828800" cy="1828800"/>
            </a:xfrm>
            <a:custGeom>
              <a:avLst/>
              <a:gdLst/>
              <a:ahLst/>
              <a:cxnLst/>
              <a:rect l="l" t="t" r="r" b="b"/>
              <a:pathLst>
                <a:path w="1828800" h="1828800">
                  <a:moveTo>
                    <a:pt x="12585" y="6286"/>
                  </a:moveTo>
                  <a:lnTo>
                    <a:pt x="10744" y="1841"/>
                  </a:lnTo>
                  <a:lnTo>
                    <a:pt x="6299" y="0"/>
                  </a:lnTo>
                  <a:lnTo>
                    <a:pt x="1841" y="1841"/>
                  </a:lnTo>
                  <a:lnTo>
                    <a:pt x="0" y="6286"/>
                  </a:lnTo>
                  <a:lnTo>
                    <a:pt x="1841" y="10744"/>
                  </a:lnTo>
                  <a:lnTo>
                    <a:pt x="6299" y="12585"/>
                  </a:lnTo>
                  <a:lnTo>
                    <a:pt x="10744" y="10744"/>
                  </a:lnTo>
                  <a:lnTo>
                    <a:pt x="12585" y="6286"/>
                  </a:lnTo>
                  <a:close/>
                </a:path>
                <a:path w="1828800" h="1828800">
                  <a:moveTo>
                    <a:pt x="1828685" y="1822386"/>
                  </a:moveTo>
                  <a:lnTo>
                    <a:pt x="1826844" y="1817941"/>
                  </a:lnTo>
                  <a:lnTo>
                    <a:pt x="1822399" y="1816100"/>
                  </a:lnTo>
                  <a:lnTo>
                    <a:pt x="1817941" y="1817941"/>
                  </a:lnTo>
                  <a:lnTo>
                    <a:pt x="1816100" y="1822386"/>
                  </a:lnTo>
                  <a:lnTo>
                    <a:pt x="1817941" y="1826844"/>
                  </a:lnTo>
                  <a:lnTo>
                    <a:pt x="1822399" y="1828685"/>
                  </a:lnTo>
                  <a:lnTo>
                    <a:pt x="1826844" y="1826844"/>
                  </a:lnTo>
                  <a:lnTo>
                    <a:pt x="1828685" y="1822386"/>
                  </a:lnTo>
                  <a:close/>
                </a:path>
              </a:pathLst>
            </a:custGeom>
            <a:solidFill>
              <a:srgbClr val="909090"/>
            </a:solidFill>
          </p:spPr>
          <p:txBody>
            <a:bodyPr wrap="square" lIns="0" tIns="0" rIns="0" bIns="0" rtlCol="0"/>
            <a:lstStyle/>
            <a:p>
              <a:endParaRPr kern="0">
                <a:solidFill>
                  <a:sysClr val="windowText" lastClr="000000"/>
                </a:solidFill>
              </a:endParaRPr>
            </a:p>
          </p:txBody>
        </p:sp>
        <p:sp>
          <p:nvSpPr>
            <p:cNvPr id="28" name="object 28">
              <a:extLst>
                <a:ext uri="{FF2B5EF4-FFF2-40B4-BE49-F238E27FC236}">
                  <a16:creationId xmlns:a16="http://schemas.microsoft.com/office/drawing/2014/main" id="{9F66266C-48E3-44BF-716C-34AEEC244B10}"/>
                </a:ext>
              </a:extLst>
            </p:cNvPr>
            <p:cNvSpPr/>
            <p:nvPr/>
          </p:nvSpPr>
          <p:spPr>
            <a:xfrm>
              <a:off x="1231900" y="3003549"/>
              <a:ext cx="1816100" cy="1816100"/>
            </a:xfrm>
            <a:custGeom>
              <a:avLst/>
              <a:gdLst/>
              <a:ahLst/>
              <a:cxnLst/>
              <a:rect l="l" t="t" r="r" b="b"/>
              <a:pathLst>
                <a:path w="1816100" h="1816100">
                  <a:moveTo>
                    <a:pt x="1210310" y="0"/>
                  </a:moveTo>
                  <a:lnTo>
                    <a:pt x="0" y="0"/>
                  </a:lnTo>
                  <a:lnTo>
                    <a:pt x="0" y="1816100"/>
                  </a:lnTo>
                  <a:lnTo>
                    <a:pt x="1210310" y="1816100"/>
                  </a:lnTo>
                  <a:lnTo>
                    <a:pt x="1816100" y="908050"/>
                  </a:lnTo>
                  <a:lnTo>
                    <a:pt x="1210310" y="0"/>
                  </a:lnTo>
                  <a:close/>
                </a:path>
              </a:pathLst>
            </a:custGeom>
            <a:solidFill>
              <a:srgbClr val="CDCDCD"/>
            </a:solidFill>
          </p:spPr>
          <p:txBody>
            <a:bodyPr wrap="square" lIns="0" tIns="0" rIns="0" bIns="0" rtlCol="0"/>
            <a:lstStyle/>
            <a:p>
              <a:endParaRPr kern="0">
                <a:solidFill>
                  <a:sysClr val="windowText" lastClr="000000"/>
                </a:solidFill>
              </a:endParaRPr>
            </a:p>
          </p:txBody>
        </p:sp>
        <p:sp>
          <p:nvSpPr>
            <p:cNvPr id="29" name="object 29">
              <a:extLst>
                <a:ext uri="{FF2B5EF4-FFF2-40B4-BE49-F238E27FC236}">
                  <a16:creationId xmlns:a16="http://schemas.microsoft.com/office/drawing/2014/main" id="{F4E5ABE9-C0F2-7DC0-BE59-6C9201F3A57F}"/>
                </a:ext>
              </a:extLst>
            </p:cNvPr>
            <p:cNvSpPr/>
            <p:nvPr/>
          </p:nvSpPr>
          <p:spPr>
            <a:xfrm>
              <a:off x="1231900" y="3003549"/>
              <a:ext cx="1816100" cy="1816100"/>
            </a:xfrm>
            <a:custGeom>
              <a:avLst/>
              <a:gdLst/>
              <a:ahLst/>
              <a:cxnLst/>
              <a:rect l="l" t="t" r="r" b="b"/>
              <a:pathLst>
                <a:path w="1816100" h="1816100">
                  <a:moveTo>
                    <a:pt x="0" y="0"/>
                  </a:moveTo>
                  <a:lnTo>
                    <a:pt x="1210310" y="0"/>
                  </a:lnTo>
                  <a:lnTo>
                    <a:pt x="1816100" y="908050"/>
                  </a:lnTo>
                  <a:lnTo>
                    <a:pt x="1210310" y="1816100"/>
                  </a:lnTo>
                  <a:lnTo>
                    <a:pt x="0" y="1816100"/>
                  </a:lnTo>
                  <a:lnTo>
                    <a:pt x="0" y="0"/>
                  </a:lnTo>
                  <a:close/>
                </a:path>
              </a:pathLst>
            </a:custGeom>
            <a:ln w="12579">
              <a:solidFill>
                <a:srgbClr val="133B2D"/>
              </a:solidFill>
            </a:ln>
          </p:spPr>
          <p:txBody>
            <a:bodyPr wrap="square" lIns="0" tIns="0" rIns="0" bIns="0" rtlCol="0"/>
            <a:lstStyle/>
            <a:p>
              <a:endParaRPr kern="0">
                <a:solidFill>
                  <a:sysClr val="windowText" lastClr="000000"/>
                </a:solidFill>
              </a:endParaRPr>
            </a:p>
          </p:txBody>
        </p:sp>
        <p:sp>
          <p:nvSpPr>
            <p:cNvPr id="30" name="object 30">
              <a:extLst>
                <a:ext uri="{FF2B5EF4-FFF2-40B4-BE49-F238E27FC236}">
                  <a16:creationId xmlns:a16="http://schemas.microsoft.com/office/drawing/2014/main" id="{7D9E6387-12A2-FD89-2C20-46F5021246BF}"/>
                </a:ext>
              </a:extLst>
            </p:cNvPr>
            <p:cNvSpPr/>
            <p:nvPr/>
          </p:nvSpPr>
          <p:spPr>
            <a:xfrm>
              <a:off x="1225600" y="2997263"/>
              <a:ext cx="1828800" cy="1828800"/>
            </a:xfrm>
            <a:custGeom>
              <a:avLst/>
              <a:gdLst/>
              <a:ahLst/>
              <a:cxnLst/>
              <a:rect l="l" t="t" r="r" b="b"/>
              <a:pathLst>
                <a:path w="1828800" h="1828800">
                  <a:moveTo>
                    <a:pt x="12585" y="6286"/>
                  </a:moveTo>
                  <a:lnTo>
                    <a:pt x="10744" y="1841"/>
                  </a:lnTo>
                  <a:lnTo>
                    <a:pt x="6299" y="0"/>
                  </a:lnTo>
                  <a:lnTo>
                    <a:pt x="1841" y="1841"/>
                  </a:lnTo>
                  <a:lnTo>
                    <a:pt x="0" y="6286"/>
                  </a:lnTo>
                  <a:lnTo>
                    <a:pt x="1841" y="10744"/>
                  </a:lnTo>
                  <a:lnTo>
                    <a:pt x="6299" y="12585"/>
                  </a:lnTo>
                  <a:lnTo>
                    <a:pt x="10744" y="10744"/>
                  </a:lnTo>
                  <a:lnTo>
                    <a:pt x="12585" y="6286"/>
                  </a:lnTo>
                  <a:close/>
                </a:path>
                <a:path w="1828800" h="1828800">
                  <a:moveTo>
                    <a:pt x="1828685" y="1822386"/>
                  </a:moveTo>
                  <a:lnTo>
                    <a:pt x="1826844" y="1817941"/>
                  </a:lnTo>
                  <a:lnTo>
                    <a:pt x="1822399" y="1816100"/>
                  </a:lnTo>
                  <a:lnTo>
                    <a:pt x="1817941" y="1817941"/>
                  </a:lnTo>
                  <a:lnTo>
                    <a:pt x="1816100" y="1822386"/>
                  </a:lnTo>
                  <a:lnTo>
                    <a:pt x="1817941" y="1826844"/>
                  </a:lnTo>
                  <a:lnTo>
                    <a:pt x="1822399" y="1828685"/>
                  </a:lnTo>
                  <a:lnTo>
                    <a:pt x="1826844" y="1826844"/>
                  </a:lnTo>
                  <a:lnTo>
                    <a:pt x="1828685" y="1822386"/>
                  </a:lnTo>
                  <a:close/>
                </a:path>
              </a:pathLst>
            </a:custGeom>
            <a:solidFill>
              <a:srgbClr val="133B2D"/>
            </a:solidFill>
          </p:spPr>
          <p:txBody>
            <a:bodyPr wrap="square" lIns="0" tIns="0" rIns="0" bIns="0" rtlCol="0"/>
            <a:lstStyle/>
            <a:p>
              <a:endParaRPr kern="0">
                <a:solidFill>
                  <a:sysClr val="windowText" lastClr="000000"/>
                </a:solidFill>
              </a:endParaRPr>
            </a:p>
          </p:txBody>
        </p:sp>
      </p:grpSp>
      <p:sp>
        <p:nvSpPr>
          <p:cNvPr id="31" name="object 31">
            <a:extLst>
              <a:ext uri="{FF2B5EF4-FFF2-40B4-BE49-F238E27FC236}">
                <a16:creationId xmlns:a16="http://schemas.microsoft.com/office/drawing/2014/main" id="{0683D656-6825-4253-668C-3F85A2C78212}"/>
              </a:ext>
            </a:extLst>
          </p:cNvPr>
          <p:cNvSpPr txBox="1"/>
          <p:nvPr/>
        </p:nvSpPr>
        <p:spPr>
          <a:xfrm>
            <a:off x="7862570" y="3373120"/>
            <a:ext cx="1480820" cy="1122680"/>
          </a:xfrm>
          <a:prstGeom prst="rect">
            <a:avLst/>
          </a:prstGeom>
        </p:spPr>
        <p:txBody>
          <a:bodyPr vert="horz" wrap="square" lIns="0" tIns="12700" rIns="0" bIns="0" rtlCol="0">
            <a:spAutoFit/>
          </a:bodyPr>
          <a:lstStyle/>
          <a:p>
            <a:pPr marL="12065" marR="5080" algn="ctr">
              <a:spcBef>
                <a:spcPts val="100"/>
              </a:spcBef>
            </a:pPr>
            <a:r>
              <a:rPr sz="2400" b="1" kern="0" spc="-10" dirty="0">
                <a:solidFill>
                  <a:srgbClr val="1A523E"/>
                </a:solidFill>
                <a:latin typeface="Times New Roman"/>
                <a:cs typeface="Times New Roman"/>
              </a:rPr>
              <a:t>Bargaining </a:t>
            </a:r>
            <a:r>
              <a:rPr sz="2400" b="1" kern="0" dirty="0">
                <a:solidFill>
                  <a:srgbClr val="1A523E"/>
                </a:solidFill>
                <a:latin typeface="Times New Roman"/>
                <a:cs typeface="Times New Roman"/>
              </a:rPr>
              <a:t>Power</a:t>
            </a:r>
            <a:r>
              <a:rPr sz="2400" b="1" kern="0" spc="-65" dirty="0">
                <a:solidFill>
                  <a:srgbClr val="1A523E"/>
                </a:solidFill>
                <a:latin typeface="Times New Roman"/>
                <a:cs typeface="Times New Roman"/>
              </a:rPr>
              <a:t> </a:t>
            </a:r>
            <a:r>
              <a:rPr sz="2400" b="1" kern="0" spc="-25" dirty="0">
                <a:solidFill>
                  <a:srgbClr val="1A523E"/>
                </a:solidFill>
                <a:latin typeface="Times New Roman"/>
                <a:cs typeface="Times New Roman"/>
              </a:rPr>
              <a:t>of </a:t>
            </a:r>
            <a:r>
              <a:rPr sz="2400" b="1" kern="0" spc="-10" dirty="0">
                <a:solidFill>
                  <a:srgbClr val="1A523E"/>
                </a:solidFill>
                <a:latin typeface="Times New Roman"/>
                <a:cs typeface="Times New Roman"/>
              </a:rPr>
              <a:t>Buyers</a:t>
            </a:r>
            <a:endParaRPr sz="2400" kern="0">
              <a:solidFill>
                <a:sysClr val="windowText" lastClr="000000"/>
              </a:solidFill>
              <a:latin typeface="Times New Roman"/>
              <a:cs typeface="Times New Roman"/>
            </a:endParaRPr>
          </a:p>
        </p:txBody>
      </p:sp>
      <p:sp>
        <p:nvSpPr>
          <p:cNvPr id="34" name="object 34">
            <a:extLst>
              <a:ext uri="{FF2B5EF4-FFF2-40B4-BE49-F238E27FC236}">
                <a16:creationId xmlns:a16="http://schemas.microsoft.com/office/drawing/2014/main" id="{120223FA-4054-A240-CF20-0D0788A6E13C}"/>
              </a:ext>
            </a:extLst>
          </p:cNvPr>
          <p:cNvSpPr txBox="1">
            <a:spLocks noGrp="1"/>
          </p:cNvSpPr>
          <p:nvPr>
            <p:ph type="ftr" sz="quarter" idx="5"/>
          </p:nvPr>
        </p:nvSpPr>
        <p:spPr>
          <a:prstGeom prst="rect">
            <a:avLst/>
          </a:prstGeom>
        </p:spPr>
        <p:txBody>
          <a:bodyPr vert="horz" wrap="square" lIns="0" tIns="0" rIns="0" bIns="0" rtlCol="0">
            <a:spAutoFit/>
          </a:bodyPr>
          <a:lstStyle/>
          <a:p>
            <a:pPr marL="101600">
              <a:lnSpc>
                <a:spcPts val="1630"/>
              </a:lnSpc>
            </a:pPr>
            <a:r>
              <a:rPr kern="0" spc="-25" dirty="0"/>
              <a:t>Ch2</a:t>
            </a:r>
          </a:p>
        </p:txBody>
      </p:sp>
      <p:sp>
        <p:nvSpPr>
          <p:cNvPr id="32" name="object 32">
            <a:extLst>
              <a:ext uri="{FF2B5EF4-FFF2-40B4-BE49-F238E27FC236}">
                <a16:creationId xmlns:a16="http://schemas.microsoft.com/office/drawing/2014/main" id="{B38E4F24-E4FA-9020-9F22-366A8729EB93}"/>
              </a:ext>
            </a:extLst>
          </p:cNvPr>
          <p:cNvSpPr txBox="1"/>
          <p:nvPr/>
        </p:nvSpPr>
        <p:spPr>
          <a:xfrm>
            <a:off x="2776219" y="3373120"/>
            <a:ext cx="1480820" cy="1122680"/>
          </a:xfrm>
          <a:prstGeom prst="rect">
            <a:avLst/>
          </a:prstGeom>
        </p:spPr>
        <p:txBody>
          <a:bodyPr vert="horz" wrap="square" lIns="0" tIns="12700" rIns="0" bIns="0" rtlCol="0">
            <a:spAutoFit/>
          </a:bodyPr>
          <a:lstStyle/>
          <a:p>
            <a:pPr marL="12700" marR="5080" algn="ctr">
              <a:spcBef>
                <a:spcPts val="100"/>
              </a:spcBef>
            </a:pPr>
            <a:r>
              <a:rPr sz="2400" b="1" kern="0" spc="-10" dirty="0">
                <a:solidFill>
                  <a:srgbClr val="1A523E"/>
                </a:solidFill>
                <a:latin typeface="Times New Roman"/>
                <a:cs typeface="Times New Roman"/>
              </a:rPr>
              <a:t>Bargaining </a:t>
            </a:r>
            <a:r>
              <a:rPr sz="2400" b="1" kern="0" dirty="0">
                <a:solidFill>
                  <a:srgbClr val="1A523E"/>
                </a:solidFill>
                <a:latin typeface="Times New Roman"/>
                <a:cs typeface="Times New Roman"/>
              </a:rPr>
              <a:t>Power</a:t>
            </a:r>
            <a:r>
              <a:rPr sz="2400" b="1" kern="0" spc="-65" dirty="0">
                <a:solidFill>
                  <a:srgbClr val="1A523E"/>
                </a:solidFill>
                <a:latin typeface="Times New Roman"/>
                <a:cs typeface="Times New Roman"/>
              </a:rPr>
              <a:t> </a:t>
            </a:r>
            <a:r>
              <a:rPr sz="2400" b="1" kern="0" spc="-25" dirty="0">
                <a:solidFill>
                  <a:srgbClr val="1A523E"/>
                </a:solidFill>
                <a:latin typeface="Times New Roman"/>
                <a:cs typeface="Times New Roman"/>
              </a:rPr>
              <a:t>of </a:t>
            </a:r>
            <a:r>
              <a:rPr sz="2400" b="1" kern="0" spc="-10" dirty="0">
                <a:solidFill>
                  <a:srgbClr val="1A523E"/>
                </a:solidFill>
                <a:latin typeface="Times New Roman"/>
                <a:cs typeface="Times New Roman"/>
              </a:rPr>
              <a:t>Suppliers</a:t>
            </a:r>
            <a:endParaRPr sz="2400" kern="0">
              <a:solidFill>
                <a:sysClr val="windowText" lastClr="000000"/>
              </a:solidFill>
              <a:latin typeface="Times New Roman"/>
              <a:cs typeface="Times New Roman"/>
            </a:endParaRPr>
          </a:p>
        </p:txBody>
      </p:sp>
      <p:sp>
        <p:nvSpPr>
          <p:cNvPr id="33" name="object 33">
            <a:extLst>
              <a:ext uri="{FF2B5EF4-FFF2-40B4-BE49-F238E27FC236}">
                <a16:creationId xmlns:a16="http://schemas.microsoft.com/office/drawing/2014/main" id="{31AB9229-5128-FA7B-5B88-97468DDA5DCA}"/>
              </a:ext>
            </a:extLst>
          </p:cNvPr>
          <p:cNvSpPr txBox="1">
            <a:spLocks noGrp="1"/>
          </p:cNvSpPr>
          <p:nvPr>
            <p:ph type="title"/>
          </p:nvPr>
        </p:nvSpPr>
        <p:spPr>
          <a:xfrm>
            <a:off x="4422986" y="31750"/>
            <a:ext cx="6394027" cy="1258036"/>
          </a:xfrm>
          <a:prstGeom prst="rect">
            <a:avLst/>
          </a:prstGeom>
        </p:spPr>
        <p:txBody>
          <a:bodyPr vert="horz" wrap="square" lIns="0" tIns="26669" rIns="0" bIns="0" rtlCol="0">
            <a:spAutoFit/>
          </a:bodyPr>
          <a:lstStyle/>
          <a:p>
            <a:pPr marL="12700" marR="5080" indent="121920">
              <a:lnSpc>
                <a:spcPts val="4790"/>
              </a:lnSpc>
              <a:spcBef>
                <a:spcPts val="209"/>
              </a:spcBef>
            </a:pPr>
            <a:r>
              <a:rPr sz="4000" b="1" dirty="0"/>
              <a:t>Porter’s</a:t>
            </a:r>
            <a:r>
              <a:rPr sz="4000" b="1" spc="-50" dirty="0"/>
              <a:t> </a:t>
            </a:r>
            <a:r>
              <a:rPr sz="4000" b="1" dirty="0"/>
              <a:t>Five</a:t>
            </a:r>
            <a:r>
              <a:rPr sz="4000" b="1" spc="-45" dirty="0"/>
              <a:t> </a:t>
            </a:r>
            <a:r>
              <a:rPr sz="4000" b="1" spc="-10" dirty="0"/>
              <a:t>Forces </a:t>
            </a:r>
            <a:r>
              <a:rPr sz="4000" b="1" dirty="0"/>
              <a:t>Model</a:t>
            </a:r>
            <a:r>
              <a:rPr sz="4000" b="1" spc="-65" dirty="0"/>
              <a:t> </a:t>
            </a:r>
            <a:r>
              <a:rPr sz="4000" b="1" dirty="0"/>
              <a:t>of</a:t>
            </a:r>
            <a:r>
              <a:rPr sz="4000" b="1" spc="-55" dirty="0"/>
              <a:t> </a:t>
            </a:r>
            <a:r>
              <a:rPr sz="4000" b="1" spc="-10" dirty="0"/>
              <a:t>Competition</a:t>
            </a:r>
            <a:endParaRPr sz="4000"/>
          </a:p>
        </p:txBody>
      </p:sp>
    </p:spTree>
    <p:extLst>
      <p:ext uri="{BB962C8B-B14F-4D97-AF65-F5344CB8AC3E}">
        <p14:creationId xmlns:p14="http://schemas.microsoft.com/office/powerpoint/2010/main" val="2117367765"/>
      </p:ext>
    </p:extLst>
  </p:cSld>
  <p:clrMapOvr>
    <a:masterClrMapping/>
  </p:clrMapOvr>
  <p:transition>
    <p:zoom dir="in"/>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E7CED4-C958-A40F-657E-5E526FD812E2}"/>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5F91585B-B7DD-02F8-573F-15CA00AC7B8C}"/>
              </a:ext>
            </a:extLst>
          </p:cNvPr>
          <p:cNvSpPr txBox="1">
            <a:spLocks noGrp="1"/>
          </p:cNvSpPr>
          <p:nvPr>
            <p:ph type="title"/>
          </p:nvPr>
        </p:nvSpPr>
        <p:spPr>
          <a:xfrm>
            <a:off x="2860040" y="335279"/>
            <a:ext cx="6466205" cy="635000"/>
          </a:xfrm>
          <a:prstGeom prst="rect">
            <a:avLst/>
          </a:prstGeom>
        </p:spPr>
        <p:txBody>
          <a:bodyPr vert="horz" wrap="square" lIns="0" tIns="12700" rIns="0" bIns="0" rtlCol="0">
            <a:spAutoFit/>
          </a:bodyPr>
          <a:lstStyle/>
          <a:p>
            <a:pPr marL="12700">
              <a:spcBef>
                <a:spcPts val="100"/>
              </a:spcBef>
            </a:pPr>
            <a:r>
              <a:rPr sz="4000" b="1" dirty="0"/>
              <a:t>Threat</a:t>
            </a:r>
            <a:r>
              <a:rPr sz="4000" b="1" spc="-105" dirty="0"/>
              <a:t> </a:t>
            </a:r>
            <a:r>
              <a:rPr sz="4000" b="1" dirty="0"/>
              <a:t>of</a:t>
            </a:r>
            <a:r>
              <a:rPr sz="4000" b="1" spc="-95" dirty="0"/>
              <a:t> </a:t>
            </a:r>
            <a:r>
              <a:rPr sz="4000" b="1" dirty="0"/>
              <a:t>Substitute</a:t>
            </a:r>
            <a:r>
              <a:rPr sz="4000" b="1" spc="-105" dirty="0"/>
              <a:t> </a:t>
            </a:r>
            <a:r>
              <a:rPr sz="4000" b="1" spc="-10" dirty="0"/>
              <a:t>Products</a:t>
            </a:r>
            <a:endParaRPr sz="4000"/>
          </a:p>
        </p:txBody>
      </p:sp>
      <p:grpSp>
        <p:nvGrpSpPr>
          <p:cNvPr id="3" name="object 3">
            <a:extLst>
              <a:ext uri="{FF2B5EF4-FFF2-40B4-BE49-F238E27FC236}">
                <a16:creationId xmlns:a16="http://schemas.microsoft.com/office/drawing/2014/main" id="{39808025-546F-28F8-C85E-0FA17A9E8A80}"/>
              </a:ext>
            </a:extLst>
          </p:cNvPr>
          <p:cNvGrpSpPr/>
          <p:nvPr/>
        </p:nvGrpSpPr>
        <p:grpSpPr>
          <a:xfrm>
            <a:off x="2133600" y="1828800"/>
            <a:ext cx="2628900" cy="3086100"/>
            <a:chOff x="609600" y="1828800"/>
            <a:chExt cx="2628900" cy="3086100"/>
          </a:xfrm>
        </p:grpSpPr>
        <p:sp>
          <p:nvSpPr>
            <p:cNvPr id="4" name="object 4">
              <a:extLst>
                <a:ext uri="{FF2B5EF4-FFF2-40B4-BE49-F238E27FC236}">
                  <a16:creationId xmlns:a16="http://schemas.microsoft.com/office/drawing/2014/main" id="{E082CF23-071A-3FA4-4876-4311381DA567}"/>
                </a:ext>
              </a:extLst>
            </p:cNvPr>
            <p:cNvSpPr/>
            <p:nvPr/>
          </p:nvSpPr>
          <p:spPr>
            <a:xfrm>
              <a:off x="647700" y="1866900"/>
              <a:ext cx="2590800" cy="3048000"/>
            </a:xfrm>
            <a:custGeom>
              <a:avLst/>
              <a:gdLst/>
              <a:ahLst/>
              <a:cxnLst/>
              <a:rect l="l" t="t" r="r" b="b"/>
              <a:pathLst>
                <a:path w="2590800" h="3048000">
                  <a:moveTo>
                    <a:pt x="1727200" y="0"/>
                  </a:moveTo>
                  <a:lnTo>
                    <a:pt x="0" y="0"/>
                  </a:lnTo>
                  <a:lnTo>
                    <a:pt x="0" y="3048000"/>
                  </a:lnTo>
                  <a:lnTo>
                    <a:pt x="1727200" y="3048000"/>
                  </a:lnTo>
                  <a:lnTo>
                    <a:pt x="2590800" y="1524000"/>
                  </a:lnTo>
                  <a:lnTo>
                    <a:pt x="1727200" y="0"/>
                  </a:lnTo>
                  <a:close/>
                </a:path>
              </a:pathLst>
            </a:custGeom>
            <a:solidFill>
              <a:srgbClr val="000000"/>
            </a:solidFill>
          </p:spPr>
          <p:txBody>
            <a:bodyPr wrap="square" lIns="0" tIns="0" rIns="0" bIns="0" rtlCol="0"/>
            <a:lstStyle/>
            <a:p>
              <a:endParaRPr kern="0">
                <a:solidFill>
                  <a:sysClr val="windowText" lastClr="000000"/>
                </a:solidFill>
              </a:endParaRPr>
            </a:p>
          </p:txBody>
        </p:sp>
        <p:sp>
          <p:nvSpPr>
            <p:cNvPr id="5" name="object 5">
              <a:extLst>
                <a:ext uri="{FF2B5EF4-FFF2-40B4-BE49-F238E27FC236}">
                  <a16:creationId xmlns:a16="http://schemas.microsoft.com/office/drawing/2014/main" id="{2C5A963A-5E83-0830-0DC7-5172D63D9955}"/>
                </a:ext>
              </a:extLst>
            </p:cNvPr>
            <p:cNvSpPr/>
            <p:nvPr/>
          </p:nvSpPr>
          <p:spPr>
            <a:xfrm>
              <a:off x="609600" y="1828800"/>
              <a:ext cx="2590800" cy="3048000"/>
            </a:xfrm>
            <a:custGeom>
              <a:avLst/>
              <a:gdLst/>
              <a:ahLst/>
              <a:cxnLst/>
              <a:rect l="l" t="t" r="r" b="b"/>
              <a:pathLst>
                <a:path w="2590800" h="3048000">
                  <a:moveTo>
                    <a:pt x="1727200" y="0"/>
                  </a:moveTo>
                  <a:lnTo>
                    <a:pt x="0" y="0"/>
                  </a:lnTo>
                  <a:lnTo>
                    <a:pt x="0" y="3048000"/>
                  </a:lnTo>
                  <a:lnTo>
                    <a:pt x="1727200" y="3048000"/>
                  </a:lnTo>
                  <a:lnTo>
                    <a:pt x="2590800" y="1524000"/>
                  </a:lnTo>
                  <a:lnTo>
                    <a:pt x="1727200" y="0"/>
                  </a:lnTo>
                  <a:close/>
                </a:path>
              </a:pathLst>
            </a:custGeom>
            <a:solidFill>
              <a:srgbClr val="009587"/>
            </a:solidFill>
          </p:spPr>
          <p:txBody>
            <a:bodyPr wrap="square" lIns="0" tIns="0" rIns="0" bIns="0" rtlCol="0"/>
            <a:lstStyle/>
            <a:p>
              <a:endParaRPr kern="0">
                <a:solidFill>
                  <a:sysClr val="windowText" lastClr="000000"/>
                </a:solidFill>
              </a:endParaRPr>
            </a:p>
          </p:txBody>
        </p:sp>
      </p:grpSp>
      <p:sp>
        <p:nvSpPr>
          <p:cNvPr id="6" name="object 6">
            <a:extLst>
              <a:ext uri="{FF2B5EF4-FFF2-40B4-BE49-F238E27FC236}">
                <a16:creationId xmlns:a16="http://schemas.microsoft.com/office/drawing/2014/main" id="{C23FAF8F-6F5E-A16C-33F7-FC8A6BBFAA36}"/>
              </a:ext>
            </a:extLst>
          </p:cNvPr>
          <p:cNvSpPr txBox="1"/>
          <p:nvPr/>
        </p:nvSpPr>
        <p:spPr>
          <a:xfrm>
            <a:off x="2338070" y="2228850"/>
            <a:ext cx="1590675" cy="2219960"/>
          </a:xfrm>
          <a:prstGeom prst="rect">
            <a:avLst/>
          </a:prstGeom>
        </p:spPr>
        <p:txBody>
          <a:bodyPr vert="horz" wrap="square" lIns="0" tIns="12700" rIns="0" bIns="0" rtlCol="0">
            <a:spAutoFit/>
          </a:bodyPr>
          <a:lstStyle/>
          <a:p>
            <a:pPr marL="12700" marR="5080">
              <a:spcBef>
                <a:spcPts val="100"/>
              </a:spcBef>
            </a:pPr>
            <a:r>
              <a:rPr sz="2400" b="1" kern="0" spc="-10" dirty="0">
                <a:solidFill>
                  <a:srgbClr val="FFFFFF"/>
                </a:solidFill>
                <a:latin typeface="Times New Roman"/>
                <a:cs typeface="Times New Roman"/>
              </a:rPr>
              <a:t>Products </a:t>
            </a:r>
            <a:r>
              <a:rPr sz="2400" b="1" kern="0" dirty="0">
                <a:solidFill>
                  <a:srgbClr val="FFFFFF"/>
                </a:solidFill>
                <a:latin typeface="Times New Roman"/>
                <a:cs typeface="Times New Roman"/>
              </a:rPr>
              <a:t>with</a:t>
            </a:r>
            <a:r>
              <a:rPr sz="2400" b="1" kern="0" spc="-60" dirty="0">
                <a:solidFill>
                  <a:srgbClr val="FFFFFF"/>
                </a:solidFill>
                <a:latin typeface="Times New Roman"/>
                <a:cs typeface="Times New Roman"/>
              </a:rPr>
              <a:t> </a:t>
            </a:r>
            <a:r>
              <a:rPr sz="2400" b="1" kern="0" spc="-10" dirty="0">
                <a:solidFill>
                  <a:srgbClr val="FFFFFF"/>
                </a:solidFill>
                <a:latin typeface="Times New Roman"/>
                <a:cs typeface="Times New Roman"/>
              </a:rPr>
              <a:t>similar </a:t>
            </a:r>
            <a:r>
              <a:rPr sz="2400" b="1" i="1" kern="0" spc="-10" dirty="0">
                <a:solidFill>
                  <a:srgbClr val="FFFFFF"/>
                </a:solidFill>
                <a:latin typeface="Times New Roman"/>
                <a:cs typeface="Times New Roman"/>
              </a:rPr>
              <a:t>function </a:t>
            </a:r>
            <a:r>
              <a:rPr sz="2400" b="1" kern="0" dirty="0">
                <a:solidFill>
                  <a:srgbClr val="FFFFFF"/>
                </a:solidFill>
                <a:latin typeface="Times New Roman"/>
                <a:cs typeface="Times New Roman"/>
              </a:rPr>
              <a:t>limit</a:t>
            </a:r>
            <a:r>
              <a:rPr sz="2400" b="1" kern="0" spc="-25" dirty="0">
                <a:solidFill>
                  <a:srgbClr val="FFFFFF"/>
                </a:solidFill>
                <a:latin typeface="Times New Roman"/>
                <a:cs typeface="Times New Roman"/>
              </a:rPr>
              <a:t> the </a:t>
            </a:r>
            <a:r>
              <a:rPr sz="2400" b="1" kern="0" dirty="0">
                <a:solidFill>
                  <a:srgbClr val="FFFFFF"/>
                </a:solidFill>
                <a:latin typeface="Times New Roman"/>
                <a:cs typeface="Times New Roman"/>
              </a:rPr>
              <a:t>prices</a:t>
            </a:r>
            <a:r>
              <a:rPr sz="2400" b="1" kern="0" spc="-45" dirty="0">
                <a:solidFill>
                  <a:srgbClr val="FFFFFF"/>
                </a:solidFill>
                <a:latin typeface="Times New Roman"/>
                <a:cs typeface="Times New Roman"/>
              </a:rPr>
              <a:t> </a:t>
            </a:r>
            <a:r>
              <a:rPr sz="2400" b="1" kern="0" spc="-20" dirty="0">
                <a:solidFill>
                  <a:srgbClr val="FFFFFF"/>
                </a:solidFill>
                <a:latin typeface="Times New Roman"/>
                <a:cs typeface="Times New Roman"/>
              </a:rPr>
              <a:t>firms </a:t>
            </a:r>
            <a:r>
              <a:rPr sz="2400" b="1" kern="0" dirty="0">
                <a:solidFill>
                  <a:srgbClr val="FFFFFF"/>
                </a:solidFill>
                <a:latin typeface="Times New Roman"/>
                <a:cs typeface="Times New Roman"/>
              </a:rPr>
              <a:t>can</a:t>
            </a:r>
            <a:r>
              <a:rPr sz="2400" b="1" kern="0" spc="-45" dirty="0">
                <a:solidFill>
                  <a:srgbClr val="FFFFFF"/>
                </a:solidFill>
                <a:latin typeface="Times New Roman"/>
                <a:cs typeface="Times New Roman"/>
              </a:rPr>
              <a:t> </a:t>
            </a:r>
            <a:r>
              <a:rPr sz="2400" b="1" kern="0" spc="-10" dirty="0">
                <a:solidFill>
                  <a:srgbClr val="FFFFFF"/>
                </a:solidFill>
                <a:latin typeface="Times New Roman"/>
                <a:cs typeface="Times New Roman"/>
              </a:rPr>
              <a:t>charge</a:t>
            </a:r>
            <a:endParaRPr sz="2400" kern="0">
              <a:solidFill>
                <a:sysClr val="windowText" lastClr="000000"/>
              </a:solidFill>
              <a:latin typeface="Times New Roman"/>
              <a:cs typeface="Times New Roman"/>
            </a:endParaRPr>
          </a:p>
        </p:txBody>
      </p:sp>
      <p:sp>
        <p:nvSpPr>
          <p:cNvPr id="7" name="object 7">
            <a:extLst>
              <a:ext uri="{FF2B5EF4-FFF2-40B4-BE49-F238E27FC236}">
                <a16:creationId xmlns:a16="http://schemas.microsoft.com/office/drawing/2014/main" id="{D2AA61F2-A85E-079F-8AA3-3EBE539381D7}"/>
              </a:ext>
            </a:extLst>
          </p:cNvPr>
          <p:cNvSpPr txBox="1"/>
          <p:nvPr/>
        </p:nvSpPr>
        <p:spPr>
          <a:xfrm>
            <a:off x="5088891" y="1543050"/>
            <a:ext cx="4835525" cy="391160"/>
          </a:xfrm>
          <a:prstGeom prst="rect">
            <a:avLst/>
          </a:prstGeom>
        </p:spPr>
        <p:txBody>
          <a:bodyPr vert="horz" wrap="square" lIns="0" tIns="12700" rIns="0" bIns="0" rtlCol="0">
            <a:spAutoFit/>
          </a:bodyPr>
          <a:lstStyle/>
          <a:p>
            <a:pPr marL="12700">
              <a:spcBef>
                <a:spcPts val="100"/>
              </a:spcBef>
            </a:pPr>
            <a:r>
              <a:rPr sz="2400" b="1" kern="0" dirty="0">
                <a:solidFill>
                  <a:srgbClr val="FFFFFF"/>
                </a:solidFill>
                <a:latin typeface="Times New Roman"/>
                <a:cs typeface="Times New Roman"/>
              </a:rPr>
              <a:t>Keys</a:t>
            </a:r>
            <a:r>
              <a:rPr sz="2400" b="1" kern="0" spc="-50" dirty="0">
                <a:solidFill>
                  <a:srgbClr val="FFFFFF"/>
                </a:solidFill>
                <a:latin typeface="Times New Roman"/>
                <a:cs typeface="Times New Roman"/>
              </a:rPr>
              <a:t> </a:t>
            </a:r>
            <a:r>
              <a:rPr sz="2400" b="1" kern="0" dirty="0">
                <a:solidFill>
                  <a:srgbClr val="FFFFFF"/>
                </a:solidFill>
                <a:latin typeface="Times New Roman"/>
                <a:cs typeface="Times New Roman"/>
              </a:rPr>
              <a:t>to</a:t>
            </a:r>
            <a:r>
              <a:rPr sz="2400" b="1" kern="0" spc="-50" dirty="0">
                <a:solidFill>
                  <a:srgbClr val="FFFFFF"/>
                </a:solidFill>
                <a:latin typeface="Times New Roman"/>
                <a:cs typeface="Times New Roman"/>
              </a:rPr>
              <a:t> </a:t>
            </a:r>
            <a:r>
              <a:rPr sz="2400" b="1" kern="0" dirty="0">
                <a:solidFill>
                  <a:srgbClr val="FFFFFF"/>
                </a:solidFill>
                <a:latin typeface="Times New Roman"/>
                <a:cs typeface="Times New Roman"/>
              </a:rPr>
              <a:t>evaluate</a:t>
            </a:r>
            <a:r>
              <a:rPr sz="2400" b="1" kern="0" spc="-50" dirty="0">
                <a:solidFill>
                  <a:srgbClr val="FFFFFF"/>
                </a:solidFill>
                <a:latin typeface="Times New Roman"/>
                <a:cs typeface="Times New Roman"/>
              </a:rPr>
              <a:t> </a:t>
            </a:r>
            <a:r>
              <a:rPr sz="2400" b="1" kern="0" dirty="0">
                <a:solidFill>
                  <a:srgbClr val="FFFFFF"/>
                </a:solidFill>
                <a:latin typeface="Times New Roman"/>
                <a:cs typeface="Times New Roman"/>
              </a:rPr>
              <a:t>substitute</a:t>
            </a:r>
            <a:r>
              <a:rPr sz="2400" b="1" kern="0" spc="-50" dirty="0">
                <a:solidFill>
                  <a:srgbClr val="FFFFFF"/>
                </a:solidFill>
                <a:latin typeface="Times New Roman"/>
                <a:cs typeface="Times New Roman"/>
              </a:rPr>
              <a:t> </a:t>
            </a:r>
            <a:r>
              <a:rPr sz="2400" b="1" kern="0" spc="-10" dirty="0">
                <a:solidFill>
                  <a:srgbClr val="FFFFFF"/>
                </a:solidFill>
                <a:latin typeface="Times New Roman"/>
                <a:cs typeface="Times New Roman"/>
              </a:rPr>
              <a:t>products:</a:t>
            </a:r>
            <a:endParaRPr sz="2400" kern="0">
              <a:solidFill>
                <a:sysClr val="windowText" lastClr="000000"/>
              </a:solidFill>
              <a:latin typeface="Times New Roman"/>
              <a:cs typeface="Times New Roman"/>
            </a:endParaRPr>
          </a:p>
        </p:txBody>
      </p:sp>
      <p:sp>
        <p:nvSpPr>
          <p:cNvPr id="8" name="object 8">
            <a:extLst>
              <a:ext uri="{FF2B5EF4-FFF2-40B4-BE49-F238E27FC236}">
                <a16:creationId xmlns:a16="http://schemas.microsoft.com/office/drawing/2014/main" id="{3452C628-04AA-18C7-CDF5-B294676753FE}"/>
              </a:ext>
            </a:extLst>
          </p:cNvPr>
          <p:cNvSpPr txBox="1"/>
          <p:nvPr/>
        </p:nvSpPr>
        <p:spPr>
          <a:xfrm>
            <a:off x="5778500" y="2228850"/>
            <a:ext cx="3691890" cy="1488440"/>
          </a:xfrm>
          <a:prstGeom prst="rect">
            <a:avLst/>
          </a:prstGeom>
        </p:spPr>
        <p:txBody>
          <a:bodyPr vert="horz" wrap="square" lIns="0" tIns="12700" rIns="0" bIns="0" rtlCol="0">
            <a:spAutoFit/>
          </a:bodyPr>
          <a:lstStyle/>
          <a:p>
            <a:pPr marL="12700" marR="5080">
              <a:spcBef>
                <a:spcPts val="100"/>
              </a:spcBef>
            </a:pPr>
            <a:r>
              <a:rPr sz="2400" b="1" kern="0" dirty="0">
                <a:solidFill>
                  <a:srgbClr val="FFFFFF"/>
                </a:solidFill>
                <a:latin typeface="Times New Roman"/>
                <a:cs typeface="Times New Roman"/>
              </a:rPr>
              <a:t>Products</a:t>
            </a:r>
            <a:r>
              <a:rPr sz="2400" b="1" kern="0" spc="-80" dirty="0">
                <a:solidFill>
                  <a:srgbClr val="FFFFFF"/>
                </a:solidFill>
                <a:latin typeface="Times New Roman"/>
                <a:cs typeface="Times New Roman"/>
              </a:rPr>
              <a:t> </a:t>
            </a:r>
            <a:r>
              <a:rPr sz="2400" b="1" kern="0" dirty="0">
                <a:solidFill>
                  <a:srgbClr val="FFFFFF"/>
                </a:solidFill>
                <a:latin typeface="Times New Roman"/>
                <a:cs typeface="Times New Roman"/>
              </a:rPr>
              <a:t>with</a:t>
            </a:r>
            <a:r>
              <a:rPr sz="2400" b="1" kern="0" spc="-75" dirty="0">
                <a:solidFill>
                  <a:srgbClr val="FFFFFF"/>
                </a:solidFill>
                <a:latin typeface="Times New Roman"/>
                <a:cs typeface="Times New Roman"/>
              </a:rPr>
              <a:t> </a:t>
            </a:r>
            <a:r>
              <a:rPr sz="2400" b="1" kern="0" spc="-10" dirty="0">
                <a:solidFill>
                  <a:srgbClr val="FFFFFF"/>
                </a:solidFill>
                <a:latin typeface="Times New Roman"/>
                <a:cs typeface="Times New Roman"/>
              </a:rPr>
              <a:t>improving </a:t>
            </a:r>
            <a:r>
              <a:rPr sz="2400" b="1" kern="0" dirty="0">
                <a:solidFill>
                  <a:srgbClr val="FFFFFF"/>
                </a:solidFill>
                <a:latin typeface="Times New Roman"/>
                <a:cs typeface="Times New Roman"/>
              </a:rPr>
              <a:t>price/performance</a:t>
            </a:r>
            <a:r>
              <a:rPr sz="2400" b="1" kern="0" spc="-120" dirty="0">
                <a:solidFill>
                  <a:srgbClr val="FFFFFF"/>
                </a:solidFill>
                <a:latin typeface="Times New Roman"/>
                <a:cs typeface="Times New Roman"/>
              </a:rPr>
              <a:t> </a:t>
            </a:r>
            <a:r>
              <a:rPr sz="2400" b="1" kern="0" spc="-10" dirty="0">
                <a:solidFill>
                  <a:srgbClr val="FFFFFF"/>
                </a:solidFill>
                <a:latin typeface="Times New Roman"/>
                <a:cs typeface="Times New Roman"/>
              </a:rPr>
              <a:t>tradeoffs </a:t>
            </a:r>
            <a:r>
              <a:rPr sz="2400" b="1" kern="0" dirty="0">
                <a:solidFill>
                  <a:srgbClr val="FFFFFF"/>
                </a:solidFill>
                <a:latin typeface="Times New Roman"/>
                <a:cs typeface="Times New Roman"/>
              </a:rPr>
              <a:t>relative</a:t>
            </a:r>
            <a:r>
              <a:rPr sz="2400" b="1" kern="0" spc="-35" dirty="0">
                <a:solidFill>
                  <a:srgbClr val="FFFFFF"/>
                </a:solidFill>
                <a:latin typeface="Times New Roman"/>
                <a:cs typeface="Times New Roman"/>
              </a:rPr>
              <a:t> </a:t>
            </a:r>
            <a:r>
              <a:rPr sz="2400" b="1" kern="0" dirty="0">
                <a:solidFill>
                  <a:srgbClr val="FFFFFF"/>
                </a:solidFill>
                <a:latin typeface="Times New Roman"/>
                <a:cs typeface="Times New Roman"/>
              </a:rPr>
              <a:t>to</a:t>
            </a:r>
            <a:r>
              <a:rPr sz="2400" b="1" kern="0" spc="-30" dirty="0">
                <a:solidFill>
                  <a:srgbClr val="FFFFFF"/>
                </a:solidFill>
                <a:latin typeface="Times New Roman"/>
                <a:cs typeface="Times New Roman"/>
              </a:rPr>
              <a:t> </a:t>
            </a:r>
            <a:r>
              <a:rPr sz="2400" b="1" kern="0" dirty="0">
                <a:solidFill>
                  <a:srgbClr val="FFFFFF"/>
                </a:solidFill>
                <a:latin typeface="Times New Roman"/>
                <a:cs typeface="Times New Roman"/>
              </a:rPr>
              <a:t>present</a:t>
            </a:r>
            <a:r>
              <a:rPr sz="2400" b="1" kern="0" spc="-30" dirty="0">
                <a:solidFill>
                  <a:srgbClr val="FFFFFF"/>
                </a:solidFill>
                <a:latin typeface="Times New Roman"/>
                <a:cs typeface="Times New Roman"/>
              </a:rPr>
              <a:t> </a:t>
            </a:r>
            <a:r>
              <a:rPr sz="2400" b="1" kern="0" spc="-10" dirty="0">
                <a:solidFill>
                  <a:srgbClr val="FFFFFF"/>
                </a:solidFill>
                <a:latin typeface="Times New Roman"/>
                <a:cs typeface="Times New Roman"/>
              </a:rPr>
              <a:t>industry products</a:t>
            </a:r>
            <a:endParaRPr sz="2400" kern="0">
              <a:solidFill>
                <a:sysClr val="windowText" lastClr="000000"/>
              </a:solidFill>
              <a:latin typeface="Times New Roman"/>
              <a:cs typeface="Times New Roman"/>
            </a:endParaRPr>
          </a:p>
        </p:txBody>
      </p:sp>
      <p:sp>
        <p:nvSpPr>
          <p:cNvPr id="9" name="object 9">
            <a:extLst>
              <a:ext uri="{FF2B5EF4-FFF2-40B4-BE49-F238E27FC236}">
                <a16:creationId xmlns:a16="http://schemas.microsoft.com/office/drawing/2014/main" id="{393B27E8-02CA-5E8A-C965-B8AEE3647085}"/>
              </a:ext>
            </a:extLst>
          </p:cNvPr>
          <p:cNvSpPr txBox="1"/>
          <p:nvPr/>
        </p:nvSpPr>
        <p:spPr>
          <a:xfrm>
            <a:off x="5778501" y="4039870"/>
            <a:ext cx="4731385" cy="2330450"/>
          </a:xfrm>
          <a:prstGeom prst="rect">
            <a:avLst/>
          </a:prstGeom>
        </p:spPr>
        <p:txBody>
          <a:bodyPr vert="horz" wrap="square" lIns="0" tIns="142240" rIns="0" bIns="0" rtlCol="0">
            <a:spAutoFit/>
          </a:bodyPr>
          <a:lstStyle/>
          <a:p>
            <a:pPr marL="12700">
              <a:spcBef>
                <a:spcPts val="1120"/>
              </a:spcBef>
            </a:pPr>
            <a:r>
              <a:rPr sz="2400" b="1" i="1" kern="0" spc="-10" dirty="0">
                <a:solidFill>
                  <a:srgbClr val="F5BE68"/>
                </a:solidFill>
                <a:latin typeface="Times New Roman"/>
                <a:cs typeface="Times New Roman"/>
              </a:rPr>
              <a:t>Example:</a:t>
            </a:r>
            <a:endParaRPr sz="2400" kern="0">
              <a:solidFill>
                <a:sysClr val="windowText" lastClr="000000"/>
              </a:solidFill>
              <a:latin typeface="Times New Roman"/>
              <a:cs typeface="Times New Roman"/>
            </a:endParaRPr>
          </a:p>
          <a:p>
            <a:pPr marL="864869" marR="5080">
              <a:spcBef>
                <a:spcPts val="1020"/>
              </a:spcBef>
            </a:pPr>
            <a:r>
              <a:rPr sz="2400" b="1" kern="0" dirty="0">
                <a:solidFill>
                  <a:srgbClr val="FFFFFF"/>
                </a:solidFill>
                <a:latin typeface="Times New Roman"/>
                <a:cs typeface="Times New Roman"/>
              </a:rPr>
              <a:t>Electronic</a:t>
            </a:r>
            <a:r>
              <a:rPr sz="2400" b="1" kern="0" spc="-60" dirty="0">
                <a:solidFill>
                  <a:srgbClr val="FFFFFF"/>
                </a:solidFill>
                <a:latin typeface="Times New Roman"/>
                <a:cs typeface="Times New Roman"/>
              </a:rPr>
              <a:t> </a:t>
            </a:r>
            <a:r>
              <a:rPr sz="2400" b="1" kern="0" dirty="0">
                <a:solidFill>
                  <a:srgbClr val="FFFFFF"/>
                </a:solidFill>
                <a:latin typeface="Times New Roman"/>
                <a:cs typeface="Times New Roman"/>
              </a:rPr>
              <a:t>security</a:t>
            </a:r>
            <a:r>
              <a:rPr sz="2400" b="1" kern="0" spc="-55" dirty="0">
                <a:solidFill>
                  <a:srgbClr val="FFFFFF"/>
                </a:solidFill>
                <a:latin typeface="Times New Roman"/>
                <a:cs typeface="Times New Roman"/>
              </a:rPr>
              <a:t> </a:t>
            </a:r>
            <a:r>
              <a:rPr sz="2400" b="1" kern="0" dirty="0">
                <a:solidFill>
                  <a:srgbClr val="FFFFFF"/>
                </a:solidFill>
                <a:latin typeface="Times New Roman"/>
                <a:cs typeface="Times New Roman"/>
              </a:rPr>
              <a:t>systems</a:t>
            </a:r>
            <a:r>
              <a:rPr sz="2400" b="1" kern="0" spc="-65" dirty="0">
                <a:solidFill>
                  <a:srgbClr val="FFFFFF"/>
                </a:solidFill>
                <a:latin typeface="Times New Roman"/>
                <a:cs typeface="Times New Roman"/>
              </a:rPr>
              <a:t> </a:t>
            </a:r>
            <a:r>
              <a:rPr sz="2400" b="1" kern="0" spc="-25" dirty="0">
                <a:solidFill>
                  <a:srgbClr val="FFFFFF"/>
                </a:solidFill>
                <a:latin typeface="Times New Roman"/>
                <a:cs typeface="Times New Roman"/>
              </a:rPr>
              <a:t>in </a:t>
            </a:r>
            <a:r>
              <a:rPr sz="2400" b="1" kern="0" dirty="0">
                <a:solidFill>
                  <a:srgbClr val="FFFFFF"/>
                </a:solidFill>
                <a:latin typeface="Times New Roman"/>
                <a:cs typeface="Times New Roman"/>
              </a:rPr>
              <a:t>place</a:t>
            </a:r>
            <a:r>
              <a:rPr sz="2400" b="1" kern="0" spc="-40" dirty="0">
                <a:solidFill>
                  <a:srgbClr val="FFFFFF"/>
                </a:solidFill>
                <a:latin typeface="Times New Roman"/>
                <a:cs typeface="Times New Roman"/>
              </a:rPr>
              <a:t> </a:t>
            </a:r>
            <a:r>
              <a:rPr sz="2400" b="1" kern="0" dirty="0">
                <a:solidFill>
                  <a:srgbClr val="FFFFFF"/>
                </a:solidFill>
                <a:latin typeface="Times New Roman"/>
                <a:cs typeface="Times New Roman"/>
              </a:rPr>
              <a:t>of</a:t>
            </a:r>
            <a:r>
              <a:rPr sz="2400" b="1" kern="0" spc="-30" dirty="0">
                <a:solidFill>
                  <a:srgbClr val="FFFFFF"/>
                </a:solidFill>
                <a:latin typeface="Times New Roman"/>
                <a:cs typeface="Times New Roman"/>
              </a:rPr>
              <a:t> </a:t>
            </a:r>
            <a:r>
              <a:rPr sz="2400" b="1" kern="0" dirty="0">
                <a:solidFill>
                  <a:srgbClr val="FFFFFF"/>
                </a:solidFill>
                <a:latin typeface="Times New Roman"/>
                <a:cs typeface="Times New Roman"/>
              </a:rPr>
              <a:t>security</a:t>
            </a:r>
            <a:r>
              <a:rPr sz="2400" b="1" kern="0" spc="-35" dirty="0">
                <a:solidFill>
                  <a:srgbClr val="FFFFFF"/>
                </a:solidFill>
                <a:latin typeface="Times New Roman"/>
                <a:cs typeface="Times New Roman"/>
              </a:rPr>
              <a:t> </a:t>
            </a:r>
            <a:r>
              <a:rPr sz="2400" b="1" kern="0" spc="-10" dirty="0">
                <a:solidFill>
                  <a:srgbClr val="FFFFFF"/>
                </a:solidFill>
                <a:latin typeface="Times New Roman"/>
                <a:cs typeface="Times New Roman"/>
              </a:rPr>
              <a:t>guards</a:t>
            </a:r>
            <a:endParaRPr sz="2400" kern="0">
              <a:solidFill>
                <a:sysClr val="windowText" lastClr="000000"/>
              </a:solidFill>
              <a:latin typeface="Times New Roman"/>
              <a:cs typeface="Times New Roman"/>
            </a:endParaRPr>
          </a:p>
          <a:p>
            <a:pPr marL="864869" marR="659130">
              <a:spcBef>
                <a:spcPts val="1710"/>
              </a:spcBef>
            </a:pPr>
            <a:r>
              <a:rPr sz="2400" b="1" kern="0" dirty="0">
                <a:solidFill>
                  <a:srgbClr val="FFFFFF"/>
                </a:solidFill>
                <a:latin typeface="Times New Roman"/>
                <a:cs typeface="Times New Roman"/>
              </a:rPr>
              <a:t>Fax</a:t>
            </a:r>
            <a:r>
              <a:rPr sz="2400" b="1" kern="0" spc="-30" dirty="0">
                <a:solidFill>
                  <a:srgbClr val="FFFFFF"/>
                </a:solidFill>
                <a:latin typeface="Times New Roman"/>
                <a:cs typeface="Times New Roman"/>
              </a:rPr>
              <a:t> </a:t>
            </a:r>
            <a:r>
              <a:rPr sz="2400" b="1" kern="0" dirty="0">
                <a:solidFill>
                  <a:srgbClr val="FFFFFF"/>
                </a:solidFill>
                <a:latin typeface="Times New Roman"/>
                <a:cs typeface="Times New Roman"/>
              </a:rPr>
              <a:t>machines</a:t>
            </a:r>
            <a:r>
              <a:rPr sz="2400" b="1" kern="0" spc="-25" dirty="0">
                <a:solidFill>
                  <a:srgbClr val="FFFFFF"/>
                </a:solidFill>
                <a:latin typeface="Times New Roman"/>
                <a:cs typeface="Times New Roman"/>
              </a:rPr>
              <a:t> </a:t>
            </a:r>
            <a:r>
              <a:rPr sz="2400" b="1" kern="0" dirty="0">
                <a:solidFill>
                  <a:srgbClr val="FFFFFF"/>
                </a:solidFill>
                <a:latin typeface="Times New Roman"/>
                <a:cs typeface="Times New Roman"/>
              </a:rPr>
              <a:t>in</a:t>
            </a:r>
            <a:r>
              <a:rPr sz="2400" b="1" kern="0" spc="-40" dirty="0">
                <a:solidFill>
                  <a:srgbClr val="FFFFFF"/>
                </a:solidFill>
                <a:latin typeface="Times New Roman"/>
                <a:cs typeface="Times New Roman"/>
              </a:rPr>
              <a:t> </a:t>
            </a:r>
            <a:r>
              <a:rPr sz="2400" b="1" kern="0" dirty="0">
                <a:solidFill>
                  <a:srgbClr val="FFFFFF"/>
                </a:solidFill>
                <a:latin typeface="Times New Roman"/>
                <a:cs typeface="Times New Roman"/>
              </a:rPr>
              <a:t>place</a:t>
            </a:r>
            <a:r>
              <a:rPr sz="2400" b="1" kern="0" spc="-25" dirty="0">
                <a:solidFill>
                  <a:srgbClr val="FFFFFF"/>
                </a:solidFill>
                <a:latin typeface="Times New Roman"/>
                <a:cs typeface="Times New Roman"/>
              </a:rPr>
              <a:t> of </a:t>
            </a:r>
            <a:r>
              <a:rPr sz="2400" b="1" kern="0" dirty="0">
                <a:solidFill>
                  <a:srgbClr val="FFFFFF"/>
                </a:solidFill>
                <a:latin typeface="Times New Roman"/>
                <a:cs typeface="Times New Roman"/>
              </a:rPr>
              <a:t>overnight</a:t>
            </a:r>
            <a:r>
              <a:rPr sz="2400" b="1" kern="0" spc="-45" dirty="0">
                <a:solidFill>
                  <a:srgbClr val="FFFFFF"/>
                </a:solidFill>
                <a:latin typeface="Times New Roman"/>
                <a:cs typeface="Times New Roman"/>
              </a:rPr>
              <a:t> </a:t>
            </a:r>
            <a:r>
              <a:rPr sz="2400" b="1" kern="0" dirty="0">
                <a:solidFill>
                  <a:srgbClr val="FFFFFF"/>
                </a:solidFill>
                <a:latin typeface="Times New Roman"/>
                <a:cs typeface="Times New Roman"/>
              </a:rPr>
              <a:t>mail</a:t>
            </a:r>
            <a:r>
              <a:rPr sz="2400" b="1" kern="0" spc="-35" dirty="0">
                <a:solidFill>
                  <a:srgbClr val="FFFFFF"/>
                </a:solidFill>
                <a:latin typeface="Times New Roman"/>
                <a:cs typeface="Times New Roman"/>
              </a:rPr>
              <a:t> </a:t>
            </a:r>
            <a:r>
              <a:rPr sz="2400" b="1" kern="0" spc="-10" dirty="0">
                <a:solidFill>
                  <a:srgbClr val="FFFFFF"/>
                </a:solidFill>
                <a:latin typeface="Times New Roman"/>
                <a:cs typeface="Times New Roman"/>
              </a:rPr>
              <a:t>delivery</a:t>
            </a:r>
            <a:endParaRPr sz="2400" kern="0">
              <a:solidFill>
                <a:sysClr val="windowText" lastClr="000000"/>
              </a:solidFill>
              <a:latin typeface="Times New Roman"/>
              <a:cs typeface="Times New Roman"/>
            </a:endParaRPr>
          </a:p>
        </p:txBody>
      </p:sp>
      <p:pic>
        <p:nvPicPr>
          <p:cNvPr id="10" name="object 10">
            <a:extLst>
              <a:ext uri="{FF2B5EF4-FFF2-40B4-BE49-F238E27FC236}">
                <a16:creationId xmlns:a16="http://schemas.microsoft.com/office/drawing/2014/main" id="{7AAF49AD-5C04-7ED4-8280-E6798CBCFFC4}"/>
              </a:ext>
            </a:extLst>
          </p:cNvPr>
          <p:cNvPicPr/>
          <p:nvPr/>
        </p:nvPicPr>
        <p:blipFill>
          <a:blip r:embed="rId2" cstate="print"/>
          <a:stretch>
            <a:fillRect/>
          </a:stretch>
        </p:blipFill>
        <p:spPr>
          <a:xfrm>
            <a:off x="6248400" y="4800600"/>
            <a:ext cx="184150" cy="184150"/>
          </a:xfrm>
          <a:prstGeom prst="rect">
            <a:avLst/>
          </a:prstGeom>
        </p:spPr>
      </p:pic>
      <p:pic>
        <p:nvPicPr>
          <p:cNvPr id="11" name="object 11">
            <a:extLst>
              <a:ext uri="{FF2B5EF4-FFF2-40B4-BE49-F238E27FC236}">
                <a16:creationId xmlns:a16="http://schemas.microsoft.com/office/drawing/2014/main" id="{82E852BC-5F26-1D7C-B204-1E27CA71C6DE}"/>
              </a:ext>
            </a:extLst>
          </p:cNvPr>
          <p:cNvPicPr/>
          <p:nvPr/>
        </p:nvPicPr>
        <p:blipFill>
          <a:blip r:embed="rId3" cstate="print"/>
          <a:stretch>
            <a:fillRect/>
          </a:stretch>
        </p:blipFill>
        <p:spPr>
          <a:xfrm>
            <a:off x="6248400" y="5772150"/>
            <a:ext cx="184150" cy="184150"/>
          </a:xfrm>
          <a:prstGeom prst="rect">
            <a:avLst/>
          </a:prstGeom>
        </p:spPr>
      </p:pic>
      <p:sp>
        <p:nvSpPr>
          <p:cNvPr id="12" name="object 12">
            <a:extLst>
              <a:ext uri="{FF2B5EF4-FFF2-40B4-BE49-F238E27FC236}">
                <a16:creationId xmlns:a16="http://schemas.microsoft.com/office/drawing/2014/main" id="{715B2B5D-2C73-107A-6B54-54BDAEA12D8E}"/>
              </a:ext>
            </a:extLst>
          </p:cNvPr>
          <p:cNvSpPr txBox="1">
            <a:spLocks noGrp="1"/>
          </p:cNvSpPr>
          <p:nvPr>
            <p:ph type="ftr" sz="quarter" idx="5"/>
          </p:nvPr>
        </p:nvSpPr>
        <p:spPr>
          <a:prstGeom prst="rect">
            <a:avLst/>
          </a:prstGeom>
        </p:spPr>
        <p:txBody>
          <a:bodyPr vert="horz" wrap="square" lIns="0" tIns="0" rIns="0" bIns="0" rtlCol="0">
            <a:spAutoFit/>
          </a:bodyPr>
          <a:lstStyle/>
          <a:p>
            <a:pPr marL="101600">
              <a:lnSpc>
                <a:spcPts val="1630"/>
              </a:lnSpc>
            </a:pPr>
            <a:r>
              <a:rPr kern="0" spc="-25" dirty="0"/>
              <a:t>Ch2</a:t>
            </a:r>
          </a:p>
        </p:txBody>
      </p:sp>
    </p:spTree>
    <p:extLst>
      <p:ext uri="{BB962C8B-B14F-4D97-AF65-F5344CB8AC3E}">
        <p14:creationId xmlns:p14="http://schemas.microsoft.com/office/powerpoint/2010/main" val="1145494445"/>
      </p:ext>
    </p:extLst>
  </p:cSld>
  <p:clrMapOvr>
    <a:masterClrMapping/>
  </p:clrMapOvr>
  <p:transition>
    <p:wipe dir="r"/>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5DE33B-1484-977B-1DCD-05B16D593D57}"/>
            </a:ext>
          </a:extLst>
        </p:cNvPr>
        <p:cNvGrpSpPr/>
        <p:nvPr/>
      </p:nvGrpSpPr>
      <p:grpSpPr>
        <a:xfrm>
          <a:off x="0" y="0"/>
          <a:ext cx="0" cy="0"/>
          <a:chOff x="0" y="0"/>
          <a:chExt cx="0" cy="0"/>
        </a:xfrm>
      </p:grpSpPr>
      <p:grpSp>
        <p:nvGrpSpPr>
          <p:cNvPr id="2" name="object 2">
            <a:extLst>
              <a:ext uri="{FF2B5EF4-FFF2-40B4-BE49-F238E27FC236}">
                <a16:creationId xmlns:a16="http://schemas.microsoft.com/office/drawing/2014/main" id="{C7E72522-1C2B-D663-8F9F-708B94517C4F}"/>
              </a:ext>
            </a:extLst>
          </p:cNvPr>
          <p:cNvGrpSpPr/>
          <p:nvPr/>
        </p:nvGrpSpPr>
        <p:grpSpPr>
          <a:xfrm>
            <a:off x="5149910" y="4875590"/>
            <a:ext cx="1841500" cy="1842770"/>
            <a:chOff x="3625910" y="4875590"/>
            <a:chExt cx="1841500" cy="1842770"/>
          </a:xfrm>
        </p:grpSpPr>
        <p:sp>
          <p:nvSpPr>
            <p:cNvPr id="3" name="object 3">
              <a:extLst>
                <a:ext uri="{FF2B5EF4-FFF2-40B4-BE49-F238E27FC236}">
                  <a16:creationId xmlns:a16="http://schemas.microsoft.com/office/drawing/2014/main" id="{298D7B99-C9C7-DE62-A218-A3BDEDE5A6BA}"/>
                </a:ext>
              </a:extLst>
            </p:cNvPr>
            <p:cNvSpPr/>
            <p:nvPr/>
          </p:nvSpPr>
          <p:spPr>
            <a:xfrm>
              <a:off x="3644900" y="4894580"/>
              <a:ext cx="1816100" cy="1817370"/>
            </a:xfrm>
            <a:custGeom>
              <a:avLst/>
              <a:gdLst/>
              <a:ahLst/>
              <a:cxnLst/>
              <a:rect l="l" t="t" r="r" b="b"/>
              <a:pathLst>
                <a:path w="1816100" h="1817370">
                  <a:moveTo>
                    <a:pt x="908050" y="0"/>
                  </a:moveTo>
                  <a:lnTo>
                    <a:pt x="0" y="605790"/>
                  </a:lnTo>
                  <a:lnTo>
                    <a:pt x="0" y="1817370"/>
                  </a:lnTo>
                  <a:lnTo>
                    <a:pt x="1816100" y="1817370"/>
                  </a:lnTo>
                  <a:lnTo>
                    <a:pt x="1816100" y="605790"/>
                  </a:lnTo>
                  <a:lnTo>
                    <a:pt x="908050" y="0"/>
                  </a:lnTo>
                  <a:close/>
                </a:path>
              </a:pathLst>
            </a:custGeom>
            <a:solidFill>
              <a:srgbClr val="909090"/>
            </a:solidFill>
          </p:spPr>
          <p:txBody>
            <a:bodyPr wrap="square" lIns="0" tIns="0" rIns="0" bIns="0" rtlCol="0"/>
            <a:lstStyle/>
            <a:p>
              <a:endParaRPr kern="0">
                <a:solidFill>
                  <a:sysClr val="windowText" lastClr="000000"/>
                </a:solidFill>
              </a:endParaRPr>
            </a:p>
          </p:txBody>
        </p:sp>
        <p:sp>
          <p:nvSpPr>
            <p:cNvPr id="4" name="object 4">
              <a:extLst>
                <a:ext uri="{FF2B5EF4-FFF2-40B4-BE49-F238E27FC236}">
                  <a16:creationId xmlns:a16="http://schemas.microsoft.com/office/drawing/2014/main" id="{D9455B61-070C-1966-343A-CF775679C2E4}"/>
                </a:ext>
              </a:extLst>
            </p:cNvPr>
            <p:cNvSpPr/>
            <p:nvPr/>
          </p:nvSpPr>
          <p:spPr>
            <a:xfrm>
              <a:off x="3644900" y="4894580"/>
              <a:ext cx="1816100" cy="1817370"/>
            </a:xfrm>
            <a:custGeom>
              <a:avLst/>
              <a:gdLst/>
              <a:ahLst/>
              <a:cxnLst/>
              <a:rect l="l" t="t" r="r" b="b"/>
              <a:pathLst>
                <a:path w="1816100" h="1817370">
                  <a:moveTo>
                    <a:pt x="0" y="1817370"/>
                  </a:moveTo>
                  <a:lnTo>
                    <a:pt x="0" y="605790"/>
                  </a:lnTo>
                  <a:lnTo>
                    <a:pt x="908050" y="0"/>
                  </a:lnTo>
                  <a:lnTo>
                    <a:pt x="1816100" y="605790"/>
                  </a:lnTo>
                  <a:lnTo>
                    <a:pt x="1816100" y="1817370"/>
                  </a:lnTo>
                  <a:lnTo>
                    <a:pt x="0" y="1817370"/>
                  </a:lnTo>
                  <a:close/>
                </a:path>
              </a:pathLst>
            </a:custGeom>
            <a:ln w="12579">
              <a:solidFill>
                <a:srgbClr val="909090"/>
              </a:solidFill>
            </a:ln>
          </p:spPr>
          <p:txBody>
            <a:bodyPr wrap="square" lIns="0" tIns="0" rIns="0" bIns="0" rtlCol="0"/>
            <a:lstStyle/>
            <a:p>
              <a:endParaRPr kern="0">
                <a:solidFill>
                  <a:sysClr val="windowText" lastClr="000000"/>
                </a:solidFill>
              </a:endParaRPr>
            </a:p>
          </p:txBody>
        </p:sp>
        <p:sp>
          <p:nvSpPr>
            <p:cNvPr id="5" name="object 5">
              <a:extLst>
                <a:ext uri="{FF2B5EF4-FFF2-40B4-BE49-F238E27FC236}">
                  <a16:creationId xmlns:a16="http://schemas.microsoft.com/office/drawing/2014/main" id="{2013B323-D715-7C5B-F428-FDE71FC15F91}"/>
                </a:ext>
              </a:extLst>
            </p:cNvPr>
            <p:cNvSpPr/>
            <p:nvPr/>
          </p:nvSpPr>
          <p:spPr>
            <a:xfrm>
              <a:off x="3638601" y="4888293"/>
              <a:ext cx="1828800" cy="1830070"/>
            </a:xfrm>
            <a:custGeom>
              <a:avLst/>
              <a:gdLst/>
              <a:ahLst/>
              <a:cxnLst/>
              <a:rect l="l" t="t" r="r" b="b"/>
              <a:pathLst>
                <a:path w="1828800" h="1830070">
                  <a:moveTo>
                    <a:pt x="12585" y="1823656"/>
                  </a:moveTo>
                  <a:lnTo>
                    <a:pt x="10744" y="1819211"/>
                  </a:lnTo>
                  <a:lnTo>
                    <a:pt x="6299" y="1817370"/>
                  </a:lnTo>
                  <a:lnTo>
                    <a:pt x="1841" y="1819211"/>
                  </a:lnTo>
                  <a:lnTo>
                    <a:pt x="0" y="1823656"/>
                  </a:lnTo>
                  <a:lnTo>
                    <a:pt x="1841" y="1828114"/>
                  </a:lnTo>
                  <a:lnTo>
                    <a:pt x="6299" y="1829955"/>
                  </a:lnTo>
                  <a:lnTo>
                    <a:pt x="10744" y="1828114"/>
                  </a:lnTo>
                  <a:lnTo>
                    <a:pt x="12585" y="1823656"/>
                  </a:lnTo>
                  <a:close/>
                </a:path>
                <a:path w="1828800" h="1830070">
                  <a:moveTo>
                    <a:pt x="1828685" y="6286"/>
                  </a:moveTo>
                  <a:lnTo>
                    <a:pt x="1826844" y="1841"/>
                  </a:lnTo>
                  <a:lnTo>
                    <a:pt x="1822399" y="0"/>
                  </a:lnTo>
                  <a:lnTo>
                    <a:pt x="1817941" y="1841"/>
                  </a:lnTo>
                  <a:lnTo>
                    <a:pt x="1816100" y="6286"/>
                  </a:lnTo>
                  <a:lnTo>
                    <a:pt x="1817941" y="10744"/>
                  </a:lnTo>
                  <a:lnTo>
                    <a:pt x="1822399" y="12585"/>
                  </a:lnTo>
                  <a:lnTo>
                    <a:pt x="1826844" y="10744"/>
                  </a:lnTo>
                  <a:lnTo>
                    <a:pt x="1828685" y="6286"/>
                  </a:lnTo>
                  <a:close/>
                </a:path>
              </a:pathLst>
            </a:custGeom>
            <a:solidFill>
              <a:srgbClr val="909090"/>
            </a:solidFill>
          </p:spPr>
          <p:txBody>
            <a:bodyPr wrap="square" lIns="0" tIns="0" rIns="0" bIns="0" rtlCol="0"/>
            <a:lstStyle/>
            <a:p>
              <a:endParaRPr kern="0">
                <a:solidFill>
                  <a:sysClr val="windowText" lastClr="000000"/>
                </a:solidFill>
              </a:endParaRPr>
            </a:p>
          </p:txBody>
        </p:sp>
        <p:sp>
          <p:nvSpPr>
            <p:cNvPr id="6" name="object 6">
              <a:extLst>
                <a:ext uri="{FF2B5EF4-FFF2-40B4-BE49-F238E27FC236}">
                  <a16:creationId xmlns:a16="http://schemas.microsoft.com/office/drawing/2014/main" id="{70672FD4-DC8F-89D4-ACFD-51F2C51E89B7}"/>
                </a:ext>
              </a:extLst>
            </p:cNvPr>
            <p:cNvSpPr/>
            <p:nvPr/>
          </p:nvSpPr>
          <p:spPr>
            <a:xfrm>
              <a:off x="3632200" y="4881880"/>
              <a:ext cx="1816100" cy="1817370"/>
            </a:xfrm>
            <a:custGeom>
              <a:avLst/>
              <a:gdLst/>
              <a:ahLst/>
              <a:cxnLst/>
              <a:rect l="l" t="t" r="r" b="b"/>
              <a:pathLst>
                <a:path w="1816100" h="1817370">
                  <a:moveTo>
                    <a:pt x="908050" y="0"/>
                  </a:moveTo>
                  <a:lnTo>
                    <a:pt x="0" y="605790"/>
                  </a:lnTo>
                  <a:lnTo>
                    <a:pt x="0" y="1817370"/>
                  </a:lnTo>
                  <a:lnTo>
                    <a:pt x="1816100" y="1817370"/>
                  </a:lnTo>
                  <a:lnTo>
                    <a:pt x="1816100" y="605790"/>
                  </a:lnTo>
                  <a:lnTo>
                    <a:pt x="908050" y="0"/>
                  </a:lnTo>
                  <a:close/>
                </a:path>
              </a:pathLst>
            </a:custGeom>
            <a:solidFill>
              <a:srgbClr val="CDCDCD"/>
            </a:solidFill>
          </p:spPr>
          <p:txBody>
            <a:bodyPr wrap="square" lIns="0" tIns="0" rIns="0" bIns="0" rtlCol="0"/>
            <a:lstStyle/>
            <a:p>
              <a:endParaRPr kern="0">
                <a:solidFill>
                  <a:sysClr val="windowText" lastClr="000000"/>
                </a:solidFill>
              </a:endParaRPr>
            </a:p>
          </p:txBody>
        </p:sp>
        <p:sp>
          <p:nvSpPr>
            <p:cNvPr id="7" name="object 7">
              <a:extLst>
                <a:ext uri="{FF2B5EF4-FFF2-40B4-BE49-F238E27FC236}">
                  <a16:creationId xmlns:a16="http://schemas.microsoft.com/office/drawing/2014/main" id="{4682037F-759B-A2AC-8594-BCBBEBA8CF55}"/>
                </a:ext>
              </a:extLst>
            </p:cNvPr>
            <p:cNvSpPr/>
            <p:nvPr/>
          </p:nvSpPr>
          <p:spPr>
            <a:xfrm>
              <a:off x="3632200" y="4881880"/>
              <a:ext cx="1816100" cy="1817370"/>
            </a:xfrm>
            <a:custGeom>
              <a:avLst/>
              <a:gdLst/>
              <a:ahLst/>
              <a:cxnLst/>
              <a:rect l="l" t="t" r="r" b="b"/>
              <a:pathLst>
                <a:path w="1816100" h="1817370">
                  <a:moveTo>
                    <a:pt x="0" y="1817370"/>
                  </a:moveTo>
                  <a:lnTo>
                    <a:pt x="0" y="605790"/>
                  </a:lnTo>
                  <a:lnTo>
                    <a:pt x="908050" y="0"/>
                  </a:lnTo>
                  <a:lnTo>
                    <a:pt x="1816100" y="605790"/>
                  </a:lnTo>
                  <a:lnTo>
                    <a:pt x="1816100" y="1817370"/>
                  </a:lnTo>
                  <a:lnTo>
                    <a:pt x="0" y="1817370"/>
                  </a:lnTo>
                  <a:close/>
                </a:path>
              </a:pathLst>
            </a:custGeom>
            <a:ln w="12579">
              <a:solidFill>
                <a:srgbClr val="133B2D"/>
              </a:solidFill>
            </a:ln>
          </p:spPr>
          <p:txBody>
            <a:bodyPr wrap="square" lIns="0" tIns="0" rIns="0" bIns="0" rtlCol="0"/>
            <a:lstStyle/>
            <a:p>
              <a:endParaRPr kern="0">
                <a:solidFill>
                  <a:sysClr val="windowText" lastClr="000000"/>
                </a:solidFill>
              </a:endParaRPr>
            </a:p>
          </p:txBody>
        </p:sp>
        <p:sp>
          <p:nvSpPr>
            <p:cNvPr id="8" name="object 8">
              <a:extLst>
                <a:ext uri="{FF2B5EF4-FFF2-40B4-BE49-F238E27FC236}">
                  <a16:creationId xmlns:a16="http://schemas.microsoft.com/office/drawing/2014/main" id="{0A463D91-1BA8-B401-8E4A-8FEA17563A69}"/>
                </a:ext>
              </a:extLst>
            </p:cNvPr>
            <p:cNvSpPr/>
            <p:nvPr/>
          </p:nvSpPr>
          <p:spPr>
            <a:xfrm>
              <a:off x="3625901" y="4875593"/>
              <a:ext cx="1828800" cy="1830070"/>
            </a:xfrm>
            <a:custGeom>
              <a:avLst/>
              <a:gdLst/>
              <a:ahLst/>
              <a:cxnLst/>
              <a:rect l="l" t="t" r="r" b="b"/>
              <a:pathLst>
                <a:path w="1828800" h="1830070">
                  <a:moveTo>
                    <a:pt x="12585" y="1823656"/>
                  </a:moveTo>
                  <a:lnTo>
                    <a:pt x="10744" y="1819211"/>
                  </a:lnTo>
                  <a:lnTo>
                    <a:pt x="6299" y="1817370"/>
                  </a:lnTo>
                  <a:lnTo>
                    <a:pt x="1841" y="1819211"/>
                  </a:lnTo>
                  <a:lnTo>
                    <a:pt x="0" y="1823656"/>
                  </a:lnTo>
                  <a:lnTo>
                    <a:pt x="1841" y="1828114"/>
                  </a:lnTo>
                  <a:lnTo>
                    <a:pt x="6299" y="1829955"/>
                  </a:lnTo>
                  <a:lnTo>
                    <a:pt x="10744" y="1828114"/>
                  </a:lnTo>
                  <a:lnTo>
                    <a:pt x="12585" y="1823656"/>
                  </a:lnTo>
                  <a:close/>
                </a:path>
                <a:path w="1828800" h="1830070">
                  <a:moveTo>
                    <a:pt x="1828685" y="6286"/>
                  </a:moveTo>
                  <a:lnTo>
                    <a:pt x="1826844" y="1841"/>
                  </a:lnTo>
                  <a:lnTo>
                    <a:pt x="1822399" y="0"/>
                  </a:lnTo>
                  <a:lnTo>
                    <a:pt x="1817941" y="1841"/>
                  </a:lnTo>
                  <a:lnTo>
                    <a:pt x="1816100" y="6286"/>
                  </a:lnTo>
                  <a:lnTo>
                    <a:pt x="1817941" y="10744"/>
                  </a:lnTo>
                  <a:lnTo>
                    <a:pt x="1822399" y="12585"/>
                  </a:lnTo>
                  <a:lnTo>
                    <a:pt x="1826844" y="10744"/>
                  </a:lnTo>
                  <a:lnTo>
                    <a:pt x="1828685" y="6286"/>
                  </a:lnTo>
                  <a:close/>
                </a:path>
              </a:pathLst>
            </a:custGeom>
            <a:solidFill>
              <a:srgbClr val="133B2D"/>
            </a:solidFill>
          </p:spPr>
          <p:txBody>
            <a:bodyPr wrap="square" lIns="0" tIns="0" rIns="0" bIns="0" rtlCol="0"/>
            <a:lstStyle/>
            <a:p>
              <a:endParaRPr kern="0">
                <a:solidFill>
                  <a:sysClr val="windowText" lastClr="000000"/>
                </a:solidFill>
              </a:endParaRPr>
            </a:p>
          </p:txBody>
        </p:sp>
      </p:grpSp>
      <p:sp>
        <p:nvSpPr>
          <p:cNvPr id="9" name="object 9">
            <a:extLst>
              <a:ext uri="{FF2B5EF4-FFF2-40B4-BE49-F238E27FC236}">
                <a16:creationId xmlns:a16="http://schemas.microsoft.com/office/drawing/2014/main" id="{34200966-1A5B-EE4D-B48A-18DA7279D331}"/>
              </a:ext>
            </a:extLst>
          </p:cNvPr>
          <p:cNvSpPr txBox="1"/>
          <p:nvPr/>
        </p:nvSpPr>
        <p:spPr>
          <a:xfrm>
            <a:off x="5389880" y="5419090"/>
            <a:ext cx="1345565" cy="1122680"/>
          </a:xfrm>
          <a:prstGeom prst="rect">
            <a:avLst/>
          </a:prstGeom>
        </p:spPr>
        <p:txBody>
          <a:bodyPr vert="horz" wrap="square" lIns="0" tIns="12700" rIns="0" bIns="0" rtlCol="0">
            <a:spAutoFit/>
          </a:bodyPr>
          <a:lstStyle/>
          <a:p>
            <a:pPr marL="12700" marR="5080" indent="46990" algn="just">
              <a:spcBef>
                <a:spcPts val="100"/>
              </a:spcBef>
            </a:pPr>
            <a:r>
              <a:rPr sz="2400" b="1" kern="0" dirty="0">
                <a:solidFill>
                  <a:srgbClr val="133B2D"/>
                </a:solidFill>
                <a:latin typeface="Times New Roman"/>
                <a:cs typeface="Times New Roman"/>
              </a:rPr>
              <a:t>Threat</a:t>
            </a:r>
            <a:r>
              <a:rPr sz="2400" b="1" kern="0" spc="-65" dirty="0">
                <a:solidFill>
                  <a:srgbClr val="133B2D"/>
                </a:solidFill>
                <a:latin typeface="Times New Roman"/>
                <a:cs typeface="Times New Roman"/>
              </a:rPr>
              <a:t> </a:t>
            </a:r>
            <a:r>
              <a:rPr sz="2400" b="1" kern="0" spc="-25" dirty="0">
                <a:solidFill>
                  <a:srgbClr val="133B2D"/>
                </a:solidFill>
                <a:latin typeface="Times New Roman"/>
                <a:cs typeface="Times New Roman"/>
              </a:rPr>
              <a:t>of </a:t>
            </a:r>
            <a:r>
              <a:rPr sz="2400" b="1" kern="0" spc="-10" dirty="0">
                <a:solidFill>
                  <a:srgbClr val="133B2D"/>
                </a:solidFill>
                <a:latin typeface="Times New Roman"/>
                <a:cs typeface="Times New Roman"/>
              </a:rPr>
              <a:t>Substitute Products</a:t>
            </a:r>
            <a:endParaRPr sz="2400" kern="0">
              <a:solidFill>
                <a:sysClr val="windowText" lastClr="000000"/>
              </a:solidFill>
              <a:latin typeface="Times New Roman"/>
              <a:cs typeface="Times New Roman"/>
            </a:endParaRPr>
          </a:p>
        </p:txBody>
      </p:sp>
      <p:sp>
        <p:nvSpPr>
          <p:cNvPr id="10" name="object 10">
            <a:extLst>
              <a:ext uri="{FF2B5EF4-FFF2-40B4-BE49-F238E27FC236}">
                <a16:creationId xmlns:a16="http://schemas.microsoft.com/office/drawing/2014/main" id="{EB175D03-B237-892E-4ED6-BF9AC613A6DC}"/>
              </a:ext>
            </a:extLst>
          </p:cNvPr>
          <p:cNvSpPr txBox="1"/>
          <p:nvPr/>
        </p:nvSpPr>
        <p:spPr>
          <a:xfrm>
            <a:off x="5335271" y="1386840"/>
            <a:ext cx="1152525" cy="391160"/>
          </a:xfrm>
          <a:prstGeom prst="rect">
            <a:avLst/>
          </a:prstGeom>
        </p:spPr>
        <p:txBody>
          <a:bodyPr vert="horz" wrap="square" lIns="0" tIns="12700" rIns="0" bIns="0" rtlCol="0">
            <a:spAutoFit/>
          </a:bodyPr>
          <a:lstStyle/>
          <a:p>
            <a:pPr marL="12700">
              <a:spcBef>
                <a:spcPts val="100"/>
              </a:spcBef>
            </a:pPr>
            <a:r>
              <a:rPr sz="2400" kern="0" dirty="0">
                <a:solidFill>
                  <a:srgbClr val="FFFFFF"/>
                </a:solidFill>
                <a:latin typeface="Times New Roman"/>
                <a:cs typeface="Times New Roman"/>
              </a:rPr>
              <a:t>Threat</a:t>
            </a:r>
            <a:r>
              <a:rPr sz="2400" kern="0" spc="-20" dirty="0">
                <a:solidFill>
                  <a:srgbClr val="FFFFFF"/>
                </a:solidFill>
                <a:latin typeface="Times New Roman"/>
                <a:cs typeface="Times New Roman"/>
              </a:rPr>
              <a:t> </a:t>
            </a:r>
            <a:r>
              <a:rPr sz="2400" kern="0" spc="-25" dirty="0">
                <a:solidFill>
                  <a:srgbClr val="FFFFFF"/>
                </a:solidFill>
                <a:latin typeface="Times New Roman"/>
                <a:cs typeface="Times New Roman"/>
              </a:rPr>
              <a:t>of</a:t>
            </a:r>
            <a:endParaRPr sz="2400" kern="0">
              <a:solidFill>
                <a:sysClr val="windowText" lastClr="000000"/>
              </a:solidFill>
              <a:latin typeface="Times New Roman"/>
              <a:cs typeface="Times New Roman"/>
            </a:endParaRPr>
          </a:p>
        </p:txBody>
      </p:sp>
      <p:grpSp>
        <p:nvGrpSpPr>
          <p:cNvPr id="11" name="object 11">
            <a:extLst>
              <a:ext uri="{FF2B5EF4-FFF2-40B4-BE49-F238E27FC236}">
                <a16:creationId xmlns:a16="http://schemas.microsoft.com/office/drawing/2014/main" id="{EC670D8A-35B4-9B15-FA61-05BDA96FB790}"/>
              </a:ext>
            </a:extLst>
          </p:cNvPr>
          <p:cNvGrpSpPr/>
          <p:nvPr/>
        </p:nvGrpSpPr>
        <p:grpSpPr>
          <a:xfrm>
            <a:off x="5148640" y="1378010"/>
            <a:ext cx="1841500" cy="1841500"/>
            <a:chOff x="3624640" y="1378010"/>
            <a:chExt cx="1841500" cy="1841500"/>
          </a:xfrm>
        </p:grpSpPr>
        <p:sp>
          <p:nvSpPr>
            <p:cNvPr id="12" name="object 12">
              <a:extLst>
                <a:ext uri="{FF2B5EF4-FFF2-40B4-BE49-F238E27FC236}">
                  <a16:creationId xmlns:a16="http://schemas.microsoft.com/office/drawing/2014/main" id="{59CE9275-6E39-01CD-46D1-4FE90059703A}"/>
                </a:ext>
              </a:extLst>
            </p:cNvPr>
            <p:cNvSpPr/>
            <p:nvPr/>
          </p:nvSpPr>
          <p:spPr>
            <a:xfrm>
              <a:off x="3643630" y="1397000"/>
              <a:ext cx="1816100" cy="1816100"/>
            </a:xfrm>
            <a:custGeom>
              <a:avLst/>
              <a:gdLst/>
              <a:ahLst/>
              <a:cxnLst/>
              <a:rect l="l" t="t" r="r" b="b"/>
              <a:pathLst>
                <a:path w="1816100" h="1816100">
                  <a:moveTo>
                    <a:pt x="1816100" y="0"/>
                  </a:moveTo>
                  <a:lnTo>
                    <a:pt x="0" y="0"/>
                  </a:lnTo>
                  <a:lnTo>
                    <a:pt x="0" y="1210310"/>
                  </a:lnTo>
                  <a:lnTo>
                    <a:pt x="908050" y="1816100"/>
                  </a:lnTo>
                  <a:lnTo>
                    <a:pt x="1816100" y="1210310"/>
                  </a:lnTo>
                  <a:lnTo>
                    <a:pt x="1816100" y="0"/>
                  </a:lnTo>
                  <a:close/>
                </a:path>
              </a:pathLst>
            </a:custGeom>
            <a:solidFill>
              <a:srgbClr val="909090"/>
            </a:solidFill>
          </p:spPr>
          <p:txBody>
            <a:bodyPr wrap="square" lIns="0" tIns="0" rIns="0" bIns="0" rtlCol="0"/>
            <a:lstStyle/>
            <a:p>
              <a:endParaRPr kern="0">
                <a:solidFill>
                  <a:sysClr val="windowText" lastClr="000000"/>
                </a:solidFill>
              </a:endParaRPr>
            </a:p>
          </p:txBody>
        </p:sp>
        <p:sp>
          <p:nvSpPr>
            <p:cNvPr id="13" name="object 13">
              <a:extLst>
                <a:ext uri="{FF2B5EF4-FFF2-40B4-BE49-F238E27FC236}">
                  <a16:creationId xmlns:a16="http://schemas.microsoft.com/office/drawing/2014/main" id="{6DAFF389-F1B2-973A-904A-28D73D418688}"/>
                </a:ext>
              </a:extLst>
            </p:cNvPr>
            <p:cNvSpPr/>
            <p:nvPr/>
          </p:nvSpPr>
          <p:spPr>
            <a:xfrm>
              <a:off x="3643630" y="1397000"/>
              <a:ext cx="1816100" cy="1816100"/>
            </a:xfrm>
            <a:custGeom>
              <a:avLst/>
              <a:gdLst/>
              <a:ahLst/>
              <a:cxnLst/>
              <a:rect l="l" t="t" r="r" b="b"/>
              <a:pathLst>
                <a:path w="1816100" h="1816100">
                  <a:moveTo>
                    <a:pt x="0" y="0"/>
                  </a:moveTo>
                  <a:lnTo>
                    <a:pt x="0" y="1210310"/>
                  </a:lnTo>
                  <a:lnTo>
                    <a:pt x="908050" y="1816100"/>
                  </a:lnTo>
                  <a:lnTo>
                    <a:pt x="1816100" y="1210310"/>
                  </a:lnTo>
                  <a:lnTo>
                    <a:pt x="1816100" y="0"/>
                  </a:lnTo>
                  <a:lnTo>
                    <a:pt x="0" y="0"/>
                  </a:lnTo>
                  <a:close/>
                </a:path>
              </a:pathLst>
            </a:custGeom>
            <a:ln w="12579">
              <a:solidFill>
                <a:srgbClr val="909090"/>
              </a:solidFill>
            </a:ln>
          </p:spPr>
          <p:txBody>
            <a:bodyPr wrap="square" lIns="0" tIns="0" rIns="0" bIns="0" rtlCol="0"/>
            <a:lstStyle/>
            <a:p>
              <a:endParaRPr kern="0">
                <a:solidFill>
                  <a:sysClr val="windowText" lastClr="000000"/>
                </a:solidFill>
              </a:endParaRPr>
            </a:p>
          </p:txBody>
        </p:sp>
        <p:sp>
          <p:nvSpPr>
            <p:cNvPr id="14" name="object 14">
              <a:extLst>
                <a:ext uri="{FF2B5EF4-FFF2-40B4-BE49-F238E27FC236}">
                  <a16:creationId xmlns:a16="http://schemas.microsoft.com/office/drawing/2014/main" id="{D0DB6C2A-4B36-6023-2766-43DD02D6D30A}"/>
                </a:ext>
              </a:extLst>
            </p:cNvPr>
            <p:cNvSpPr/>
            <p:nvPr/>
          </p:nvSpPr>
          <p:spPr>
            <a:xfrm>
              <a:off x="3637331" y="1390713"/>
              <a:ext cx="1828800" cy="1828800"/>
            </a:xfrm>
            <a:custGeom>
              <a:avLst/>
              <a:gdLst/>
              <a:ahLst/>
              <a:cxnLst/>
              <a:rect l="l" t="t" r="r" b="b"/>
              <a:pathLst>
                <a:path w="1828800" h="1828800">
                  <a:moveTo>
                    <a:pt x="12585" y="6286"/>
                  </a:moveTo>
                  <a:lnTo>
                    <a:pt x="10744" y="1841"/>
                  </a:lnTo>
                  <a:lnTo>
                    <a:pt x="6299" y="0"/>
                  </a:lnTo>
                  <a:lnTo>
                    <a:pt x="1841" y="1841"/>
                  </a:lnTo>
                  <a:lnTo>
                    <a:pt x="0" y="6286"/>
                  </a:lnTo>
                  <a:lnTo>
                    <a:pt x="1841" y="10744"/>
                  </a:lnTo>
                  <a:lnTo>
                    <a:pt x="6299" y="12585"/>
                  </a:lnTo>
                  <a:lnTo>
                    <a:pt x="10744" y="10744"/>
                  </a:lnTo>
                  <a:lnTo>
                    <a:pt x="12585" y="6286"/>
                  </a:lnTo>
                  <a:close/>
                </a:path>
                <a:path w="1828800" h="1828800">
                  <a:moveTo>
                    <a:pt x="1828685" y="1822386"/>
                  </a:moveTo>
                  <a:lnTo>
                    <a:pt x="1826844" y="1817941"/>
                  </a:lnTo>
                  <a:lnTo>
                    <a:pt x="1822399" y="1816100"/>
                  </a:lnTo>
                  <a:lnTo>
                    <a:pt x="1817941" y="1817941"/>
                  </a:lnTo>
                  <a:lnTo>
                    <a:pt x="1816100" y="1822386"/>
                  </a:lnTo>
                  <a:lnTo>
                    <a:pt x="1817941" y="1826844"/>
                  </a:lnTo>
                  <a:lnTo>
                    <a:pt x="1822399" y="1828685"/>
                  </a:lnTo>
                  <a:lnTo>
                    <a:pt x="1826844" y="1826844"/>
                  </a:lnTo>
                  <a:lnTo>
                    <a:pt x="1828685" y="1822386"/>
                  </a:lnTo>
                  <a:close/>
                </a:path>
              </a:pathLst>
            </a:custGeom>
            <a:solidFill>
              <a:srgbClr val="909090"/>
            </a:solidFill>
          </p:spPr>
          <p:txBody>
            <a:bodyPr wrap="square" lIns="0" tIns="0" rIns="0" bIns="0" rtlCol="0"/>
            <a:lstStyle/>
            <a:p>
              <a:endParaRPr kern="0">
                <a:solidFill>
                  <a:sysClr val="windowText" lastClr="000000"/>
                </a:solidFill>
              </a:endParaRPr>
            </a:p>
          </p:txBody>
        </p:sp>
        <p:sp>
          <p:nvSpPr>
            <p:cNvPr id="15" name="object 15">
              <a:extLst>
                <a:ext uri="{FF2B5EF4-FFF2-40B4-BE49-F238E27FC236}">
                  <a16:creationId xmlns:a16="http://schemas.microsoft.com/office/drawing/2014/main" id="{D470EC22-11A9-5FFD-62FF-7FC0C1BD38AA}"/>
                </a:ext>
              </a:extLst>
            </p:cNvPr>
            <p:cNvSpPr/>
            <p:nvPr/>
          </p:nvSpPr>
          <p:spPr>
            <a:xfrm>
              <a:off x="3630930" y="1384300"/>
              <a:ext cx="1816100" cy="1816100"/>
            </a:xfrm>
            <a:custGeom>
              <a:avLst/>
              <a:gdLst/>
              <a:ahLst/>
              <a:cxnLst/>
              <a:rect l="l" t="t" r="r" b="b"/>
              <a:pathLst>
                <a:path w="1816100" h="1816100">
                  <a:moveTo>
                    <a:pt x="1816100" y="0"/>
                  </a:moveTo>
                  <a:lnTo>
                    <a:pt x="0" y="0"/>
                  </a:lnTo>
                  <a:lnTo>
                    <a:pt x="0" y="1210310"/>
                  </a:lnTo>
                  <a:lnTo>
                    <a:pt x="908050" y="1816100"/>
                  </a:lnTo>
                  <a:lnTo>
                    <a:pt x="1816100" y="1210310"/>
                  </a:lnTo>
                  <a:lnTo>
                    <a:pt x="1816100" y="0"/>
                  </a:lnTo>
                  <a:close/>
                </a:path>
              </a:pathLst>
            </a:custGeom>
            <a:solidFill>
              <a:srgbClr val="CDCDCD"/>
            </a:solidFill>
          </p:spPr>
          <p:txBody>
            <a:bodyPr wrap="square" lIns="0" tIns="0" rIns="0" bIns="0" rtlCol="0"/>
            <a:lstStyle/>
            <a:p>
              <a:endParaRPr kern="0">
                <a:solidFill>
                  <a:sysClr val="windowText" lastClr="000000"/>
                </a:solidFill>
              </a:endParaRPr>
            </a:p>
          </p:txBody>
        </p:sp>
        <p:sp>
          <p:nvSpPr>
            <p:cNvPr id="16" name="object 16">
              <a:extLst>
                <a:ext uri="{FF2B5EF4-FFF2-40B4-BE49-F238E27FC236}">
                  <a16:creationId xmlns:a16="http://schemas.microsoft.com/office/drawing/2014/main" id="{FA756463-C58F-23D1-303C-7C4D4C1E3139}"/>
                </a:ext>
              </a:extLst>
            </p:cNvPr>
            <p:cNvSpPr/>
            <p:nvPr/>
          </p:nvSpPr>
          <p:spPr>
            <a:xfrm>
              <a:off x="3630930" y="1384300"/>
              <a:ext cx="1816100" cy="1816100"/>
            </a:xfrm>
            <a:custGeom>
              <a:avLst/>
              <a:gdLst/>
              <a:ahLst/>
              <a:cxnLst/>
              <a:rect l="l" t="t" r="r" b="b"/>
              <a:pathLst>
                <a:path w="1816100" h="1816100">
                  <a:moveTo>
                    <a:pt x="0" y="0"/>
                  </a:moveTo>
                  <a:lnTo>
                    <a:pt x="0" y="1210310"/>
                  </a:lnTo>
                  <a:lnTo>
                    <a:pt x="908050" y="1816100"/>
                  </a:lnTo>
                  <a:lnTo>
                    <a:pt x="1816100" y="1210310"/>
                  </a:lnTo>
                  <a:lnTo>
                    <a:pt x="1816100" y="0"/>
                  </a:lnTo>
                  <a:lnTo>
                    <a:pt x="0" y="0"/>
                  </a:lnTo>
                  <a:close/>
                </a:path>
              </a:pathLst>
            </a:custGeom>
            <a:ln w="12579">
              <a:solidFill>
                <a:srgbClr val="133B2D"/>
              </a:solidFill>
            </a:ln>
          </p:spPr>
          <p:txBody>
            <a:bodyPr wrap="square" lIns="0" tIns="0" rIns="0" bIns="0" rtlCol="0"/>
            <a:lstStyle/>
            <a:p>
              <a:endParaRPr kern="0">
                <a:solidFill>
                  <a:sysClr val="windowText" lastClr="000000"/>
                </a:solidFill>
              </a:endParaRPr>
            </a:p>
          </p:txBody>
        </p:sp>
        <p:sp>
          <p:nvSpPr>
            <p:cNvPr id="17" name="object 17">
              <a:extLst>
                <a:ext uri="{FF2B5EF4-FFF2-40B4-BE49-F238E27FC236}">
                  <a16:creationId xmlns:a16="http://schemas.microsoft.com/office/drawing/2014/main" id="{04E02527-D8F2-EAE5-1F71-D4A1DC58DFD4}"/>
                </a:ext>
              </a:extLst>
            </p:cNvPr>
            <p:cNvSpPr/>
            <p:nvPr/>
          </p:nvSpPr>
          <p:spPr>
            <a:xfrm>
              <a:off x="3624631" y="1378013"/>
              <a:ext cx="1828800" cy="1828800"/>
            </a:xfrm>
            <a:custGeom>
              <a:avLst/>
              <a:gdLst/>
              <a:ahLst/>
              <a:cxnLst/>
              <a:rect l="l" t="t" r="r" b="b"/>
              <a:pathLst>
                <a:path w="1828800" h="1828800">
                  <a:moveTo>
                    <a:pt x="12585" y="6286"/>
                  </a:moveTo>
                  <a:lnTo>
                    <a:pt x="10744" y="1841"/>
                  </a:lnTo>
                  <a:lnTo>
                    <a:pt x="6299" y="0"/>
                  </a:lnTo>
                  <a:lnTo>
                    <a:pt x="1841" y="1841"/>
                  </a:lnTo>
                  <a:lnTo>
                    <a:pt x="0" y="6286"/>
                  </a:lnTo>
                  <a:lnTo>
                    <a:pt x="1841" y="10744"/>
                  </a:lnTo>
                  <a:lnTo>
                    <a:pt x="6299" y="12585"/>
                  </a:lnTo>
                  <a:lnTo>
                    <a:pt x="10744" y="10744"/>
                  </a:lnTo>
                  <a:lnTo>
                    <a:pt x="12585" y="6286"/>
                  </a:lnTo>
                  <a:close/>
                </a:path>
                <a:path w="1828800" h="1828800">
                  <a:moveTo>
                    <a:pt x="1828685" y="1822386"/>
                  </a:moveTo>
                  <a:lnTo>
                    <a:pt x="1826844" y="1817941"/>
                  </a:lnTo>
                  <a:lnTo>
                    <a:pt x="1822399" y="1816100"/>
                  </a:lnTo>
                  <a:lnTo>
                    <a:pt x="1817941" y="1817941"/>
                  </a:lnTo>
                  <a:lnTo>
                    <a:pt x="1816100" y="1822386"/>
                  </a:lnTo>
                  <a:lnTo>
                    <a:pt x="1817941" y="1826844"/>
                  </a:lnTo>
                  <a:lnTo>
                    <a:pt x="1822399" y="1828685"/>
                  </a:lnTo>
                  <a:lnTo>
                    <a:pt x="1826844" y="1826844"/>
                  </a:lnTo>
                  <a:lnTo>
                    <a:pt x="1828685" y="1822386"/>
                  </a:lnTo>
                  <a:close/>
                </a:path>
              </a:pathLst>
            </a:custGeom>
            <a:solidFill>
              <a:srgbClr val="133B2D"/>
            </a:solidFill>
          </p:spPr>
          <p:txBody>
            <a:bodyPr wrap="square" lIns="0" tIns="0" rIns="0" bIns="0" rtlCol="0"/>
            <a:lstStyle/>
            <a:p>
              <a:endParaRPr kern="0">
                <a:solidFill>
                  <a:sysClr val="windowText" lastClr="000000"/>
                </a:solidFill>
              </a:endParaRPr>
            </a:p>
          </p:txBody>
        </p:sp>
      </p:grpSp>
      <p:sp>
        <p:nvSpPr>
          <p:cNvPr id="18" name="object 18">
            <a:extLst>
              <a:ext uri="{FF2B5EF4-FFF2-40B4-BE49-F238E27FC236}">
                <a16:creationId xmlns:a16="http://schemas.microsoft.com/office/drawing/2014/main" id="{D0F36D9D-90EB-6A76-CA14-63C1CC84BE98}"/>
              </a:ext>
            </a:extLst>
          </p:cNvPr>
          <p:cNvSpPr txBox="1"/>
          <p:nvPr/>
        </p:nvSpPr>
        <p:spPr>
          <a:xfrm>
            <a:off x="5411471" y="1590040"/>
            <a:ext cx="1303655" cy="391160"/>
          </a:xfrm>
          <a:prstGeom prst="rect">
            <a:avLst/>
          </a:prstGeom>
        </p:spPr>
        <p:txBody>
          <a:bodyPr vert="horz" wrap="square" lIns="0" tIns="12700" rIns="0" bIns="0" rtlCol="0">
            <a:spAutoFit/>
          </a:bodyPr>
          <a:lstStyle/>
          <a:p>
            <a:pPr marL="38100">
              <a:spcBef>
                <a:spcPts val="100"/>
              </a:spcBef>
            </a:pPr>
            <a:r>
              <a:rPr sz="2400" b="1" kern="0" spc="-235" dirty="0">
                <a:solidFill>
                  <a:srgbClr val="133B2D"/>
                </a:solidFill>
                <a:latin typeface="Times New Roman"/>
                <a:cs typeface="Times New Roman"/>
              </a:rPr>
              <a:t>T</a:t>
            </a:r>
            <a:r>
              <a:rPr sz="3600" kern="0" spc="-2317" baseline="-30092" dirty="0">
                <a:solidFill>
                  <a:srgbClr val="FFFFFF"/>
                </a:solidFill>
                <a:latin typeface="Times New Roman"/>
                <a:cs typeface="Times New Roman"/>
              </a:rPr>
              <a:t>N</a:t>
            </a:r>
            <a:r>
              <a:rPr sz="2400" b="1" kern="0" spc="-25" dirty="0">
                <a:solidFill>
                  <a:srgbClr val="133B2D"/>
                </a:solidFill>
                <a:latin typeface="Times New Roman"/>
                <a:cs typeface="Times New Roman"/>
              </a:rPr>
              <a:t>h</a:t>
            </a:r>
            <a:r>
              <a:rPr sz="2400" b="1" kern="0" spc="-894" dirty="0">
                <a:solidFill>
                  <a:srgbClr val="133B2D"/>
                </a:solidFill>
                <a:latin typeface="Times New Roman"/>
                <a:cs typeface="Times New Roman"/>
              </a:rPr>
              <a:t>r</a:t>
            </a:r>
            <a:r>
              <a:rPr sz="3600" kern="0" spc="-284" baseline="-30092" dirty="0">
                <a:solidFill>
                  <a:srgbClr val="FFFFFF"/>
                </a:solidFill>
                <a:latin typeface="Times New Roman"/>
                <a:cs typeface="Times New Roman"/>
              </a:rPr>
              <a:t>e</a:t>
            </a:r>
            <a:r>
              <a:rPr sz="2400" b="1" kern="0" spc="-905" dirty="0">
                <a:solidFill>
                  <a:srgbClr val="133B2D"/>
                </a:solidFill>
                <a:latin typeface="Times New Roman"/>
                <a:cs typeface="Times New Roman"/>
              </a:rPr>
              <a:t>e</a:t>
            </a:r>
            <a:r>
              <a:rPr sz="3600" kern="0" spc="-1289" baseline="-30092" dirty="0">
                <a:solidFill>
                  <a:srgbClr val="FFFFFF"/>
                </a:solidFill>
                <a:latin typeface="Times New Roman"/>
                <a:cs typeface="Times New Roman"/>
              </a:rPr>
              <a:t>w</a:t>
            </a:r>
            <a:r>
              <a:rPr sz="2400" b="1" kern="0" spc="-10" dirty="0">
                <a:solidFill>
                  <a:srgbClr val="133B2D"/>
                </a:solidFill>
                <a:latin typeface="Times New Roman"/>
                <a:cs typeface="Times New Roman"/>
              </a:rPr>
              <a:t>at</a:t>
            </a:r>
            <a:r>
              <a:rPr sz="2400" b="1" kern="0" spc="55" dirty="0">
                <a:solidFill>
                  <a:srgbClr val="133B2D"/>
                </a:solidFill>
                <a:latin typeface="Times New Roman"/>
                <a:cs typeface="Times New Roman"/>
              </a:rPr>
              <a:t> </a:t>
            </a:r>
            <a:r>
              <a:rPr sz="2400" b="1" kern="0" spc="-25" dirty="0">
                <a:solidFill>
                  <a:srgbClr val="133B2D"/>
                </a:solidFill>
                <a:latin typeface="Times New Roman"/>
                <a:cs typeface="Times New Roman"/>
              </a:rPr>
              <a:t>of</a:t>
            </a:r>
            <a:endParaRPr sz="2400" kern="0">
              <a:solidFill>
                <a:sysClr val="windowText" lastClr="000000"/>
              </a:solidFill>
              <a:latin typeface="Times New Roman"/>
              <a:cs typeface="Times New Roman"/>
            </a:endParaRPr>
          </a:p>
        </p:txBody>
      </p:sp>
      <p:sp>
        <p:nvSpPr>
          <p:cNvPr id="19" name="object 19">
            <a:extLst>
              <a:ext uri="{FF2B5EF4-FFF2-40B4-BE49-F238E27FC236}">
                <a16:creationId xmlns:a16="http://schemas.microsoft.com/office/drawing/2014/main" id="{F8762CD3-EA5E-1E45-2FAF-23479C35003F}"/>
              </a:ext>
            </a:extLst>
          </p:cNvPr>
          <p:cNvSpPr txBox="1"/>
          <p:nvPr/>
        </p:nvSpPr>
        <p:spPr>
          <a:xfrm>
            <a:off x="5364479" y="2118359"/>
            <a:ext cx="1092200" cy="391160"/>
          </a:xfrm>
          <a:prstGeom prst="rect">
            <a:avLst/>
          </a:prstGeom>
        </p:spPr>
        <p:txBody>
          <a:bodyPr vert="horz" wrap="square" lIns="0" tIns="12700" rIns="0" bIns="0" rtlCol="0">
            <a:spAutoFit/>
          </a:bodyPr>
          <a:lstStyle/>
          <a:p>
            <a:pPr marL="38100">
              <a:spcBef>
                <a:spcPts val="100"/>
              </a:spcBef>
            </a:pPr>
            <a:r>
              <a:rPr sz="2400" kern="0" spc="-20" dirty="0">
                <a:solidFill>
                  <a:srgbClr val="FFFFFF"/>
                </a:solidFill>
                <a:latin typeface="Times New Roman"/>
                <a:cs typeface="Times New Roman"/>
              </a:rPr>
              <a:t>E</a:t>
            </a:r>
            <a:r>
              <a:rPr sz="2400" kern="0" spc="-5" dirty="0">
                <a:solidFill>
                  <a:srgbClr val="FFFFFF"/>
                </a:solidFill>
                <a:latin typeface="Times New Roman"/>
                <a:cs typeface="Times New Roman"/>
              </a:rPr>
              <a:t>n</a:t>
            </a:r>
            <a:r>
              <a:rPr sz="2400" kern="0" spc="-395" dirty="0">
                <a:solidFill>
                  <a:srgbClr val="FFFFFF"/>
                </a:solidFill>
                <a:latin typeface="Times New Roman"/>
                <a:cs typeface="Times New Roman"/>
              </a:rPr>
              <a:t>t</a:t>
            </a:r>
            <a:r>
              <a:rPr sz="3600" b="1" kern="0" spc="-2062" baseline="30092" dirty="0">
                <a:solidFill>
                  <a:srgbClr val="133B2D"/>
                </a:solidFill>
                <a:latin typeface="Times New Roman"/>
                <a:cs typeface="Times New Roman"/>
              </a:rPr>
              <a:t>N</a:t>
            </a:r>
            <a:r>
              <a:rPr sz="2400" kern="0" spc="-20" dirty="0">
                <a:solidFill>
                  <a:srgbClr val="FFFFFF"/>
                </a:solidFill>
                <a:latin typeface="Times New Roman"/>
                <a:cs typeface="Times New Roman"/>
              </a:rPr>
              <a:t>r</a:t>
            </a:r>
            <a:r>
              <a:rPr sz="2400" kern="0" spc="-530" dirty="0">
                <a:solidFill>
                  <a:srgbClr val="FFFFFF"/>
                </a:solidFill>
                <a:latin typeface="Times New Roman"/>
                <a:cs typeface="Times New Roman"/>
              </a:rPr>
              <a:t>a</a:t>
            </a:r>
            <a:r>
              <a:rPr sz="3600" b="1" kern="0" spc="-839" baseline="30092" dirty="0">
                <a:solidFill>
                  <a:srgbClr val="133B2D"/>
                </a:solidFill>
                <a:latin typeface="Times New Roman"/>
                <a:cs typeface="Times New Roman"/>
              </a:rPr>
              <a:t>e</a:t>
            </a:r>
            <a:r>
              <a:rPr sz="2400" kern="0" spc="-665" dirty="0">
                <a:solidFill>
                  <a:srgbClr val="FFFFFF"/>
                </a:solidFill>
                <a:latin typeface="Times New Roman"/>
                <a:cs typeface="Times New Roman"/>
              </a:rPr>
              <a:t>n</a:t>
            </a:r>
            <a:r>
              <a:rPr sz="3600" b="1" kern="0" spc="-1664" baseline="30092" dirty="0">
                <a:solidFill>
                  <a:srgbClr val="133B2D"/>
                </a:solidFill>
                <a:latin typeface="Times New Roman"/>
                <a:cs typeface="Times New Roman"/>
              </a:rPr>
              <a:t>w</a:t>
            </a:r>
            <a:r>
              <a:rPr sz="2400" kern="0" spc="-10" dirty="0">
                <a:solidFill>
                  <a:srgbClr val="FFFFFF"/>
                </a:solidFill>
                <a:latin typeface="Times New Roman"/>
                <a:cs typeface="Times New Roman"/>
              </a:rPr>
              <a:t>ts</a:t>
            </a:r>
            <a:endParaRPr sz="2400" kern="0">
              <a:solidFill>
                <a:sysClr val="windowText" lastClr="000000"/>
              </a:solidFill>
              <a:latin typeface="Times New Roman"/>
              <a:cs typeface="Times New Roman"/>
            </a:endParaRPr>
          </a:p>
        </p:txBody>
      </p:sp>
      <p:sp>
        <p:nvSpPr>
          <p:cNvPr id="20" name="object 20">
            <a:extLst>
              <a:ext uri="{FF2B5EF4-FFF2-40B4-BE49-F238E27FC236}">
                <a16:creationId xmlns:a16="http://schemas.microsoft.com/office/drawing/2014/main" id="{4C360CEF-BC0C-73D5-5D4A-7FB4FEBD857E}"/>
              </a:ext>
            </a:extLst>
          </p:cNvPr>
          <p:cNvSpPr txBox="1"/>
          <p:nvPr/>
        </p:nvSpPr>
        <p:spPr>
          <a:xfrm>
            <a:off x="5476240" y="2321559"/>
            <a:ext cx="1176020" cy="391160"/>
          </a:xfrm>
          <a:prstGeom prst="rect">
            <a:avLst/>
          </a:prstGeom>
        </p:spPr>
        <p:txBody>
          <a:bodyPr vert="horz" wrap="square" lIns="0" tIns="12700" rIns="0" bIns="0" rtlCol="0">
            <a:spAutoFit/>
          </a:bodyPr>
          <a:lstStyle/>
          <a:p>
            <a:pPr marL="12700">
              <a:spcBef>
                <a:spcPts val="100"/>
              </a:spcBef>
            </a:pPr>
            <a:r>
              <a:rPr sz="2400" b="1" kern="0" spc="-10" dirty="0">
                <a:solidFill>
                  <a:srgbClr val="133B2D"/>
                </a:solidFill>
                <a:latin typeface="Times New Roman"/>
                <a:cs typeface="Times New Roman"/>
              </a:rPr>
              <a:t>Entrants</a:t>
            </a:r>
            <a:endParaRPr sz="2400" kern="0">
              <a:solidFill>
                <a:sysClr val="windowText" lastClr="000000"/>
              </a:solidFill>
              <a:latin typeface="Times New Roman"/>
              <a:cs typeface="Times New Roman"/>
            </a:endParaRPr>
          </a:p>
        </p:txBody>
      </p:sp>
      <p:grpSp>
        <p:nvGrpSpPr>
          <p:cNvPr id="21" name="object 21">
            <a:extLst>
              <a:ext uri="{FF2B5EF4-FFF2-40B4-BE49-F238E27FC236}">
                <a16:creationId xmlns:a16="http://schemas.microsoft.com/office/drawing/2014/main" id="{6F1A3B93-D943-DD61-70ED-8FA1F32A02E4}"/>
              </a:ext>
            </a:extLst>
          </p:cNvPr>
          <p:cNvGrpSpPr/>
          <p:nvPr/>
        </p:nvGrpSpPr>
        <p:grpSpPr>
          <a:xfrm>
            <a:off x="7612440" y="2997260"/>
            <a:ext cx="1842770" cy="1841500"/>
            <a:chOff x="6088440" y="2997260"/>
            <a:chExt cx="1842770" cy="1841500"/>
          </a:xfrm>
        </p:grpSpPr>
        <p:sp>
          <p:nvSpPr>
            <p:cNvPr id="22" name="object 22">
              <a:extLst>
                <a:ext uri="{FF2B5EF4-FFF2-40B4-BE49-F238E27FC236}">
                  <a16:creationId xmlns:a16="http://schemas.microsoft.com/office/drawing/2014/main" id="{62D9828F-1251-FFBF-61AD-6A162B995956}"/>
                </a:ext>
              </a:extLst>
            </p:cNvPr>
            <p:cNvSpPr/>
            <p:nvPr/>
          </p:nvSpPr>
          <p:spPr>
            <a:xfrm>
              <a:off x="6107430" y="3016249"/>
              <a:ext cx="1817370" cy="1816100"/>
            </a:xfrm>
            <a:custGeom>
              <a:avLst/>
              <a:gdLst/>
              <a:ahLst/>
              <a:cxnLst/>
              <a:rect l="l" t="t" r="r" b="b"/>
              <a:pathLst>
                <a:path w="1817370" h="1816100">
                  <a:moveTo>
                    <a:pt x="1817370" y="0"/>
                  </a:moveTo>
                  <a:lnTo>
                    <a:pt x="605790" y="0"/>
                  </a:lnTo>
                  <a:lnTo>
                    <a:pt x="0" y="908050"/>
                  </a:lnTo>
                  <a:lnTo>
                    <a:pt x="605790" y="1816100"/>
                  </a:lnTo>
                  <a:lnTo>
                    <a:pt x="1817370" y="1816100"/>
                  </a:lnTo>
                  <a:lnTo>
                    <a:pt x="1817370" y="0"/>
                  </a:lnTo>
                  <a:close/>
                </a:path>
              </a:pathLst>
            </a:custGeom>
            <a:solidFill>
              <a:srgbClr val="909090"/>
            </a:solidFill>
          </p:spPr>
          <p:txBody>
            <a:bodyPr wrap="square" lIns="0" tIns="0" rIns="0" bIns="0" rtlCol="0"/>
            <a:lstStyle/>
            <a:p>
              <a:endParaRPr kern="0">
                <a:solidFill>
                  <a:sysClr val="windowText" lastClr="000000"/>
                </a:solidFill>
              </a:endParaRPr>
            </a:p>
          </p:txBody>
        </p:sp>
        <p:sp>
          <p:nvSpPr>
            <p:cNvPr id="23" name="object 23">
              <a:extLst>
                <a:ext uri="{FF2B5EF4-FFF2-40B4-BE49-F238E27FC236}">
                  <a16:creationId xmlns:a16="http://schemas.microsoft.com/office/drawing/2014/main" id="{F4C76A91-BDD4-DE73-4E67-E1D4559EBBEC}"/>
                </a:ext>
              </a:extLst>
            </p:cNvPr>
            <p:cNvSpPr/>
            <p:nvPr/>
          </p:nvSpPr>
          <p:spPr>
            <a:xfrm>
              <a:off x="6107430" y="3016249"/>
              <a:ext cx="1817370" cy="1816100"/>
            </a:xfrm>
            <a:custGeom>
              <a:avLst/>
              <a:gdLst/>
              <a:ahLst/>
              <a:cxnLst/>
              <a:rect l="l" t="t" r="r" b="b"/>
              <a:pathLst>
                <a:path w="1817370" h="1816100">
                  <a:moveTo>
                    <a:pt x="1817370" y="0"/>
                  </a:moveTo>
                  <a:lnTo>
                    <a:pt x="605790" y="0"/>
                  </a:lnTo>
                  <a:lnTo>
                    <a:pt x="0" y="908050"/>
                  </a:lnTo>
                  <a:lnTo>
                    <a:pt x="605790" y="1816100"/>
                  </a:lnTo>
                  <a:lnTo>
                    <a:pt x="1817370" y="1816100"/>
                  </a:lnTo>
                  <a:lnTo>
                    <a:pt x="1817370" y="0"/>
                  </a:lnTo>
                  <a:close/>
                </a:path>
              </a:pathLst>
            </a:custGeom>
            <a:ln w="12579">
              <a:solidFill>
                <a:srgbClr val="909090"/>
              </a:solidFill>
            </a:ln>
          </p:spPr>
          <p:txBody>
            <a:bodyPr wrap="square" lIns="0" tIns="0" rIns="0" bIns="0" rtlCol="0"/>
            <a:lstStyle/>
            <a:p>
              <a:endParaRPr kern="0">
                <a:solidFill>
                  <a:sysClr val="windowText" lastClr="000000"/>
                </a:solidFill>
              </a:endParaRPr>
            </a:p>
          </p:txBody>
        </p:sp>
        <p:sp>
          <p:nvSpPr>
            <p:cNvPr id="24" name="object 24">
              <a:extLst>
                <a:ext uri="{FF2B5EF4-FFF2-40B4-BE49-F238E27FC236}">
                  <a16:creationId xmlns:a16="http://schemas.microsoft.com/office/drawing/2014/main" id="{AE964214-5D4A-4A29-3EBC-35CB88EEDFA9}"/>
                </a:ext>
              </a:extLst>
            </p:cNvPr>
            <p:cNvSpPr/>
            <p:nvPr/>
          </p:nvSpPr>
          <p:spPr>
            <a:xfrm>
              <a:off x="6101131" y="3009963"/>
              <a:ext cx="1830070" cy="1828800"/>
            </a:xfrm>
            <a:custGeom>
              <a:avLst/>
              <a:gdLst/>
              <a:ahLst/>
              <a:cxnLst/>
              <a:rect l="l" t="t" r="r" b="b"/>
              <a:pathLst>
                <a:path w="1830070" h="1828800">
                  <a:moveTo>
                    <a:pt x="12585" y="1822386"/>
                  </a:moveTo>
                  <a:lnTo>
                    <a:pt x="10744" y="1817941"/>
                  </a:lnTo>
                  <a:lnTo>
                    <a:pt x="6299" y="1816100"/>
                  </a:lnTo>
                  <a:lnTo>
                    <a:pt x="1841" y="1817941"/>
                  </a:lnTo>
                  <a:lnTo>
                    <a:pt x="0" y="1822386"/>
                  </a:lnTo>
                  <a:lnTo>
                    <a:pt x="1841" y="1826844"/>
                  </a:lnTo>
                  <a:lnTo>
                    <a:pt x="6299" y="1828685"/>
                  </a:lnTo>
                  <a:lnTo>
                    <a:pt x="10744" y="1826844"/>
                  </a:lnTo>
                  <a:lnTo>
                    <a:pt x="12585" y="1822386"/>
                  </a:lnTo>
                  <a:close/>
                </a:path>
                <a:path w="1830070" h="1828800">
                  <a:moveTo>
                    <a:pt x="1829955" y="6286"/>
                  </a:moveTo>
                  <a:lnTo>
                    <a:pt x="1828114" y="1841"/>
                  </a:lnTo>
                  <a:lnTo>
                    <a:pt x="1823669" y="0"/>
                  </a:lnTo>
                  <a:lnTo>
                    <a:pt x="1819211" y="1841"/>
                  </a:lnTo>
                  <a:lnTo>
                    <a:pt x="1817370" y="6286"/>
                  </a:lnTo>
                  <a:lnTo>
                    <a:pt x="1819211" y="10744"/>
                  </a:lnTo>
                  <a:lnTo>
                    <a:pt x="1823669" y="12585"/>
                  </a:lnTo>
                  <a:lnTo>
                    <a:pt x="1828114" y="10744"/>
                  </a:lnTo>
                  <a:lnTo>
                    <a:pt x="1829955" y="6286"/>
                  </a:lnTo>
                  <a:close/>
                </a:path>
              </a:pathLst>
            </a:custGeom>
            <a:solidFill>
              <a:srgbClr val="909090"/>
            </a:solidFill>
          </p:spPr>
          <p:txBody>
            <a:bodyPr wrap="square" lIns="0" tIns="0" rIns="0" bIns="0" rtlCol="0"/>
            <a:lstStyle/>
            <a:p>
              <a:endParaRPr kern="0">
                <a:solidFill>
                  <a:sysClr val="windowText" lastClr="000000"/>
                </a:solidFill>
              </a:endParaRPr>
            </a:p>
          </p:txBody>
        </p:sp>
        <p:sp>
          <p:nvSpPr>
            <p:cNvPr id="25" name="object 25">
              <a:extLst>
                <a:ext uri="{FF2B5EF4-FFF2-40B4-BE49-F238E27FC236}">
                  <a16:creationId xmlns:a16="http://schemas.microsoft.com/office/drawing/2014/main" id="{1581F65C-F4E2-2DD8-B4CC-DC69BD1F0FDB}"/>
                </a:ext>
              </a:extLst>
            </p:cNvPr>
            <p:cNvSpPr/>
            <p:nvPr/>
          </p:nvSpPr>
          <p:spPr>
            <a:xfrm>
              <a:off x="6094730" y="3003549"/>
              <a:ext cx="1817370" cy="1816100"/>
            </a:xfrm>
            <a:custGeom>
              <a:avLst/>
              <a:gdLst/>
              <a:ahLst/>
              <a:cxnLst/>
              <a:rect l="l" t="t" r="r" b="b"/>
              <a:pathLst>
                <a:path w="1817370" h="1816100">
                  <a:moveTo>
                    <a:pt x="1817370" y="0"/>
                  </a:moveTo>
                  <a:lnTo>
                    <a:pt x="605790" y="0"/>
                  </a:lnTo>
                  <a:lnTo>
                    <a:pt x="0" y="908050"/>
                  </a:lnTo>
                  <a:lnTo>
                    <a:pt x="605790" y="1816100"/>
                  </a:lnTo>
                  <a:lnTo>
                    <a:pt x="1817370" y="1816100"/>
                  </a:lnTo>
                  <a:lnTo>
                    <a:pt x="1817370" y="0"/>
                  </a:lnTo>
                  <a:close/>
                </a:path>
              </a:pathLst>
            </a:custGeom>
            <a:solidFill>
              <a:srgbClr val="CDCDCD"/>
            </a:solidFill>
          </p:spPr>
          <p:txBody>
            <a:bodyPr wrap="square" lIns="0" tIns="0" rIns="0" bIns="0" rtlCol="0"/>
            <a:lstStyle/>
            <a:p>
              <a:endParaRPr kern="0">
                <a:solidFill>
                  <a:sysClr val="windowText" lastClr="000000"/>
                </a:solidFill>
              </a:endParaRPr>
            </a:p>
          </p:txBody>
        </p:sp>
        <p:sp>
          <p:nvSpPr>
            <p:cNvPr id="26" name="object 26">
              <a:extLst>
                <a:ext uri="{FF2B5EF4-FFF2-40B4-BE49-F238E27FC236}">
                  <a16:creationId xmlns:a16="http://schemas.microsoft.com/office/drawing/2014/main" id="{9A5798C7-0FE8-F418-C1F9-25085E9C9D43}"/>
                </a:ext>
              </a:extLst>
            </p:cNvPr>
            <p:cNvSpPr/>
            <p:nvPr/>
          </p:nvSpPr>
          <p:spPr>
            <a:xfrm>
              <a:off x="6094730" y="3003549"/>
              <a:ext cx="1817370" cy="1816100"/>
            </a:xfrm>
            <a:custGeom>
              <a:avLst/>
              <a:gdLst/>
              <a:ahLst/>
              <a:cxnLst/>
              <a:rect l="l" t="t" r="r" b="b"/>
              <a:pathLst>
                <a:path w="1817370" h="1816100">
                  <a:moveTo>
                    <a:pt x="1817370" y="0"/>
                  </a:moveTo>
                  <a:lnTo>
                    <a:pt x="605790" y="0"/>
                  </a:lnTo>
                  <a:lnTo>
                    <a:pt x="0" y="908050"/>
                  </a:lnTo>
                  <a:lnTo>
                    <a:pt x="605790" y="1816100"/>
                  </a:lnTo>
                  <a:lnTo>
                    <a:pt x="1817370" y="1816100"/>
                  </a:lnTo>
                  <a:lnTo>
                    <a:pt x="1817370" y="0"/>
                  </a:lnTo>
                  <a:close/>
                </a:path>
              </a:pathLst>
            </a:custGeom>
            <a:ln w="12579">
              <a:solidFill>
                <a:srgbClr val="133B2D"/>
              </a:solidFill>
            </a:ln>
          </p:spPr>
          <p:txBody>
            <a:bodyPr wrap="square" lIns="0" tIns="0" rIns="0" bIns="0" rtlCol="0"/>
            <a:lstStyle/>
            <a:p>
              <a:endParaRPr kern="0">
                <a:solidFill>
                  <a:sysClr val="windowText" lastClr="000000"/>
                </a:solidFill>
              </a:endParaRPr>
            </a:p>
          </p:txBody>
        </p:sp>
        <p:sp>
          <p:nvSpPr>
            <p:cNvPr id="27" name="object 27">
              <a:extLst>
                <a:ext uri="{FF2B5EF4-FFF2-40B4-BE49-F238E27FC236}">
                  <a16:creationId xmlns:a16="http://schemas.microsoft.com/office/drawing/2014/main" id="{7F821F6E-1A51-3224-75B0-FB70996D17E2}"/>
                </a:ext>
              </a:extLst>
            </p:cNvPr>
            <p:cNvSpPr/>
            <p:nvPr/>
          </p:nvSpPr>
          <p:spPr>
            <a:xfrm>
              <a:off x="6088431" y="2997263"/>
              <a:ext cx="1830070" cy="1828800"/>
            </a:xfrm>
            <a:custGeom>
              <a:avLst/>
              <a:gdLst/>
              <a:ahLst/>
              <a:cxnLst/>
              <a:rect l="l" t="t" r="r" b="b"/>
              <a:pathLst>
                <a:path w="1830070" h="1828800">
                  <a:moveTo>
                    <a:pt x="12585" y="1822386"/>
                  </a:moveTo>
                  <a:lnTo>
                    <a:pt x="10744" y="1817941"/>
                  </a:lnTo>
                  <a:lnTo>
                    <a:pt x="6299" y="1816100"/>
                  </a:lnTo>
                  <a:lnTo>
                    <a:pt x="1841" y="1817941"/>
                  </a:lnTo>
                  <a:lnTo>
                    <a:pt x="0" y="1822386"/>
                  </a:lnTo>
                  <a:lnTo>
                    <a:pt x="1841" y="1826844"/>
                  </a:lnTo>
                  <a:lnTo>
                    <a:pt x="6299" y="1828685"/>
                  </a:lnTo>
                  <a:lnTo>
                    <a:pt x="10744" y="1826844"/>
                  </a:lnTo>
                  <a:lnTo>
                    <a:pt x="12585" y="1822386"/>
                  </a:lnTo>
                  <a:close/>
                </a:path>
                <a:path w="1830070" h="1828800">
                  <a:moveTo>
                    <a:pt x="1829955" y="6286"/>
                  </a:moveTo>
                  <a:lnTo>
                    <a:pt x="1828114" y="1841"/>
                  </a:lnTo>
                  <a:lnTo>
                    <a:pt x="1823669" y="0"/>
                  </a:lnTo>
                  <a:lnTo>
                    <a:pt x="1819211" y="1841"/>
                  </a:lnTo>
                  <a:lnTo>
                    <a:pt x="1817370" y="6286"/>
                  </a:lnTo>
                  <a:lnTo>
                    <a:pt x="1819211" y="10744"/>
                  </a:lnTo>
                  <a:lnTo>
                    <a:pt x="1823669" y="12585"/>
                  </a:lnTo>
                  <a:lnTo>
                    <a:pt x="1828114" y="10744"/>
                  </a:lnTo>
                  <a:lnTo>
                    <a:pt x="1829955" y="6286"/>
                  </a:lnTo>
                  <a:close/>
                </a:path>
              </a:pathLst>
            </a:custGeom>
            <a:solidFill>
              <a:srgbClr val="133B2D"/>
            </a:solidFill>
          </p:spPr>
          <p:txBody>
            <a:bodyPr wrap="square" lIns="0" tIns="0" rIns="0" bIns="0" rtlCol="0"/>
            <a:lstStyle/>
            <a:p>
              <a:endParaRPr kern="0">
                <a:solidFill>
                  <a:sysClr val="windowText" lastClr="000000"/>
                </a:solidFill>
              </a:endParaRPr>
            </a:p>
          </p:txBody>
        </p:sp>
      </p:grpSp>
      <p:grpSp>
        <p:nvGrpSpPr>
          <p:cNvPr id="28" name="object 28">
            <a:extLst>
              <a:ext uri="{FF2B5EF4-FFF2-40B4-BE49-F238E27FC236}">
                <a16:creationId xmlns:a16="http://schemas.microsoft.com/office/drawing/2014/main" id="{D12A6F10-2788-EEA8-6AF6-FCCDC8F439EC}"/>
              </a:ext>
            </a:extLst>
          </p:cNvPr>
          <p:cNvGrpSpPr/>
          <p:nvPr/>
        </p:nvGrpSpPr>
        <p:grpSpPr>
          <a:xfrm>
            <a:off x="2673410" y="2997260"/>
            <a:ext cx="1841500" cy="1841500"/>
            <a:chOff x="1149410" y="2997260"/>
            <a:chExt cx="1841500" cy="1841500"/>
          </a:xfrm>
        </p:grpSpPr>
        <p:sp>
          <p:nvSpPr>
            <p:cNvPr id="29" name="object 29">
              <a:extLst>
                <a:ext uri="{FF2B5EF4-FFF2-40B4-BE49-F238E27FC236}">
                  <a16:creationId xmlns:a16="http://schemas.microsoft.com/office/drawing/2014/main" id="{D55499B2-5ED8-EDF0-B875-DF5CA4C6C401}"/>
                </a:ext>
              </a:extLst>
            </p:cNvPr>
            <p:cNvSpPr/>
            <p:nvPr/>
          </p:nvSpPr>
          <p:spPr>
            <a:xfrm>
              <a:off x="1168400" y="3016249"/>
              <a:ext cx="1816100" cy="1816100"/>
            </a:xfrm>
            <a:custGeom>
              <a:avLst/>
              <a:gdLst/>
              <a:ahLst/>
              <a:cxnLst/>
              <a:rect l="l" t="t" r="r" b="b"/>
              <a:pathLst>
                <a:path w="1816100" h="1816100">
                  <a:moveTo>
                    <a:pt x="1210310" y="0"/>
                  </a:moveTo>
                  <a:lnTo>
                    <a:pt x="0" y="0"/>
                  </a:lnTo>
                  <a:lnTo>
                    <a:pt x="0" y="1816100"/>
                  </a:lnTo>
                  <a:lnTo>
                    <a:pt x="1210310" y="1816100"/>
                  </a:lnTo>
                  <a:lnTo>
                    <a:pt x="1816100" y="908050"/>
                  </a:lnTo>
                  <a:lnTo>
                    <a:pt x="1210310" y="0"/>
                  </a:lnTo>
                  <a:close/>
                </a:path>
              </a:pathLst>
            </a:custGeom>
            <a:solidFill>
              <a:srgbClr val="909090"/>
            </a:solidFill>
          </p:spPr>
          <p:txBody>
            <a:bodyPr wrap="square" lIns="0" tIns="0" rIns="0" bIns="0" rtlCol="0"/>
            <a:lstStyle/>
            <a:p>
              <a:endParaRPr kern="0">
                <a:solidFill>
                  <a:sysClr val="windowText" lastClr="000000"/>
                </a:solidFill>
              </a:endParaRPr>
            </a:p>
          </p:txBody>
        </p:sp>
        <p:sp>
          <p:nvSpPr>
            <p:cNvPr id="30" name="object 30">
              <a:extLst>
                <a:ext uri="{FF2B5EF4-FFF2-40B4-BE49-F238E27FC236}">
                  <a16:creationId xmlns:a16="http://schemas.microsoft.com/office/drawing/2014/main" id="{DCE8AF04-C963-8F08-9CBD-A93439CE380E}"/>
                </a:ext>
              </a:extLst>
            </p:cNvPr>
            <p:cNvSpPr/>
            <p:nvPr/>
          </p:nvSpPr>
          <p:spPr>
            <a:xfrm>
              <a:off x="1168400" y="3016249"/>
              <a:ext cx="1816100" cy="1816100"/>
            </a:xfrm>
            <a:custGeom>
              <a:avLst/>
              <a:gdLst/>
              <a:ahLst/>
              <a:cxnLst/>
              <a:rect l="l" t="t" r="r" b="b"/>
              <a:pathLst>
                <a:path w="1816100" h="1816100">
                  <a:moveTo>
                    <a:pt x="0" y="0"/>
                  </a:moveTo>
                  <a:lnTo>
                    <a:pt x="1210310" y="0"/>
                  </a:lnTo>
                  <a:lnTo>
                    <a:pt x="1816100" y="908050"/>
                  </a:lnTo>
                  <a:lnTo>
                    <a:pt x="1210310" y="1816100"/>
                  </a:lnTo>
                  <a:lnTo>
                    <a:pt x="0" y="1816100"/>
                  </a:lnTo>
                  <a:lnTo>
                    <a:pt x="0" y="0"/>
                  </a:lnTo>
                  <a:close/>
                </a:path>
              </a:pathLst>
            </a:custGeom>
            <a:ln w="12579">
              <a:solidFill>
                <a:srgbClr val="909090"/>
              </a:solidFill>
            </a:ln>
          </p:spPr>
          <p:txBody>
            <a:bodyPr wrap="square" lIns="0" tIns="0" rIns="0" bIns="0" rtlCol="0"/>
            <a:lstStyle/>
            <a:p>
              <a:endParaRPr kern="0">
                <a:solidFill>
                  <a:sysClr val="windowText" lastClr="000000"/>
                </a:solidFill>
              </a:endParaRPr>
            </a:p>
          </p:txBody>
        </p:sp>
        <p:sp>
          <p:nvSpPr>
            <p:cNvPr id="31" name="object 31">
              <a:extLst>
                <a:ext uri="{FF2B5EF4-FFF2-40B4-BE49-F238E27FC236}">
                  <a16:creationId xmlns:a16="http://schemas.microsoft.com/office/drawing/2014/main" id="{A8472C2D-C4BE-0E8B-DD9E-B2C1857DB61D}"/>
                </a:ext>
              </a:extLst>
            </p:cNvPr>
            <p:cNvSpPr/>
            <p:nvPr/>
          </p:nvSpPr>
          <p:spPr>
            <a:xfrm>
              <a:off x="1162100" y="3009963"/>
              <a:ext cx="1828800" cy="1828800"/>
            </a:xfrm>
            <a:custGeom>
              <a:avLst/>
              <a:gdLst/>
              <a:ahLst/>
              <a:cxnLst/>
              <a:rect l="l" t="t" r="r" b="b"/>
              <a:pathLst>
                <a:path w="1828800" h="1828800">
                  <a:moveTo>
                    <a:pt x="12585" y="6286"/>
                  </a:moveTo>
                  <a:lnTo>
                    <a:pt x="10744" y="1841"/>
                  </a:lnTo>
                  <a:lnTo>
                    <a:pt x="6299" y="0"/>
                  </a:lnTo>
                  <a:lnTo>
                    <a:pt x="1841" y="1841"/>
                  </a:lnTo>
                  <a:lnTo>
                    <a:pt x="0" y="6286"/>
                  </a:lnTo>
                  <a:lnTo>
                    <a:pt x="1841" y="10744"/>
                  </a:lnTo>
                  <a:lnTo>
                    <a:pt x="6299" y="12585"/>
                  </a:lnTo>
                  <a:lnTo>
                    <a:pt x="10744" y="10744"/>
                  </a:lnTo>
                  <a:lnTo>
                    <a:pt x="12585" y="6286"/>
                  </a:lnTo>
                  <a:close/>
                </a:path>
                <a:path w="1828800" h="1828800">
                  <a:moveTo>
                    <a:pt x="1828685" y="1822386"/>
                  </a:moveTo>
                  <a:lnTo>
                    <a:pt x="1826844" y="1817941"/>
                  </a:lnTo>
                  <a:lnTo>
                    <a:pt x="1822399" y="1816100"/>
                  </a:lnTo>
                  <a:lnTo>
                    <a:pt x="1817941" y="1817941"/>
                  </a:lnTo>
                  <a:lnTo>
                    <a:pt x="1816100" y="1822386"/>
                  </a:lnTo>
                  <a:lnTo>
                    <a:pt x="1817941" y="1826844"/>
                  </a:lnTo>
                  <a:lnTo>
                    <a:pt x="1822399" y="1828685"/>
                  </a:lnTo>
                  <a:lnTo>
                    <a:pt x="1826844" y="1826844"/>
                  </a:lnTo>
                  <a:lnTo>
                    <a:pt x="1828685" y="1822386"/>
                  </a:lnTo>
                  <a:close/>
                </a:path>
              </a:pathLst>
            </a:custGeom>
            <a:solidFill>
              <a:srgbClr val="909090"/>
            </a:solidFill>
          </p:spPr>
          <p:txBody>
            <a:bodyPr wrap="square" lIns="0" tIns="0" rIns="0" bIns="0" rtlCol="0"/>
            <a:lstStyle/>
            <a:p>
              <a:endParaRPr kern="0">
                <a:solidFill>
                  <a:sysClr val="windowText" lastClr="000000"/>
                </a:solidFill>
              </a:endParaRPr>
            </a:p>
          </p:txBody>
        </p:sp>
        <p:sp>
          <p:nvSpPr>
            <p:cNvPr id="32" name="object 32">
              <a:extLst>
                <a:ext uri="{FF2B5EF4-FFF2-40B4-BE49-F238E27FC236}">
                  <a16:creationId xmlns:a16="http://schemas.microsoft.com/office/drawing/2014/main" id="{EEFF0600-0104-206C-05CB-6D051FDACCA1}"/>
                </a:ext>
              </a:extLst>
            </p:cNvPr>
            <p:cNvSpPr/>
            <p:nvPr/>
          </p:nvSpPr>
          <p:spPr>
            <a:xfrm>
              <a:off x="1155700" y="3003549"/>
              <a:ext cx="1816100" cy="1816100"/>
            </a:xfrm>
            <a:custGeom>
              <a:avLst/>
              <a:gdLst/>
              <a:ahLst/>
              <a:cxnLst/>
              <a:rect l="l" t="t" r="r" b="b"/>
              <a:pathLst>
                <a:path w="1816100" h="1816100">
                  <a:moveTo>
                    <a:pt x="1210310" y="0"/>
                  </a:moveTo>
                  <a:lnTo>
                    <a:pt x="0" y="0"/>
                  </a:lnTo>
                  <a:lnTo>
                    <a:pt x="0" y="1816100"/>
                  </a:lnTo>
                  <a:lnTo>
                    <a:pt x="1210310" y="1816100"/>
                  </a:lnTo>
                  <a:lnTo>
                    <a:pt x="1816100" y="908050"/>
                  </a:lnTo>
                  <a:lnTo>
                    <a:pt x="1210310" y="0"/>
                  </a:lnTo>
                  <a:close/>
                </a:path>
              </a:pathLst>
            </a:custGeom>
            <a:solidFill>
              <a:srgbClr val="CDCDCD"/>
            </a:solidFill>
          </p:spPr>
          <p:txBody>
            <a:bodyPr wrap="square" lIns="0" tIns="0" rIns="0" bIns="0" rtlCol="0"/>
            <a:lstStyle/>
            <a:p>
              <a:endParaRPr kern="0">
                <a:solidFill>
                  <a:sysClr val="windowText" lastClr="000000"/>
                </a:solidFill>
              </a:endParaRPr>
            </a:p>
          </p:txBody>
        </p:sp>
        <p:sp>
          <p:nvSpPr>
            <p:cNvPr id="33" name="object 33">
              <a:extLst>
                <a:ext uri="{FF2B5EF4-FFF2-40B4-BE49-F238E27FC236}">
                  <a16:creationId xmlns:a16="http://schemas.microsoft.com/office/drawing/2014/main" id="{A443171F-37C1-75E7-7A53-C438B516E9A2}"/>
                </a:ext>
              </a:extLst>
            </p:cNvPr>
            <p:cNvSpPr/>
            <p:nvPr/>
          </p:nvSpPr>
          <p:spPr>
            <a:xfrm>
              <a:off x="1155700" y="3003549"/>
              <a:ext cx="1816100" cy="1816100"/>
            </a:xfrm>
            <a:custGeom>
              <a:avLst/>
              <a:gdLst/>
              <a:ahLst/>
              <a:cxnLst/>
              <a:rect l="l" t="t" r="r" b="b"/>
              <a:pathLst>
                <a:path w="1816100" h="1816100">
                  <a:moveTo>
                    <a:pt x="0" y="0"/>
                  </a:moveTo>
                  <a:lnTo>
                    <a:pt x="1210310" y="0"/>
                  </a:lnTo>
                  <a:lnTo>
                    <a:pt x="1816100" y="908050"/>
                  </a:lnTo>
                  <a:lnTo>
                    <a:pt x="1210310" y="1816100"/>
                  </a:lnTo>
                  <a:lnTo>
                    <a:pt x="0" y="1816100"/>
                  </a:lnTo>
                  <a:lnTo>
                    <a:pt x="0" y="0"/>
                  </a:lnTo>
                  <a:close/>
                </a:path>
              </a:pathLst>
            </a:custGeom>
            <a:ln w="12579">
              <a:solidFill>
                <a:srgbClr val="133B2D"/>
              </a:solidFill>
            </a:ln>
          </p:spPr>
          <p:txBody>
            <a:bodyPr wrap="square" lIns="0" tIns="0" rIns="0" bIns="0" rtlCol="0"/>
            <a:lstStyle/>
            <a:p>
              <a:endParaRPr kern="0">
                <a:solidFill>
                  <a:sysClr val="windowText" lastClr="000000"/>
                </a:solidFill>
              </a:endParaRPr>
            </a:p>
          </p:txBody>
        </p:sp>
        <p:sp>
          <p:nvSpPr>
            <p:cNvPr id="34" name="object 34">
              <a:extLst>
                <a:ext uri="{FF2B5EF4-FFF2-40B4-BE49-F238E27FC236}">
                  <a16:creationId xmlns:a16="http://schemas.microsoft.com/office/drawing/2014/main" id="{665B14E0-2A45-A2FB-2C4F-577A0E955168}"/>
                </a:ext>
              </a:extLst>
            </p:cNvPr>
            <p:cNvSpPr/>
            <p:nvPr/>
          </p:nvSpPr>
          <p:spPr>
            <a:xfrm>
              <a:off x="1149400" y="2997263"/>
              <a:ext cx="1828800" cy="1828800"/>
            </a:xfrm>
            <a:custGeom>
              <a:avLst/>
              <a:gdLst/>
              <a:ahLst/>
              <a:cxnLst/>
              <a:rect l="l" t="t" r="r" b="b"/>
              <a:pathLst>
                <a:path w="1828800" h="1828800">
                  <a:moveTo>
                    <a:pt x="12585" y="6286"/>
                  </a:moveTo>
                  <a:lnTo>
                    <a:pt x="10744" y="1841"/>
                  </a:lnTo>
                  <a:lnTo>
                    <a:pt x="6299" y="0"/>
                  </a:lnTo>
                  <a:lnTo>
                    <a:pt x="1841" y="1841"/>
                  </a:lnTo>
                  <a:lnTo>
                    <a:pt x="0" y="6286"/>
                  </a:lnTo>
                  <a:lnTo>
                    <a:pt x="1841" y="10744"/>
                  </a:lnTo>
                  <a:lnTo>
                    <a:pt x="6299" y="12585"/>
                  </a:lnTo>
                  <a:lnTo>
                    <a:pt x="10744" y="10744"/>
                  </a:lnTo>
                  <a:lnTo>
                    <a:pt x="12585" y="6286"/>
                  </a:lnTo>
                  <a:close/>
                </a:path>
                <a:path w="1828800" h="1828800">
                  <a:moveTo>
                    <a:pt x="1828685" y="1822386"/>
                  </a:moveTo>
                  <a:lnTo>
                    <a:pt x="1826844" y="1817941"/>
                  </a:lnTo>
                  <a:lnTo>
                    <a:pt x="1822399" y="1816100"/>
                  </a:lnTo>
                  <a:lnTo>
                    <a:pt x="1817941" y="1817941"/>
                  </a:lnTo>
                  <a:lnTo>
                    <a:pt x="1816100" y="1822386"/>
                  </a:lnTo>
                  <a:lnTo>
                    <a:pt x="1817941" y="1826844"/>
                  </a:lnTo>
                  <a:lnTo>
                    <a:pt x="1822399" y="1828685"/>
                  </a:lnTo>
                  <a:lnTo>
                    <a:pt x="1826844" y="1826844"/>
                  </a:lnTo>
                  <a:lnTo>
                    <a:pt x="1828685" y="1822386"/>
                  </a:lnTo>
                  <a:close/>
                </a:path>
              </a:pathLst>
            </a:custGeom>
            <a:solidFill>
              <a:srgbClr val="133B2D"/>
            </a:solidFill>
          </p:spPr>
          <p:txBody>
            <a:bodyPr wrap="square" lIns="0" tIns="0" rIns="0" bIns="0" rtlCol="0"/>
            <a:lstStyle/>
            <a:p>
              <a:endParaRPr kern="0">
                <a:solidFill>
                  <a:sysClr val="windowText" lastClr="000000"/>
                </a:solidFill>
              </a:endParaRPr>
            </a:p>
          </p:txBody>
        </p:sp>
      </p:grpSp>
      <p:grpSp>
        <p:nvGrpSpPr>
          <p:cNvPr id="35" name="object 35">
            <a:extLst>
              <a:ext uri="{FF2B5EF4-FFF2-40B4-BE49-F238E27FC236}">
                <a16:creationId xmlns:a16="http://schemas.microsoft.com/office/drawing/2014/main" id="{D4DE8576-09D9-63F7-F3CC-53CF105DE2D5}"/>
              </a:ext>
            </a:extLst>
          </p:cNvPr>
          <p:cNvGrpSpPr/>
          <p:nvPr/>
        </p:nvGrpSpPr>
        <p:grpSpPr>
          <a:xfrm>
            <a:off x="4699000" y="3352800"/>
            <a:ext cx="2768600" cy="1352550"/>
            <a:chOff x="3175000" y="3352800"/>
            <a:chExt cx="2768600" cy="1352550"/>
          </a:xfrm>
        </p:grpSpPr>
        <p:sp>
          <p:nvSpPr>
            <p:cNvPr id="36" name="object 36">
              <a:extLst>
                <a:ext uri="{FF2B5EF4-FFF2-40B4-BE49-F238E27FC236}">
                  <a16:creationId xmlns:a16="http://schemas.microsoft.com/office/drawing/2014/main" id="{F0DD10F7-FE8E-3C65-6A1B-F7D03BD40129}"/>
                </a:ext>
              </a:extLst>
            </p:cNvPr>
            <p:cNvSpPr/>
            <p:nvPr/>
          </p:nvSpPr>
          <p:spPr>
            <a:xfrm>
              <a:off x="3213100" y="3390900"/>
              <a:ext cx="2730500" cy="1314450"/>
            </a:xfrm>
            <a:custGeom>
              <a:avLst/>
              <a:gdLst/>
              <a:ahLst/>
              <a:cxnLst/>
              <a:rect l="l" t="t" r="r" b="b"/>
              <a:pathLst>
                <a:path w="2730500" h="1314450">
                  <a:moveTo>
                    <a:pt x="2345690" y="0"/>
                  </a:moveTo>
                  <a:lnTo>
                    <a:pt x="383539" y="0"/>
                  </a:lnTo>
                  <a:lnTo>
                    <a:pt x="0" y="383539"/>
                  </a:lnTo>
                  <a:lnTo>
                    <a:pt x="0" y="929639"/>
                  </a:lnTo>
                  <a:lnTo>
                    <a:pt x="383539" y="1314450"/>
                  </a:lnTo>
                  <a:lnTo>
                    <a:pt x="2345690" y="1314450"/>
                  </a:lnTo>
                  <a:lnTo>
                    <a:pt x="2730500" y="929639"/>
                  </a:lnTo>
                  <a:lnTo>
                    <a:pt x="2730500" y="383539"/>
                  </a:lnTo>
                  <a:lnTo>
                    <a:pt x="2345690" y="0"/>
                  </a:lnTo>
                  <a:close/>
                </a:path>
              </a:pathLst>
            </a:custGeom>
            <a:solidFill>
              <a:srgbClr val="000000"/>
            </a:solidFill>
          </p:spPr>
          <p:txBody>
            <a:bodyPr wrap="square" lIns="0" tIns="0" rIns="0" bIns="0" rtlCol="0"/>
            <a:lstStyle/>
            <a:p>
              <a:endParaRPr kern="0">
                <a:solidFill>
                  <a:sysClr val="windowText" lastClr="000000"/>
                </a:solidFill>
              </a:endParaRPr>
            </a:p>
          </p:txBody>
        </p:sp>
        <p:sp>
          <p:nvSpPr>
            <p:cNvPr id="37" name="object 37">
              <a:extLst>
                <a:ext uri="{FF2B5EF4-FFF2-40B4-BE49-F238E27FC236}">
                  <a16:creationId xmlns:a16="http://schemas.microsoft.com/office/drawing/2014/main" id="{7DD8EA83-3524-164A-2732-9B0B3854CF5D}"/>
                </a:ext>
              </a:extLst>
            </p:cNvPr>
            <p:cNvSpPr/>
            <p:nvPr/>
          </p:nvSpPr>
          <p:spPr>
            <a:xfrm>
              <a:off x="3175000" y="3352800"/>
              <a:ext cx="2730500" cy="1314450"/>
            </a:xfrm>
            <a:custGeom>
              <a:avLst/>
              <a:gdLst/>
              <a:ahLst/>
              <a:cxnLst/>
              <a:rect l="l" t="t" r="r" b="b"/>
              <a:pathLst>
                <a:path w="2730500" h="1314450">
                  <a:moveTo>
                    <a:pt x="2345690" y="0"/>
                  </a:moveTo>
                  <a:lnTo>
                    <a:pt x="383539" y="0"/>
                  </a:lnTo>
                  <a:lnTo>
                    <a:pt x="0" y="383539"/>
                  </a:lnTo>
                  <a:lnTo>
                    <a:pt x="0" y="929639"/>
                  </a:lnTo>
                  <a:lnTo>
                    <a:pt x="383539" y="1314450"/>
                  </a:lnTo>
                  <a:lnTo>
                    <a:pt x="2345690" y="1314450"/>
                  </a:lnTo>
                  <a:lnTo>
                    <a:pt x="2730500" y="929639"/>
                  </a:lnTo>
                  <a:lnTo>
                    <a:pt x="2730500" y="383539"/>
                  </a:lnTo>
                  <a:lnTo>
                    <a:pt x="2345690" y="0"/>
                  </a:lnTo>
                  <a:close/>
                </a:path>
              </a:pathLst>
            </a:custGeom>
            <a:solidFill>
              <a:srgbClr val="009587"/>
            </a:solidFill>
          </p:spPr>
          <p:txBody>
            <a:bodyPr wrap="square" lIns="0" tIns="0" rIns="0" bIns="0" rtlCol="0"/>
            <a:lstStyle/>
            <a:p>
              <a:endParaRPr kern="0">
                <a:solidFill>
                  <a:sysClr val="windowText" lastClr="000000"/>
                </a:solidFill>
              </a:endParaRPr>
            </a:p>
          </p:txBody>
        </p:sp>
      </p:grpSp>
      <p:sp>
        <p:nvSpPr>
          <p:cNvPr id="38" name="object 38">
            <a:extLst>
              <a:ext uri="{FF2B5EF4-FFF2-40B4-BE49-F238E27FC236}">
                <a16:creationId xmlns:a16="http://schemas.microsoft.com/office/drawing/2014/main" id="{AA261FB3-4557-1F29-DE68-32B372C3C097}"/>
              </a:ext>
            </a:extLst>
          </p:cNvPr>
          <p:cNvSpPr txBox="1"/>
          <p:nvPr/>
        </p:nvSpPr>
        <p:spPr>
          <a:xfrm>
            <a:off x="4903470" y="3460750"/>
            <a:ext cx="2319020" cy="1122680"/>
          </a:xfrm>
          <a:prstGeom prst="rect">
            <a:avLst/>
          </a:prstGeom>
        </p:spPr>
        <p:txBody>
          <a:bodyPr vert="horz" wrap="square" lIns="0" tIns="12700" rIns="0" bIns="0" rtlCol="0">
            <a:spAutoFit/>
          </a:bodyPr>
          <a:lstStyle/>
          <a:p>
            <a:pPr marL="12700" marR="5080" indent="1270" algn="ctr">
              <a:spcBef>
                <a:spcPts val="100"/>
              </a:spcBef>
            </a:pPr>
            <a:r>
              <a:rPr sz="2400" b="1" kern="0" dirty="0">
                <a:solidFill>
                  <a:srgbClr val="FFFFFF"/>
                </a:solidFill>
                <a:latin typeface="Times New Roman"/>
                <a:cs typeface="Times New Roman"/>
              </a:rPr>
              <a:t>Rivalry</a:t>
            </a:r>
            <a:r>
              <a:rPr sz="2400" b="1" kern="0" spc="-35" dirty="0">
                <a:solidFill>
                  <a:srgbClr val="FFFFFF"/>
                </a:solidFill>
                <a:latin typeface="Times New Roman"/>
                <a:cs typeface="Times New Roman"/>
              </a:rPr>
              <a:t> </a:t>
            </a:r>
            <a:r>
              <a:rPr sz="2400" b="1" kern="0" spc="-20" dirty="0">
                <a:solidFill>
                  <a:srgbClr val="FFFFFF"/>
                </a:solidFill>
                <a:latin typeface="Times New Roman"/>
                <a:cs typeface="Times New Roman"/>
              </a:rPr>
              <a:t>Among </a:t>
            </a:r>
            <a:r>
              <a:rPr sz="2400" b="1" kern="0" dirty="0">
                <a:solidFill>
                  <a:srgbClr val="FFFFFF"/>
                </a:solidFill>
                <a:latin typeface="Times New Roman"/>
                <a:cs typeface="Times New Roman"/>
              </a:rPr>
              <a:t>Competing</a:t>
            </a:r>
            <a:r>
              <a:rPr sz="2400" b="1" kern="0" spc="-110" dirty="0">
                <a:solidFill>
                  <a:srgbClr val="FFFFFF"/>
                </a:solidFill>
                <a:latin typeface="Times New Roman"/>
                <a:cs typeface="Times New Roman"/>
              </a:rPr>
              <a:t> </a:t>
            </a:r>
            <a:r>
              <a:rPr sz="2400" b="1" kern="0" spc="-10" dirty="0">
                <a:solidFill>
                  <a:srgbClr val="FFFFFF"/>
                </a:solidFill>
                <a:latin typeface="Times New Roman"/>
                <a:cs typeface="Times New Roman"/>
              </a:rPr>
              <a:t>Firms </a:t>
            </a:r>
            <a:r>
              <a:rPr sz="2400" b="1" kern="0" dirty="0">
                <a:solidFill>
                  <a:srgbClr val="FFFFFF"/>
                </a:solidFill>
                <a:latin typeface="Times New Roman"/>
                <a:cs typeface="Times New Roman"/>
              </a:rPr>
              <a:t>in</a:t>
            </a:r>
            <a:r>
              <a:rPr sz="2400" b="1" kern="0" spc="-25" dirty="0">
                <a:solidFill>
                  <a:srgbClr val="FFFFFF"/>
                </a:solidFill>
                <a:latin typeface="Times New Roman"/>
                <a:cs typeface="Times New Roman"/>
              </a:rPr>
              <a:t> </a:t>
            </a:r>
            <a:r>
              <a:rPr sz="2400" b="1" kern="0" spc="-10" dirty="0">
                <a:solidFill>
                  <a:srgbClr val="FFFFFF"/>
                </a:solidFill>
                <a:latin typeface="Times New Roman"/>
                <a:cs typeface="Times New Roman"/>
              </a:rPr>
              <a:t>Industry</a:t>
            </a:r>
            <a:endParaRPr sz="2400" kern="0">
              <a:solidFill>
                <a:sysClr val="windowText" lastClr="000000"/>
              </a:solidFill>
              <a:latin typeface="Times New Roman"/>
              <a:cs typeface="Times New Roman"/>
            </a:endParaRPr>
          </a:p>
        </p:txBody>
      </p:sp>
      <p:sp>
        <p:nvSpPr>
          <p:cNvPr id="42" name="object 42">
            <a:extLst>
              <a:ext uri="{FF2B5EF4-FFF2-40B4-BE49-F238E27FC236}">
                <a16:creationId xmlns:a16="http://schemas.microsoft.com/office/drawing/2014/main" id="{085B7919-6372-33FE-55C0-10AEC5729685}"/>
              </a:ext>
            </a:extLst>
          </p:cNvPr>
          <p:cNvSpPr txBox="1">
            <a:spLocks noGrp="1"/>
          </p:cNvSpPr>
          <p:nvPr>
            <p:ph type="ftr" sz="quarter" idx="5"/>
          </p:nvPr>
        </p:nvSpPr>
        <p:spPr>
          <a:prstGeom prst="rect">
            <a:avLst/>
          </a:prstGeom>
        </p:spPr>
        <p:txBody>
          <a:bodyPr vert="horz" wrap="square" lIns="0" tIns="0" rIns="0" bIns="0" rtlCol="0">
            <a:spAutoFit/>
          </a:bodyPr>
          <a:lstStyle/>
          <a:p>
            <a:pPr marL="12700">
              <a:lnSpc>
                <a:spcPts val="1630"/>
              </a:lnSpc>
            </a:pPr>
            <a:r>
              <a:rPr kern="0" spc="-20" dirty="0"/>
              <a:t>Ch2-</a:t>
            </a:r>
          </a:p>
        </p:txBody>
      </p:sp>
      <p:sp>
        <p:nvSpPr>
          <p:cNvPr id="39" name="object 39">
            <a:extLst>
              <a:ext uri="{FF2B5EF4-FFF2-40B4-BE49-F238E27FC236}">
                <a16:creationId xmlns:a16="http://schemas.microsoft.com/office/drawing/2014/main" id="{EF02412E-F5C6-8B06-C037-D2404C94A4D1}"/>
              </a:ext>
            </a:extLst>
          </p:cNvPr>
          <p:cNvSpPr txBox="1"/>
          <p:nvPr/>
        </p:nvSpPr>
        <p:spPr>
          <a:xfrm>
            <a:off x="7940041" y="3373120"/>
            <a:ext cx="1480185" cy="1122680"/>
          </a:xfrm>
          <a:prstGeom prst="rect">
            <a:avLst/>
          </a:prstGeom>
        </p:spPr>
        <p:txBody>
          <a:bodyPr vert="horz" wrap="square" lIns="0" tIns="12700" rIns="0" bIns="0" rtlCol="0">
            <a:spAutoFit/>
          </a:bodyPr>
          <a:lstStyle/>
          <a:p>
            <a:pPr marL="12065" marR="5080" algn="ctr">
              <a:spcBef>
                <a:spcPts val="100"/>
              </a:spcBef>
            </a:pPr>
            <a:r>
              <a:rPr sz="2400" b="1" kern="0" spc="-10" dirty="0">
                <a:solidFill>
                  <a:srgbClr val="133B2D"/>
                </a:solidFill>
                <a:latin typeface="Times New Roman"/>
                <a:cs typeface="Times New Roman"/>
              </a:rPr>
              <a:t>Bargaining </a:t>
            </a:r>
            <a:r>
              <a:rPr sz="2400" b="1" kern="0" dirty="0">
                <a:solidFill>
                  <a:srgbClr val="133B2D"/>
                </a:solidFill>
                <a:latin typeface="Times New Roman"/>
                <a:cs typeface="Times New Roman"/>
              </a:rPr>
              <a:t>Power</a:t>
            </a:r>
            <a:r>
              <a:rPr sz="2400" b="1" kern="0" spc="-50" dirty="0">
                <a:solidFill>
                  <a:srgbClr val="133B2D"/>
                </a:solidFill>
                <a:latin typeface="Times New Roman"/>
                <a:cs typeface="Times New Roman"/>
              </a:rPr>
              <a:t> </a:t>
            </a:r>
            <a:r>
              <a:rPr sz="2400" b="1" kern="0" spc="-25" dirty="0">
                <a:solidFill>
                  <a:srgbClr val="133B2D"/>
                </a:solidFill>
                <a:latin typeface="Times New Roman"/>
                <a:cs typeface="Times New Roman"/>
              </a:rPr>
              <a:t>of </a:t>
            </a:r>
            <a:r>
              <a:rPr sz="2400" b="1" kern="0" spc="-10" dirty="0">
                <a:solidFill>
                  <a:srgbClr val="133B2D"/>
                </a:solidFill>
                <a:latin typeface="Times New Roman"/>
                <a:cs typeface="Times New Roman"/>
              </a:rPr>
              <a:t>Buyers</a:t>
            </a:r>
            <a:endParaRPr sz="2400" kern="0">
              <a:solidFill>
                <a:sysClr val="windowText" lastClr="000000"/>
              </a:solidFill>
              <a:latin typeface="Times New Roman"/>
              <a:cs typeface="Times New Roman"/>
            </a:endParaRPr>
          </a:p>
        </p:txBody>
      </p:sp>
      <p:sp>
        <p:nvSpPr>
          <p:cNvPr id="40" name="object 40">
            <a:extLst>
              <a:ext uri="{FF2B5EF4-FFF2-40B4-BE49-F238E27FC236}">
                <a16:creationId xmlns:a16="http://schemas.microsoft.com/office/drawing/2014/main" id="{6A622E0F-758D-3DC5-815B-33C32538616A}"/>
              </a:ext>
            </a:extLst>
          </p:cNvPr>
          <p:cNvSpPr txBox="1"/>
          <p:nvPr/>
        </p:nvSpPr>
        <p:spPr>
          <a:xfrm>
            <a:off x="2701290" y="3373120"/>
            <a:ext cx="1480185" cy="1122680"/>
          </a:xfrm>
          <a:prstGeom prst="rect">
            <a:avLst/>
          </a:prstGeom>
        </p:spPr>
        <p:txBody>
          <a:bodyPr vert="horz" wrap="square" lIns="0" tIns="12700" rIns="0" bIns="0" rtlCol="0">
            <a:spAutoFit/>
          </a:bodyPr>
          <a:lstStyle/>
          <a:p>
            <a:pPr marL="12700" marR="5080" algn="ctr">
              <a:spcBef>
                <a:spcPts val="100"/>
              </a:spcBef>
            </a:pPr>
            <a:r>
              <a:rPr sz="2400" b="1" kern="0" spc="-10" dirty="0">
                <a:solidFill>
                  <a:srgbClr val="133B2D"/>
                </a:solidFill>
                <a:latin typeface="Times New Roman"/>
                <a:cs typeface="Times New Roman"/>
              </a:rPr>
              <a:t>Bargaining </a:t>
            </a:r>
            <a:r>
              <a:rPr sz="2400" b="1" kern="0" dirty="0">
                <a:solidFill>
                  <a:srgbClr val="133B2D"/>
                </a:solidFill>
                <a:latin typeface="Times New Roman"/>
                <a:cs typeface="Times New Roman"/>
              </a:rPr>
              <a:t>Power</a:t>
            </a:r>
            <a:r>
              <a:rPr sz="2400" b="1" kern="0" spc="-50" dirty="0">
                <a:solidFill>
                  <a:srgbClr val="133B2D"/>
                </a:solidFill>
                <a:latin typeface="Times New Roman"/>
                <a:cs typeface="Times New Roman"/>
              </a:rPr>
              <a:t> </a:t>
            </a:r>
            <a:r>
              <a:rPr sz="2400" b="1" kern="0" spc="-25" dirty="0">
                <a:solidFill>
                  <a:srgbClr val="133B2D"/>
                </a:solidFill>
                <a:latin typeface="Times New Roman"/>
                <a:cs typeface="Times New Roman"/>
              </a:rPr>
              <a:t>of </a:t>
            </a:r>
            <a:r>
              <a:rPr sz="2400" b="1" kern="0" spc="-10" dirty="0">
                <a:solidFill>
                  <a:srgbClr val="133B2D"/>
                </a:solidFill>
                <a:latin typeface="Times New Roman"/>
                <a:cs typeface="Times New Roman"/>
              </a:rPr>
              <a:t>Suppliers</a:t>
            </a:r>
            <a:endParaRPr sz="2400" kern="0">
              <a:solidFill>
                <a:sysClr val="windowText" lastClr="000000"/>
              </a:solidFill>
              <a:latin typeface="Times New Roman"/>
              <a:cs typeface="Times New Roman"/>
            </a:endParaRPr>
          </a:p>
        </p:txBody>
      </p:sp>
      <p:sp>
        <p:nvSpPr>
          <p:cNvPr id="41" name="object 41">
            <a:extLst>
              <a:ext uri="{FF2B5EF4-FFF2-40B4-BE49-F238E27FC236}">
                <a16:creationId xmlns:a16="http://schemas.microsoft.com/office/drawing/2014/main" id="{485A486B-E529-1D2A-2450-19506F5D9B3C}"/>
              </a:ext>
            </a:extLst>
          </p:cNvPr>
          <p:cNvSpPr txBox="1">
            <a:spLocks noGrp="1"/>
          </p:cNvSpPr>
          <p:nvPr>
            <p:ph type="title"/>
          </p:nvPr>
        </p:nvSpPr>
        <p:spPr>
          <a:xfrm>
            <a:off x="4422986" y="31750"/>
            <a:ext cx="6394027" cy="1258036"/>
          </a:xfrm>
          <a:prstGeom prst="rect">
            <a:avLst/>
          </a:prstGeom>
        </p:spPr>
        <p:txBody>
          <a:bodyPr vert="horz" wrap="square" lIns="0" tIns="26669" rIns="0" bIns="0" rtlCol="0">
            <a:spAutoFit/>
          </a:bodyPr>
          <a:lstStyle/>
          <a:p>
            <a:pPr marL="12700" marR="5080" indent="121920">
              <a:lnSpc>
                <a:spcPts val="4790"/>
              </a:lnSpc>
              <a:spcBef>
                <a:spcPts val="209"/>
              </a:spcBef>
            </a:pPr>
            <a:r>
              <a:rPr sz="4000" b="1" dirty="0"/>
              <a:t>Porter’s</a:t>
            </a:r>
            <a:r>
              <a:rPr sz="4000" b="1" spc="-50" dirty="0"/>
              <a:t> </a:t>
            </a:r>
            <a:r>
              <a:rPr sz="4000" b="1" dirty="0"/>
              <a:t>Five</a:t>
            </a:r>
            <a:r>
              <a:rPr sz="4000" b="1" spc="-45" dirty="0"/>
              <a:t> </a:t>
            </a:r>
            <a:r>
              <a:rPr sz="4000" b="1" spc="-10" dirty="0"/>
              <a:t>Forces </a:t>
            </a:r>
            <a:r>
              <a:rPr sz="4000" b="1" dirty="0"/>
              <a:t>Model</a:t>
            </a:r>
            <a:r>
              <a:rPr sz="4000" b="1" spc="-65" dirty="0"/>
              <a:t> </a:t>
            </a:r>
            <a:r>
              <a:rPr sz="4000" b="1" dirty="0"/>
              <a:t>of</a:t>
            </a:r>
            <a:r>
              <a:rPr sz="4000" b="1" spc="-55" dirty="0"/>
              <a:t> </a:t>
            </a:r>
            <a:r>
              <a:rPr sz="4000" b="1" spc="-10" dirty="0"/>
              <a:t>Competition</a:t>
            </a:r>
            <a:endParaRPr sz="4000"/>
          </a:p>
        </p:txBody>
      </p:sp>
    </p:spTree>
    <p:extLst>
      <p:ext uri="{BB962C8B-B14F-4D97-AF65-F5344CB8AC3E}">
        <p14:creationId xmlns:p14="http://schemas.microsoft.com/office/powerpoint/2010/main" val="2318222980"/>
      </p:ext>
    </p:extLst>
  </p:cSld>
  <p:clrMapOvr>
    <a:masterClrMapping/>
  </p:clrMapOvr>
  <p:transition>
    <p:zoom dir="in"/>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DCAD6D-8E48-70BB-C82D-31175FB99D51}"/>
              </a:ext>
            </a:extLst>
          </p:cNvPr>
          <p:cNvSpPr>
            <a:spLocks noGrp="1"/>
          </p:cNvSpPr>
          <p:nvPr>
            <p:ph type="title"/>
          </p:nvPr>
        </p:nvSpPr>
        <p:spPr/>
        <p:txBody>
          <a:bodyPr>
            <a:normAutofit/>
          </a:bodyPr>
          <a:lstStyle/>
          <a:p>
            <a:r>
              <a:rPr lang="en-IN" sz="3600" b="1" u="sng" dirty="0">
                <a:solidFill>
                  <a:schemeClr val="tx1"/>
                </a:solidFill>
                <a:latin typeface="Times New Roman" panose="02020603050405020304" pitchFamily="18" charset="0"/>
                <a:cs typeface="Times New Roman" panose="02020603050405020304" pitchFamily="18" charset="0"/>
              </a:rPr>
              <a:t>Concept of business environment</a:t>
            </a:r>
            <a:endParaRPr lang="en-IN" sz="3600" dirty="0"/>
          </a:p>
        </p:txBody>
      </p:sp>
      <p:sp>
        <p:nvSpPr>
          <p:cNvPr id="3" name="Content Placeholder 2">
            <a:extLst>
              <a:ext uri="{FF2B5EF4-FFF2-40B4-BE49-F238E27FC236}">
                <a16:creationId xmlns:a16="http://schemas.microsoft.com/office/drawing/2014/main" id="{B72CD7F6-85D4-4BED-112E-0EECA51010B5}"/>
              </a:ext>
            </a:extLst>
          </p:cNvPr>
          <p:cNvSpPr>
            <a:spLocks noGrp="1"/>
          </p:cNvSpPr>
          <p:nvPr>
            <p:ph idx="1"/>
          </p:nvPr>
        </p:nvSpPr>
        <p:spPr/>
        <p:txBody>
          <a:bodyPr/>
          <a:lstStyle/>
          <a:p>
            <a:r>
              <a:rPr lang="en-US" sz="2400" b="1" i="0" dirty="0">
                <a:solidFill>
                  <a:schemeClr val="tx1"/>
                </a:solidFill>
                <a:effectLst/>
                <a:latin typeface="Cambria" panose="02040503050406030204" pitchFamily="18" charset="0"/>
                <a:ea typeface="Cambria" panose="02040503050406030204" pitchFamily="18" charset="0"/>
              </a:rPr>
              <a:t>5. Importance of Environmental Analysis:</a:t>
            </a:r>
            <a:endParaRPr lang="en-US" sz="2400" b="0" i="0" dirty="0">
              <a:solidFill>
                <a:schemeClr val="tx1"/>
              </a:solidFill>
              <a:effectLst/>
              <a:latin typeface="Cambria" panose="02040503050406030204" pitchFamily="18" charset="0"/>
              <a:ea typeface="Cambria" panose="02040503050406030204" pitchFamily="18" charset="0"/>
            </a:endParaRPr>
          </a:p>
          <a:p>
            <a:pPr marL="800100" lvl="1" indent="-342900"/>
            <a:r>
              <a:rPr lang="en-US" sz="2400" b="0" i="0" dirty="0">
                <a:solidFill>
                  <a:schemeClr val="tx1"/>
                </a:solidFill>
                <a:effectLst/>
                <a:latin typeface="Cambria" panose="02040503050406030204" pitchFamily="18" charset="0"/>
                <a:ea typeface="Cambria" panose="02040503050406030204" pitchFamily="18" charset="0"/>
              </a:rPr>
              <a:t>Analyzing the business environment is crucial for survival and success.</a:t>
            </a:r>
          </a:p>
          <a:p>
            <a:pPr marL="800100" lvl="1" indent="-342900"/>
            <a:r>
              <a:rPr lang="en-US" sz="2400" b="0" i="0" dirty="0">
                <a:solidFill>
                  <a:schemeClr val="tx1"/>
                </a:solidFill>
                <a:effectLst/>
                <a:latin typeface="Cambria" panose="02040503050406030204" pitchFamily="18" charset="0"/>
                <a:ea typeface="Cambria" panose="02040503050406030204" pitchFamily="18" charset="0"/>
              </a:rPr>
              <a:t>Managers play a vital role in formulating effective business strategies based on environmental insights.</a:t>
            </a:r>
          </a:p>
          <a:p>
            <a:r>
              <a:rPr lang="en-US" sz="2400" b="1" i="0" dirty="0">
                <a:solidFill>
                  <a:schemeClr val="tx1"/>
                </a:solidFill>
                <a:effectLst/>
                <a:latin typeface="Cambria" panose="02040503050406030204" pitchFamily="18" charset="0"/>
                <a:ea typeface="Cambria" panose="02040503050406030204" pitchFamily="18" charset="0"/>
              </a:rPr>
              <a:t>6. Dynamic Nature of Business Environment:</a:t>
            </a:r>
            <a:endParaRPr lang="en-US" sz="2400" b="0" i="0" dirty="0">
              <a:solidFill>
                <a:schemeClr val="tx1"/>
              </a:solidFill>
              <a:effectLst/>
              <a:latin typeface="Cambria" panose="02040503050406030204" pitchFamily="18" charset="0"/>
              <a:ea typeface="Cambria" panose="02040503050406030204" pitchFamily="18" charset="0"/>
            </a:endParaRPr>
          </a:p>
          <a:p>
            <a:pPr marL="800100" lvl="1" indent="-342900"/>
            <a:r>
              <a:rPr lang="en-US" sz="2400" b="0" i="0" dirty="0">
                <a:solidFill>
                  <a:schemeClr val="tx1"/>
                </a:solidFill>
                <a:effectLst/>
                <a:latin typeface="Cambria" panose="02040503050406030204" pitchFamily="18" charset="0"/>
                <a:ea typeface="Cambria" panose="02040503050406030204" pitchFamily="18" charset="0"/>
              </a:rPr>
              <a:t>Business environment is dynamic, continually changing.</a:t>
            </a:r>
          </a:p>
          <a:p>
            <a:pPr marL="800100" lvl="1" indent="-342900"/>
            <a:r>
              <a:rPr lang="en-US" sz="2400" b="0" i="0" dirty="0">
                <a:solidFill>
                  <a:schemeClr val="tx1"/>
                </a:solidFill>
                <a:effectLst/>
                <a:latin typeface="Cambria" panose="02040503050406030204" pitchFamily="18" charset="0"/>
                <a:ea typeface="Cambria" panose="02040503050406030204" pitchFamily="18" charset="0"/>
              </a:rPr>
              <a:t>Adaptability and flexibility are essential for businesses to thrive.</a:t>
            </a:r>
          </a:p>
          <a:p>
            <a:endParaRPr lang="en-IN" dirty="0">
              <a:solidFill>
                <a:schemeClr val="tx1"/>
              </a:solidFill>
            </a:endParaRPr>
          </a:p>
        </p:txBody>
      </p:sp>
    </p:spTree>
    <p:extLst>
      <p:ext uri="{BB962C8B-B14F-4D97-AF65-F5344CB8AC3E}">
        <p14:creationId xmlns:p14="http://schemas.microsoft.com/office/powerpoint/2010/main" val="66224389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299F08-417E-2A54-AC20-69BD7E7F0D99}"/>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F0D02247-D777-7E11-73B8-3B8BCF751ED3}"/>
              </a:ext>
            </a:extLst>
          </p:cNvPr>
          <p:cNvSpPr txBox="1">
            <a:spLocks noGrp="1"/>
          </p:cNvSpPr>
          <p:nvPr>
            <p:ph type="title"/>
          </p:nvPr>
        </p:nvSpPr>
        <p:spPr>
          <a:xfrm>
            <a:off x="2443480" y="308609"/>
            <a:ext cx="7296150" cy="574040"/>
          </a:xfrm>
          <a:prstGeom prst="rect">
            <a:avLst/>
          </a:prstGeom>
        </p:spPr>
        <p:txBody>
          <a:bodyPr vert="horz" wrap="square" lIns="0" tIns="12700" rIns="0" bIns="0" rtlCol="0">
            <a:spAutoFit/>
          </a:bodyPr>
          <a:lstStyle/>
          <a:p>
            <a:pPr marL="12700">
              <a:spcBef>
                <a:spcPts val="100"/>
              </a:spcBef>
            </a:pPr>
            <a:r>
              <a:rPr sz="3600" b="1" dirty="0"/>
              <a:t>Rivalry</a:t>
            </a:r>
            <a:r>
              <a:rPr sz="3600" b="1" spc="-60" dirty="0"/>
              <a:t> </a:t>
            </a:r>
            <a:r>
              <a:rPr sz="3600" b="1" dirty="0"/>
              <a:t>Among</a:t>
            </a:r>
            <a:r>
              <a:rPr sz="3600" b="1" spc="-65" dirty="0"/>
              <a:t> </a:t>
            </a:r>
            <a:r>
              <a:rPr sz="3600" b="1" dirty="0"/>
              <a:t>Existing</a:t>
            </a:r>
            <a:r>
              <a:rPr sz="3600" b="1" spc="-65" dirty="0"/>
              <a:t> </a:t>
            </a:r>
            <a:r>
              <a:rPr sz="3600" b="1" spc="-10" dirty="0"/>
              <a:t>Competitors</a:t>
            </a:r>
            <a:endParaRPr sz="3600"/>
          </a:p>
        </p:txBody>
      </p:sp>
      <p:pic>
        <p:nvPicPr>
          <p:cNvPr id="3" name="object 3">
            <a:extLst>
              <a:ext uri="{FF2B5EF4-FFF2-40B4-BE49-F238E27FC236}">
                <a16:creationId xmlns:a16="http://schemas.microsoft.com/office/drawing/2014/main" id="{D6A110EE-A45E-04CF-914A-6EE9A8FEC07C}"/>
              </a:ext>
            </a:extLst>
          </p:cNvPr>
          <p:cNvPicPr/>
          <p:nvPr/>
        </p:nvPicPr>
        <p:blipFill>
          <a:blip r:embed="rId2" cstate="print"/>
          <a:stretch>
            <a:fillRect/>
          </a:stretch>
        </p:blipFill>
        <p:spPr>
          <a:xfrm>
            <a:off x="2362200" y="1981200"/>
            <a:ext cx="184150" cy="184150"/>
          </a:xfrm>
          <a:prstGeom prst="rect">
            <a:avLst/>
          </a:prstGeom>
        </p:spPr>
      </p:pic>
      <p:pic>
        <p:nvPicPr>
          <p:cNvPr id="4" name="object 4">
            <a:extLst>
              <a:ext uri="{FF2B5EF4-FFF2-40B4-BE49-F238E27FC236}">
                <a16:creationId xmlns:a16="http://schemas.microsoft.com/office/drawing/2014/main" id="{7E2B19A5-C870-2920-D1F8-E16971AEEA79}"/>
              </a:ext>
            </a:extLst>
          </p:cNvPr>
          <p:cNvPicPr/>
          <p:nvPr/>
        </p:nvPicPr>
        <p:blipFill>
          <a:blip r:embed="rId2" cstate="print"/>
          <a:stretch>
            <a:fillRect/>
          </a:stretch>
        </p:blipFill>
        <p:spPr>
          <a:xfrm>
            <a:off x="2362200" y="2438400"/>
            <a:ext cx="184150" cy="184150"/>
          </a:xfrm>
          <a:prstGeom prst="rect">
            <a:avLst/>
          </a:prstGeom>
        </p:spPr>
      </p:pic>
      <p:pic>
        <p:nvPicPr>
          <p:cNvPr id="5" name="object 5">
            <a:extLst>
              <a:ext uri="{FF2B5EF4-FFF2-40B4-BE49-F238E27FC236}">
                <a16:creationId xmlns:a16="http://schemas.microsoft.com/office/drawing/2014/main" id="{FE1D52BA-184F-910D-68A7-CBDBF702CBDC}"/>
              </a:ext>
            </a:extLst>
          </p:cNvPr>
          <p:cNvPicPr/>
          <p:nvPr/>
        </p:nvPicPr>
        <p:blipFill>
          <a:blip r:embed="rId2" cstate="print"/>
          <a:stretch>
            <a:fillRect/>
          </a:stretch>
        </p:blipFill>
        <p:spPr>
          <a:xfrm>
            <a:off x="2362200" y="2895600"/>
            <a:ext cx="184150" cy="184150"/>
          </a:xfrm>
          <a:prstGeom prst="rect">
            <a:avLst/>
          </a:prstGeom>
        </p:spPr>
      </p:pic>
      <p:pic>
        <p:nvPicPr>
          <p:cNvPr id="6" name="object 6">
            <a:extLst>
              <a:ext uri="{FF2B5EF4-FFF2-40B4-BE49-F238E27FC236}">
                <a16:creationId xmlns:a16="http://schemas.microsoft.com/office/drawing/2014/main" id="{7EE74F3F-FA2E-DC1A-AE68-A533EFF1AECE}"/>
              </a:ext>
            </a:extLst>
          </p:cNvPr>
          <p:cNvPicPr/>
          <p:nvPr/>
        </p:nvPicPr>
        <p:blipFill>
          <a:blip r:embed="rId2" cstate="print"/>
          <a:stretch>
            <a:fillRect/>
          </a:stretch>
        </p:blipFill>
        <p:spPr>
          <a:xfrm>
            <a:off x="2362200" y="3333750"/>
            <a:ext cx="184150" cy="184150"/>
          </a:xfrm>
          <a:prstGeom prst="rect">
            <a:avLst/>
          </a:prstGeom>
        </p:spPr>
      </p:pic>
      <p:pic>
        <p:nvPicPr>
          <p:cNvPr id="7" name="object 7">
            <a:extLst>
              <a:ext uri="{FF2B5EF4-FFF2-40B4-BE49-F238E27FC236}">
                <a16:creationId xmlns:a16="http://schemas.microsoft.com/office/drawing/2014/main" id="{51ECA798-F5C0-8E6A-36CC-B15626254375}"/>
              </a:ext>
            </a:extLst>
          </p:cNvPr>
          <p:cNvPicPr/>
          <p:nvPr/>
        </p:nvPicPr>
        <p:blipFill>
          <a:blip r:embed="rId2" cstate="print"/>
          <a:stretch>
            <a:fillRect/>
          </a:stretch>
        </p:blipFill>
        <p:spPr>
          <a:xfrm>
            <a:off x="2362200" y="3790950"/>
            <a:ext cx="184150" cy="184150"/>
          </a:xfrm>
          <a:prstGeom prst="rect">
            <a:avLst/>
          </a:prstGeom>
        </p:spPr>
      </p:pic>
      <p:sp>
        <p:nvSpPr>
          <p:cNvPr id="8" name="object 8">
            <a:extLst>
              <a:ext uri="{FF2B5EF4-FFF2-40B4-BE49-F238E27FC236}">
                <a16:creationId xmlns:a16="http://schemas.microsoft.com/office/drawing/2014/main" id="{2E3C0540-6BE7-41AE-873D-4FA4EA4432AA}"/>
              </a:ext>
            </a:extLst>
          </p:cNvPr>
          <p:cNvSpPr txBox="1"/>
          <p:nvPr/>
        </p:nvSpPr>
        <p:spPr>
          <a:xfrm>
            <a:off x="2021840" y="1174750"/>
            <a:ext cx="8416290" cy="4961890"/>
          </a:xfrm>
          <a:prstGeom prst="rect">
            <a:avLst/>
          </a:prstGeom>
        </p:spPr>
        <p:txBody>
          <a:bodyPr vert="horz" wrap="square" lIns="0" tIns="12700" rIns="0" bIns="0" rtlCol="0">
            <a:spAutoFit/>
          </a:bodyPr>
          <a:lstStyle/>
          <a:p>
            <a:pPr marL="12700">
              <a:spcBef>
                <a:spcPts val="100"/>
              </a:spcBef>
            </a:pPr>
            <a:r>
              <a:rPr sz="2800" b="1" kern="0" dirty="0">
                <a:solidFill>
                  <a:srgbClr val="FFFFFF"/>
                </a:solidFill>
                <a:latin typeface="Times New Roman"/>
                <a:cs typeface="Times New Roman"/>
              </a:rPr>
              <a:t>Intense</a:t>
            </a:r>
            <a:r>
              <a:rPr sz="2800" b="1" kern="0" spc="-55" dirty="0">
                <a:solidFill>
                  <a:srgbClr val="FFFFFF"/>
                </a:solidFill>
                <a:latin typeface="Times New Roman"/>
                <a:cs typeface="Times New Roman"/>
              </a:rPr>
              <a:t> </a:t>
            </a:r>
            <a:r>
              <a:rPr sz="2800" b="1" kern="0" dirty="0">
                <a:solidFill>
                  <a:srgbClr val="FFFFFF"/>
                </a:solidFill>
                <a:latin typeface="Times New Roman"/>
                <a:cs typeface="Times New Roman"/>
              </a:rPr>
              <a:t>rivalry</a:t>
            </a:r>
            <a:r>
              <a:rPr sz="2800" b="1" kern="0" spc="-55" dirty="0">
                <a:solidFill>
                  <a:srgbClr val="FFFFFF"/>
                </a:solidFill>
                <a:latin typeface="Times New Roman"/>
                <a:cs typeface="Times New Roman"/>
              </a:rPr>
              <a:t> </a:t>
            </a:r>
            <a:r>
              <a:rPr sz="2800" b="1" kern="0" dirty="0">
                <a:solidFill>
                  <a:srgbClr val="FFFFFF"/>
                </a:solidFill>
                <a:latin typeface="Times New Roman"/>
                <a:cs typeface="Times New Roman"/>
              </a:rPr>
              <a:t>often</a:t>
            </a:r>
            <a:r>
              <a:rPr sz="2800" b="1" kern="0" spc="-40" dirty="0">
                <a:solidFill>
                  <a:srgbClr val="FFFFFF"/>
                </a:solidFill>
                <a:latin typeface="Times New Roman"/>
                <a:cs typeface="Times New Roman"/>
              </a:rPr>
              <a:t> </a:t>
            </a:r>
            <a:r>
              <a:rPr sz="2800" b="1" kern="0" dirty="0">
                <a:solidFill>
                  <a:srgbClr val="FFFFFF"/>
                </a:solidFill>
                <a:latin typeface="Times New Roman"/>
                <a:cs typeface="Times New Roman"/>
              </a:rPr>
              <a:t>plays</a:t>
            </a:r>
            <a:r>
              <a:rPr sz="2800" b="1" kern="0" spc="-40" dirty="0">
                <a:solidFill>
                  <a:srgbClr val="FFFFFF"/>
                </a:solidFill>
                <a:latin typeface="Times New Roman"/>
                <a:cs typeface="Times New Roman"/>
              </a:rPr>
              <a:t> </a:t>
            </a:r>
            <a:r>
              <a:rPr sz="2800" b="1" kern="0" dirty="0">
                <a:solidFill>
                  <a:srgbClr val="FFFFFF"/>
                </a:solidFill>
                <a:latin typeface="Times New Roman"/>
                <a:cs typeface="Times New Roman"/>
              </a:rPr>
              <a:t>out</a:t>
            </a:r>
            <a:r>
              <a:rPr sz="2800" b="1" kern="0" spc="-35" dirty="0">
                <a:solidFill>
                  <a:srgbClr val="FFFFFF"/>
                </a:solidFill>
                <a:latin typeface="Times New Roman"/>
                <a:cs typeface="Times New Roman"/>
              </a:rPr>
              <a:t> </a:t>
            </a:r>
            <a:r>
              <a:rPr sz="2800" b="1" kern="0" dirty="0">
                <a:solidFill>
                  <a:srgbClr val="FFFFFF"/>
                </a:solidFill>
                <a:latin typeface="Times New Roman"/>
                <a:cs typeface="Times New Roman"/>
              </a:rPr>
              <a:t>in</a:t>
            </a:r>
            <a:r>
              <a:rPr sz="2800" b="1" kern="0" spc="-55" dirty="0">
                <a:solidFill>
                  <a:srgbClr val="FFFFFF"/>
                </a:solidFill>
                <a:latin typeface="Times New Roman"/>
                <a:cs typeface="Times New Roman"/>
              </a:rPr>
              <a:t> </a:t>
            </a:r>
            <a:r>
              <a:rPr sz="2800" b="1" kern="0" dirty="0">
                <a:solidFill>
                  <a:srgbClr val="FFFFFF"/>
                </a:solidFill>
                <a:latin typeface="Times New Roman"/>
                <a:cs typeface="Times New Roman"/>
              </a:rPr>
              <a:t>the</a:t>
            </a:r>
            <a:r>
              <a:rPr sz="2800" b="1" kern="0" spc="-55" dirty="0">
                <a:solidFill>
                  <a:srgbClr val="FFFFFF"/>
                </a:solidFill>
                <a:latin typeface="Times New Roman"/>
                <a:cs typeface="Times New Roman"/>
              </a:rPr>
              <a:t> </a:t>
            </a:r>
            <a:r>
              <a:rPr sz="2800" b="1" kern="0" dirty="0">
                <a:solidFill>
                  <a:srgbClr val="FFFFFF"/>
                </a:solidFill>
                <a:latin typeface="Times New Roman"/>
                <a:cs typeface="Times New Roman"/>
              </a:rPr>
              <a:t>following</a:t>
            </a:r>
            <a:r>
              <a:rPr sz="2800" b="1" kern="0" spc="-35" dirty="0">
                <a:solidFill>
                  <a:srgbClr val="FFFFFF"/>
                </a:solidFill>
                <a:latin typeface="Times New Roman"/>
                <a:cs typeface="Times New Roman"/>
              </a:rPr>
              <a:t> </a:t>
            </a:r>
            <a:r>
              <a:rPr sz="2800" b="1" kern="0" spc="-10" dirty="0">
                <a:solidFill>
                  <a:srgbClr val="FFFFFF"/>
                </a:solidFill>
                <a:latin typeface="Times New Roman"/>
                <a:cs typeface="Times New Roman"/>
              </a:rPr>
              <a:t>ways:</a:t>
            </a:r>
            <a:endParaRPr sz="2800" kern="0">
              <a:solidFill>
                <a:sysClr val="windowText" lastClr="000000"/>
              </a:solidFill>
              <a:latin typeface="Times New Roman"/>
              <a:cs typeface="Times New Roman"/>
            </a:endParaRPr>
          </a:p>
          <a:p>
            <a:pPr marL="696595" marR="3870325">
              <a:lnSpc>
                <a:spcPct val="125000"/>
              </a:lnSpc>
              <a:spcBef>
                <a:spcPts val="1120"/>
              </a:spcBef>
            </a:pPr>
            <a:r>
              <a:rPr sz="2400" kern="0" dirty="0">
                <a:solidFill>
                  <a:srgbClr val="FFFFFF"/>
                </a:solidFill>
                <a:latin typeface="Times New Roman"/>
                <a:cs typeface="Times New Roman"/>
              </a:rPr>
              <a:t>Jockeying</a:t>
            </a:r>
            <a:r>
              <a:rPr sz="2400" kern="0" spc="-20" dirty="0">
                <a:solidFill>
                  <a:srgbClr val="FFFFFF"/>
                </a:solidFill>
                <a:latin typeface="Times New Roman"/>
                <a:cs typeface="Times New Roman"/>
              </a:rPr>
              <a:t> </a:t>
            </a:r>
            <a:r>
              <a:rPr sz="2400" kern="0" dirty="0">
                <a:solidFill>
                  <a:srgbClr val="FFFFFF"/>
                </a:solidFill>
                <a:latin typeface="Times New Roman"/>
                <a:cs typeface="Times New Roman"/>
              </a:rPr>
              <a:t>for</a:t>
            </a:r>
            <a:r>
              <a:rPr sz="2400" kern="0" spc="-10" dirty="0">
                <a:solidFill>
                  <a:srgbClr val="FFFFFF"/>
                </a:solidFill>
                <a:latin typeface="Times New Roman"/>
                <a:cs typeface="Times New Roman"/>
              </a:rPr>
              <a:t> </a:t>
            </a:r>
            <a:r>
              <a:rPr sz="2400" kern="0" dirty="0">
                <a:solidFill>
                  <a:srgbClr val="FFFFFF"/>
                </a:solidFill>
                <a:latin typeface="Times New Roman"/>
                <a:cs typeface="Times New Roman"/>
              </a:rPr>
              <a:t>strategic</a:t>
            </a:r>
            <a:r>
              <a:rPr sz="2400" kern="0" spc="-15" dirty="0">
                <a:solidFill>
                  <a:srgbClr val="FFFFFF"/>
                </a:solidFill>
                <a:latin typeface="Times New Roman"/>
                <a:cs typeface="Times New Roman"/>
              </a:rPr>
              <a:t> </a:t>
            </a:r>
            <a:r>
              <a:rPr sz="2400" kern="0" spc="-10" dirty="0">
                <a:solidFill>
                  <a:srgbClr val="FFFFFF"/>
                </a:solidFill>
                <a:latin typeface="Times New Roman"/>
                <a:cs typeface="Times New Roman"/>
              </a:rPr>
              <a:t>position </a:t>
            </a:r>
            <a:r>
              <a:rPr sz="2400" kern="0" dirty="0">
                <a:solidFill>
                  <a:srgbClr val="FFFFFF"/>
                </a:solidFill>
                <a:latin typeface="Times New Roman"/>
                <a:cs typeface="Times New Roman"/>
              </a:rPr>
              <a:t>Using</a:t>
            </a:r>
            <a:r>
              <a:rPr sz="2400" kern="0" spc="-25" dirty="0">
                <a:solidFill>
                  <a:srgbClr val="FFFFFF"/>
                </a:solidFill>
                <a:latin typeface="Times New Roman"/>
                <a:cs typeface="Times New Roman"/>
              </a:rPr>
              <a:t> </a:t>
            </a:r>
            <a:r>
              <a:rPr sz="2400" kern="0" dirty="0">
                <a:solidFill>
                  <a:srgbClr val="FFFFFF"/>
                </a:solidFill>
                <a:latin typeface="Times New Roman"/>
                <a:cs typeface="Times New Roman"/>
              </a:rPr>
              <a:t>price</a:t>
            </a:r>
            <a:r>
              <a:rPr sz="2400" kern="0" spc="-20" dirty="0">
                <a:solidFill>
                  <a:srgbClr val="FFFFFF"/>
                </a:solidFill>
                <a:latin typeface="Times New Roman"/>
                <a:cs typeface="Times New Roman"/>
              </a:rPr>
              <a:t> </a:t>
            </a:r>
            <a:r>
              <a:rPr sz="2400" kern="0" spc="-10" dirty="0">
                <a:solidFill>
                  <a:srgbClr val="FFFFFF"/>
                </a:solidFill>
                <a:latin typeface="Times New Roman"/>
                <a:cs typeface="Times New Roman"/>
              </a:rPr>
              <a:t>competition </a:t>
            </a:r>
            <a:r>
              <a:rPr sz="2400" kern="0" dirty="0">
                <a:solidFill>
                  <a:srgbClr val="FFFFFF"/>
                </a:solidFill>
                <a:latin typeface="Times New Roman"/>
                <a:cs typeface="Times New Roman"/>
              </a:rPr>
              <a:t>Staging</a:t>
            </a:r>
            <a:r>
              <a:rPr sz="2400" kern="0" spc="-25" dirty="0">
                <a:solidFill>
                  <a:srgbClr val="FFFFFF"/>
                </a:solidFill>
                <a:latin typeface="Times New Roman"/>
                <a:cs typeface="Times New Roman"/>
              </a:rPr>
              <a:t> </a:t>
            </a:r>
            <a:r>
              <a:rPr sz="2400" kern="0" dirty="0">
                <a:solidFill>
                  <a:srgbClr val="FFFFFF"/>
                </a:solidFill>
                <a:latin typeface="Times New Roman"/>
                <a:cs typeface="Times New Roman"/>
              </a:rPr>
              <a:t>advertising</a:t>
            </a:r>
            <a:r>
              <a:rPr sz="2400" kern="0" spc="-20" dirty="0">
                <a:solidFill>
                  <a:srgbClr val="FFFFFF"/>
                </a:solidFill>
                <a:latin typeface="Times New Roman"/>
                <a:cs typeface="Times New Roman"/>
              </a:rPr>
              <a:t> </a:t>
            </a:r>
            <a:r>
              <a:rPr sz="2400" kern="0" spc="-10" dirty="0">
                <a:solidFill>
                  <a:srgbClr val="FFFFFF"/>
                </a:solidFill>
                <a:latin typeface="Times New Roman"/>
                <a:cs typeface="Times New Roman"/>
              </a:rPr>
              <a:t>battles</a:t>
            </a:r>
            <a:endParaRPr sz="2400" kern="0">
              <a:solidFill>
                <a:sysClr val="windowText" lastClr="000000"/>
              </a:solidFill>
              <a:latin typeface="Times New Roman"/>
              <a:cs typeface="Times New Roman"/>
            </a:endParaRPr>
          </a:p>
          <a:p>
            <a:pPr marL="696595" marR="2562860">
              <a:lnSpc>
                <a:spcPct val="124300"/>
              </a:lnSpc>
              <a:spcBef>
                <a:spcPts val="20"/>
              </a:spcBef>
            </a:pPr>
            <a:r>
              <a:rPr sz="2400" kern="0" dirty="0">
                <a:solidFill>
                  <a:srgbClr val="FFFFFF"/>
                </a:solidFill>
                <a:latin typeface="Times New Roman"/>
                <a:cs typeface="Times New Roman"/>
              </a:rPr>
              <a:t>Increasing</a:t>
            </a:r>
            <a:r>
              <a:rPr sz="2400" kern="0" spc="-50" dirty="0">
                <a:solidFill>
                  <a:srgbClr val="FFFFFF"/>
                </a:solidFill>
                <a:latin typeface="Times New Roman"/>
                <a:cs typeface="Times New Roman"/>
              </a:rPr>
              <a:t> </a:t>
            </a:r>
            <a:r>
              <a:rPr sz="2400" kern="0" dirty="0">
                <a:solidFill>
                  <a:srgbClr val="FFFFFF"/>
                </a:solidFill>
                <a:latin typeface="Times New Roman"/>
                <a:cs typeface="Times New Roman"/>
              </a:rPr>
              <a:t>consumer</a:t>
            </a:r>
            <a:r>
              <a:rPr sz="2400" kern="0" spc="-45" dirty="0">
                <a:solidFill>
                  <a:srgbClr val="FFFFFF"/>
                </a:solidFill>
                <a:latin typeface="Times New Roman"/>
                <a:cs typeface="Times New Roman"/>
              </a:rPr>
              <a:t> </a:t>
            </a:r>
            <a:r>
              <a:rPr sz="2400" kern="0" dirty="0">
                <a:solidFill>
                  <a:srgbClr val="FFFFFF"/>
                </a:solidFill>
                <a:latin typeface="Times New Roman"/>
                <a:cs typeface="Times New Roman"/>
              </a:rPr>
              <a:t>warranties</a:t>
            </a:r>
            <a:r>
              <a:rPr sz="2400" kern="0" spc="-45" dirty="0">
                <a:solidFill>
                  <a:srgbClr val="FFFFFF"/>
                </a:solidFill>
                <a:latin typeface="Times New Roman"/>
                <a:cs typeface="Times New Roman"/>
              </a:rPr>
              <a:t> </a:t>
            </a:r>
            <a:r>
              <a:rPr sz="2400" kern="0" dirty="0">
                <a:solidFill>
                  <a:srgbClr val="FFFFFF"/>
                </a:solidFill>
                <a:latin typeface="Times New Roman"/>
                <a:cs typeface="Times New Roman"/>
              </a:rPr>
              <a:t>or</a:t>
            </a:r>
            <a:r>
              <a:rPr sz="2400" kern="0" spc="-40" dirty="0">
                <a:solidFill>
                  <a:srgbClr val="FFFFFF"/>
                </a:solidFill>
                <a:latin typeface="Times New Roman"/>
                <a:cs typeface="Times New Roman"/>
              </a:rPr>
              <a:t> </a:t>
            </a:r>
            <a:r>
              <a:rPr sz="2400" kern="0" spc="-10" dirty="0">
                <a:solidFill>
                  <a:srgbClr val="FFFFFF"/>
                </a:solidFill>
                <a:latin typeface="Times New Roman"/>
                <a:cs typeface="Times New Roman"/>
              </a:rPr>
              <a:t>service </a:t>
            </a:r>
            <a:r>
              <a:rPr sz="2400" kern="0" dirty="0">
                <a:solidFill>
                  <a:srgbClr val="FFFFFF"/>
                </a:solidFill>
                <a:latin typeface="Times New Roman"/>
                <a:cs typeface="Times New Roman"/>
              </a:rPr>
              <a:t>Making</a:t>
            </a:r>
            <a:r>
              <a:rPr sz="2400" kern="0" spc="-30" dirty="0">
                <a:solidFill>
                  <a:srgbClr val="FFFFFF"/>
                </a:solidFill>
                <a:latin typeface="Times New Roman"/>
                <a:cs typeface="Times New Roman"/>
              </a:rPr>
              <a:t> </a:t>
            </a:r>
            <a:r>
              <a:rPr sz="2400" kern="0" dirty="0">
                <a:solidFill>
                  <a:srgbClr val="FFFFFF"/>
                </a:solidFill>
                <a:latin typeface="Times New Roman"/>
                <a:cs typeface="Times New Roman"/>
              </a:rPr>
              <a:t>new</a:t>
            </a:r>
            <a:r>
              <a:rPr sz="2400" kern="0" spc="-35" dirty="0">
                <a:solidFill>
                  <a:srgbClr val="FFFFFF"/>
                </a:solidFill>
                <a:latin typeface="Times New Roman"/>
                <a:cs typeface="Times New Roman"/>
              </a:rPr>
              <a:t> </a:t>
            </a:r>
            <a:r>
              <a:rPr sz="2400" kern="0" dirty="0">
                <a:solidFill>
                  <a:srgbClr val="FFFFFF"/>
                </a:solidFill>
                <a:latin typeface="Times New Roman"/>
                <a:cs typeface="Times New Roman"/>
              </a:rPr>
              <a:t>product</a:t>
            </a:r>
            <a:r>
              <a:rPr sz="2400" kern="0" spc="-15" dirty="0">
                <a:solidFill>
                  <a:srgbClr val="FFFFFF"/>
                </a:solidFill>
                <a:latin typeface="Times New Roman"/>
                <a:cs typeface="Times New Roman"/>
              </a:rPr>
              <a:t> </a:t>
            </a:r>
            <a:r>
              <a:rPr sz="2400" kern="0" spc="-10" dirty="0">
                <a:solidFill>
                  <a:srgbClr val="FFFFFF"/>
                </a:solidFill>
                <a:latin typeface="Times New Roman"/>
                <a:cs typeface="Times New Roman"/>
              </a:rPr>
              <a:t>introductions</a:t>
            </a:r>
            <a:endParaRPr sz="2400" kern="0">
              <a:solidFill>
                <a:sysClr val="windowText" lastClr="000000"/>
              </a:solidFill>
              <a:latin typeface="Times New Roman"/>
              <a:cs typeface="Times New Roman"/>
            </a:endParaRPr>
          </a:p>
          <a:p>
            <a:pPr marL="13335">
              <a:spcBef>
                <a:spcPts val="2030"/>
              </a:spcBef>
            </a:pPr>
            <a:r>
              <a:rPr sz="2800" b="1" kern="0" dirty="0">
                <a:solidFill>
                  <a:srgbClr val="FFFFFF"/>
                </a:solidFill>
                <a:latin typeface="Times New Roman"/>
                <a:cs typeface="Times New Roman"/>
              </a:rPr>
              <a:t>Occurs</a:t>
            </a:r>
            <a:r>
              <a:rPr sz="2800" b="1" kern="0" spc="-45" dirty="0">
                <a:solidFill>
                  <a:srgbClr val="FFFFFF"/>
                </a:solidFill>
                <a:latin typeface="Times New Roman"/>
                <a:cs typeface="Times New Roman"/>
              </a:rPr>
              <a:t> </a:t>
            </a:r>
            <a:r>
              <a:rPr sz="2800" b="1" kern="0" dirty="0">
                <a:solidFill>
                  <a:srgbClr val="FFFFFF"/>
                </a:solidFill>
                <a:latin typeface="Times New Roman"/>
                <a:cs typeface="Times New Roman"/>
              </a:rPr>
              <a:t>when</a:t>
            </a:r>
            <a:r>
              <a:rPr sz="2800" b="1" kern="0" spc="-35" dirty="0">
                <a:solidFill>
                  <a:srgbClr val="FFFFFF"/>
                </a:solidFill>
                <a:latin typeface="Times New Roman"/>
                <a:cs typeface="Times New Roman"/>
              </a:rPr>
              <a:t> </a:t>
            </a:r>
            <a:r>
              <a:rPr sz="2800" b="1" kern="0" dirty="0">
                <a:solidFill>
                  <a:srgbClr val="FFFFFF"/>
                </a:solidFill>
                <a:latin typeface="Times New Roman"/>
                <a:cs typeface="Times New Roman"/>
              </a:rPr>
              <a:t>a</a:t>
            </a:r>
            <a:r>
              <a:rPr sz="2800" b="1" kern="0" spc="-30" dirty="0">
                <a:solidFill>
                  <a:srgbClr val="FFFFFF"/>
                </a:solidFill>
                <a:latin typeface="Times New Roman"/>
                <a:cs typeface="Times New Roman"/>
              </a:rPr>
              <a:t> </a:t>
            </a:r>
            <a:r>
              <a:rPr sz="2800" b="1" kern="0" dirty="0">
                <a:solidFill>
                  <a:srgbClr val="FFFFFF"/>
                </a:solidFill>
                <a:latin typeface="Times New Roman"/>
                <a:cs typeface="Times New Roman"/>
              </a:rPr>
              <a:t>firm</a:t>
            </a:r>
            <a:r>
              <a:rPr sz="2800" b="1" kern="0" spc="-25" dirty="0">
                <a:solidFill>
                  <a:srgbClr val="FFFFFF"/>
                </a:solidFill>
                <a:latin typeface="Times New Roman"/>
                <a:cs typeface="Times New Roman"/>
              </a:rPr>
              <a:t> </a:t>
            </a:r>
            <a:r>
              <a:rPr sz="2800" b="1" kern="0" dirty="0">
                <a:solidFill>
                  <a:srgbClr val="FFFFFF"/>
                </a:solidFill>
                <a:latin typeface="Times New Roman"/>
                <a:cs typeface="Times New Roman"/>
              </a:rPr>
              <a:t>is</a:t>
            </a:r>
            <a:r>
              <a:rPr sz="2800" b="1" kern="0" spc="-45" dirty="0">
                <a:solidFill>
                  <a:srgbClr val="FFFFFF"/>
                </a:solidFill>
                <a:latin typeface="Times New Roman"/>
                <a:cs typeface="Times New Roman"/>
              </a:rPr>
              <a:t> </a:t>
            </a:r>
            <a:r>
              <a:rPr sz="2800" b="1" kern="0" dirty="0">
                <a:solidFill>
                  <a:srgbClr val="FFFFFF"/>
                </a:solidFill>
                <a:latin typeface="Times New Roman"/>
                <a:cs typeface="Times New Roman"/>
              </a:rPr>
              <a:t>pressured</a:t>
            </a:r>
            <a:r>
              <a:rPr sz="2800" b="1" kern="0" spc="-35" dirty="0">
                <a:solidFill>
                  <a:srgbClr val="FFFFFF"/>
                </a:solidFill>
                <a:latin typeface="Times New Roman"/>
                <a:cs typeface="Times New Roman"/>
              </a:rPr>
              <a:t> </a:t>
            </a:r>
            <a:r>
              <a:rPr sz="2800" b="1" kern="0" dirty="0">
                <a:solidFill>
                  <a:srgbClr val="FFFFFF"/>
                </a:solidFill>
                <a:latin typeface="Times New Roman"/>
                <a:cs typeface="Times New Roman"/>
              </a:rPr>
              <a:t>or</a:t>
            </a:r>
            <a:r>
              <a:rPr sz="2800" b="1" kern="0" spc="-45" dirty="0">
                <a:solidFill>
                  <a:srgbClr val="FFFFFF"/>
                </a:solidFill>
                <a:latin typeface="Times New Roman"/>
                <a:cs typeface="Times New Roman"/>
              </a:rPr>
              <a:t> </a:t>
            </a:r>
            <a:r>
              <a:rPr sz="2800" b="1" kern="0" dirty="0">
                <a:solidFill>
                  <a:srgbClr val="FFFFFF"/>
                </a:solidFill>
                <a:latin typeface="Times New Roman"/>
                <a:cs typeface="Times New Roman"/>
              </a:rPr>
              <a:t>sees</a:t>
            </a:r>
            <a:r>
              <a:rPr sz="2800" b="1" kern="0" spc="-30" dirty="0">
                <a:solidFill>
                  <a:srgbClr val="FFFFFF"/>
                </a:solidFill>
                <a:latin typeface="Times New Roman"/>
                <a:cs typeface="Times New Roman"/>
              </a:rPr>
              <a:t> </a:t>
            </a:r>
            <a:r>
              <a:rPr sz="2800" b="1" kern="0" dirty="0">
                <a:solidFill>
                  <a:srgbClr val="FFFFFF"/>
                </a:solidFill>
                <a:latin typeface="Times New Roman"/>
                <a:cs typeface="Times New Roman"/>
              </a:rPr>
              <a:t>an</a:t>
            </a:r>
            <a:r>
              <a:rPr sz="2800" b="1" kern="0" spc="-30" dirty="0">
                <a:solidFill>
                  <a:srgbClr val="FFFFFF"/>
                </a:solidFill>
                <a:latin typeface="Times New Roman"/>
                <a:cs typeface="Times New Roman"/>
              </a:rPr>
              <a:t> </a:t>
            </a:r>
            <a:r>
              <a:rPr sz="2800" b="1" kern="0" spc="-10" dirty="0">
                <a:solidFill>
                  <a:srgbClr val="FFFFFF"/>
                </a:solidFill>
                <a:latin typeface="Times New Roman"/>
                <a:cs typeface="Times New Roman"/>
              </a:rPr>
              <a:t>opportunity</a:t>
            </a:r>
            <a:endParaRPr sz="2800" kern="0">
              <a:solidFill>
                <a:sysClr val="windowText" lastClr="000000"/>
              </a:solidFill>
              <a:latin typeface="Times New Roman"/>
              <a:cs typeface="Times New Roman"/>
            </a:endParaRPr>
          </a:p>
          <a:p>
            <a:pPr marL="695960">
              <a:spcBef>
                <a:spcPts val="1130"/>
              </a:spcBef>
            </a:pPr>
            <a:r>
              <a:rPr sz="2400" kern="0" dirty="0">
                <a:solidFill>
                  <a:srgbClr val="FFFFFF"/>
                </a:solidFill>
                <a:latin typeface="Times New Roman"/>
                <a:cs typeface="Times New Roman"/>
              </a:rPr>
              <a:t>Price</a:t>
            </a:r>
            <a:r>
              <a:rPr sz="2400" kern="0" spc="-30" dirty="0">
                <a:solidFill>
                  <a:srgbClr val="FFFFFF"/>
                </a:solidFill>
                <a:latin typeface="Times New Roman"/>
                <a:cs typeface="Times New Roman"/>
              </a:rPr>
              <a:t> </a:t>
            </a:r>
            <a:r>
              <a:rPr sz="2400" kern="0" dirty="0">
                <a:solidFill>
                  <a:srgbClr val="FFFFFF"/>
                </a:solidFill>
                <a:latin typeface="Times New Roman"/>
                <a:cs typeface="Times New Roman"/>
              </a:rPr>
              <a:t>competition</a:t>
            </a:r>
            <a:r>
              <a:rPr sz="2400" kern="0" spc="-30" dirty="0">
                <a:solidFill>
                  <a:srgbClr val="FFFFFF"/>
                </a:solidFill>
                <a:latin typeface="Times New Roman"/>
                <a:cs typeface="Times New Roman"/>
              </a:rPr>
              <a:t> </a:t>
            </a:r>
            <a:r>
              <a:rPr sz="2400" kern="0" dirty="0">
                <a:solidFill>
                  <a:srgbClr val="FFFFFF"/>
                </a:solidFill>
                <a:latin typeface="Times New Roman"/>
                <a:cs typeface="Times New Roman"/>
              </a:rPr>
              <a:t>often</a:t>
            </a:r>
            <a:r>
              <a:rPr sz="2400" kern="0" spc="-25" dirty="0">
                <a:solidFill>
                  <a:srgbClr val="FFFFFF"/>
                </a:solidFill>
                <a:latin typeface="Times New Roman"/>
                <a:cs typeface="Times New Roman"/>
              </a:rPr>
              <a:t> </a:t>
            </a:r>
            <a:r>
              <a:rPr sz="2400" kern="0" dirty="0">
                <a:solidFill>
                  <a:srgbClr val="FFFFFF"/>
                </a:solidFill>
                <a:latin typeface="Times New Roman"/>
                <a:cs typeface="Times New Roman"/>
              </a:rPr>
              <a:t>leaves</a:t>
            </a:r>
            <a:r>
              <a:rPr sz="2400" kern="0" spc="-30" dirty="0">
                <a:solidFill>
                  <a:srgbClr val="FFFFFF"/>
                </a:solidFill>
                <a:latin typeface="Times New Roman"/>
                <a:cs typeface="Times New Roman"/>
              </a:rPr>
              <a:t> </a:t>
            </a:r>
            <a:r>
              <a:rPr sz="2400" kern="0" dirty="0">
                <a:solidFill>
                  <a:srgbClr val="FFFFFF"/>
                </a:solidFill>
                <a:latin typeface="Times New Roman"/>
                <a:cs typeface="Times New Roman"/>
              </a:rPr>
              <a:t>the</a:t>
            </a:r>
            <a:r>
              <a:rPr sz="2400" kern="0" spc="-25" dirty="0">
                <a:solidFill>
                  <a:srgbClr val="FFFFFF"/>
                </a:solidFill>
                <a:latin typeface="Times New Roman"/>
                <a:cs typeface="Times New Roman"/>
              </a:rPr>
              <a:t> </a:t>
            </a:r>
            <a:r>
              <a:rPr sz="2400" kern="0" dirty="0">
                <a:solidFill>
                  <a:srgbClr val="FFFFFF"/>
                </a:solidFill>
                <a:latin typeface="Times New Roman"/>
                <a:cs typeface="Times New Roman"/>
              </a:rPr>
              <a:t>entire</a:t>
            </a:r>
            <a:r>
              <a:rPr sz="2400" kern="0" spc="-30" dirty="0">
                <a:solidFill>
                  <a:srgbClr val="FFFFFF"/>
                </a:solidFill>
                <a:latin typeface="Times New Roman"/>
                <a:cs typeface="Times New Roman"/>
              </a:rPr>
              <a:t> </a:t>
            </a:r>
            <a:r>
              <a:rPr sz="2400" kern="0" dirty="0">
                <a:solidFill>
                  <a:srgbClr val="FFFFFF"/>
                </a:solidFill>
                <a:latin typeface="Times New Roman"/>
                <a:cs typeface="Times New Roman"/>
              </a:rPr>
              <a:t>industry</a:t>
            </a:r>
            <a:r>
              <a:rPr sz="2400" kern="0" spc="-15" dirty="0">
                <a:solidFill>
                  <a:srgbClr val="FFFFFF"/>
                </a:solidFill>
                <a:latin typeface="Times New Roman"/>
                <a:cs typeface="Times New Roman"/>
              </a:rPr>
              <a:t> </a:t>
            </a:r>
            <a:r>
              <a:rPr sz="2400" kern="0" dirty="0">
                <a:solidFill>
                  <a:srgbClr val="FFFFFF"/>
                </a:solidFill>
                <a:latin typeface="Times New Roman"/>
                <a:cs typeface="Times New Roman"/>
              </a:rPr>
              <a:t>worse</a:t>
            </a:r>
            <a:r>
              <a:rPr sz="2400" kern="0" spc="-35" dirty="0">
                <a:solidFill>
                  <a:srgbClr val="FFFFFF"/>
                </a:solidFill>
                <a:latin typeface="Times New Roman"/>
                <a:cs typeface="Times New Roman"/>
              </a:rPr>
              <a:t> </a:t>
            </a:r>
            <a:r>
              <a:rPr sz="2400" kern="0" spc="-25" dirty="0">
                <a:solidFill>
                  <a:srgbClr val="FFFFFF"/>
                </a:solidFill>
                <a:latin typeface="Times New Roman"/>
                <a:cs typeface="Times New Roman"/>
              </a:rPr>
              <a:t>off</a:t>
            </a:r>
            <a:endParaRPr sz="2400" kern="0">
              <a:solidFill>
                <a:sysClr val="windowText" lastClr="000000"/>
              </a:solidFill>
              <a:latin typeface="Times New Roman"/>
              <a:cs typeface="Times New Roman"/>
            </a:endParaRPr>
          </a:p>
          <a:p>
            <a:pPr marL="695960" marR="445134">
              <a:spcBef>
                <a:spcPts val="1250"/>
              </a:spcBef>
            </a:pPr>
            <a:r>
              <a:rPr sz="2400" kern="0" dirty="0">
                <a:solidFill>
                  <a:srgbClr val="FFFFFF"/>
                </a:solidFill>
                <a:latin typeface="Times New Roman"/>
                <a:cs typeface="Times New Roman"/>
              </a:rPr>
              <a:t>Advertising</a:t>
            </a:r>
            <a:r>
              <a:rPr sz="2400" kern="0" spc="-30" dirty="0">
                <a:solidFill>
                  <a:srgbClr val="FFFFFF"/>
                </a:solidFill>
                <a:latin typeface="Times New Roman"/>
                <a:cs typeface="Times New Roman"/>
              </a:rPr>
              <a:t> </a:t>
            </a:r>
            <a:r>
              <a:rPr sz="2400" kern="0" dirty="0">
                <a:solidFill>
                  <a:srgbClr val="FFFFFF"/>
                </a:solidFill>
                <a:latin typeface="Times New Roman"/>
                <a:cs typeface="Times New Roman"/>
              </a:rPr>
              <a:t>battles</a:t>
            </a:r>
            <a:r>
              <a:rPr sz="2400" kern="0" spc="-30" dirty="0">
                <a:solidFill>
                  <a:srgbClr val="FFFFFF"/>
                </a:solidFill>
                <a:latin typeface="Times New Roman"/>
                <a:cs typeface="Times New Roman"/>
              </a:rPr>
              <a:t> </a:t>
            </a:r>
            <a:r>
              <a:rPr sz="2400" kern="0" dirty="0">
                <a:solidFill>
                  <a:srgbClr val="FFFFFF"/>
                </a:solidFill>
                <a:latin typeface="Times New Roman"/>
                <a:cs typeface="Times New Roman"/>
              </a:rPr>
              <a:t>may</a:t>
            </a:r>
            <a:r>
              <a:rPr sz="2400" kern="0" spc="-15" dirty="0">
                <a:solidFill>
                  <a:srgbClr val="FFFFFF"/>
                </a:solidFill>
                <a:latin typeface="Times New Roman"/>
                <a:cs typeface="Times New Roman"/>
              </a:rPr>
              <a:t> </a:t>
            </a:r>
            <a:r>
              <a:rPr sz="2400" kern="0" dirty="0">
                <a:solidFill>
                  <a:srgbClr val="FFFFFF"/>
                </a:solidFill>
                <a:latin typeface="Times New Roman"/>
                <a:cs typeface="Times New Roman"/>
              </a:rPr>
              <a:t>increase</a:t>
            </a:r>
            <a:r>
              <a:rPr sz="2400" kern="0" spc="-30" dirty="0">
                <a:solidFill>
                  <a:srgbClr val="FFFFFF"/>
                </a:solidFill>
                <a:latin typeface="Times New Roman"/>
                <a:cs typeface="Times New Roman"/>
              </a:rPr>
              <a:t> </a:t>
            </a:r>
            <a:r>
              <a:rPr sz="2400" kern="0" dirty="0">
                <a:solidFill>
                  <a:srgbClr val="FFFFFF"/>
                </a:solidFill>
                <a:latin typeface="Times New Roman"/>
                <a:cs typeface="Times New Roman"/>
              </a:rPr>
              <a:t>total</a:t>
            </a:r>
            <a:r>
              <a:rPr sz="2400" kern="0" spc="-30" dirty="0">
                <a:solidFill>
                  <a:srgbClr val="FFFFFF"/>
                </a:solidFill>
                <a:latin typeface="Times New Roman"/>
                <a:cs typeface="Times New Roman"/>
              </a:rPr>
              <a:t> </a:t>
            </a:r>
            <a:r>
              <a:rPr sz="2400" kern="0" dirty="0">
                <a:solidFill>
                  <a:srgbClr val="FFFFFF"/>
                </a:solidFill>
                <a:latin typeface="Times New Roman"/>
                <a:cs typeface="Times New Roman"/>
              </a:rPr>
              <a:t>industry</a:t>
            </a:r>
            <a:r>
              <a:rPr sz="2400" kern="0" spc="-5" dirty="0">
                <a:solidFill>
                  <a:srgbClr val="FFFFFF"/>
                </a:solidFill>
                <a:latin typeface="Times New Roman"/>
                <a:cs typeface="Times New Roman"/>
              </a:rPr>
              <a:t> </a:t>
            </a:r>
            <a:r>
              <a:rPr sz="2400" kern="0" dirty="0">
                <a:solidFill>
                  <a:srgbClr val="FFFFFF"/>
                </a:solidFill>
                <a:latin typeface="Times New Roman"/>
                <a:cs typeface="Times New Roman"/>
              </a:rPr>
              <a:t>demand,</a:t>
            </a:r>
            <a:r>
              <a:rPr sz="2400" kern="0" spc="-30" dirty="0">
                <a:solidFill>
                  <a:srgbClr val="FFFFFF"/>
                </a:solidFill>
                <a:latin typeface="Times New Roman"/>
                <a:cs typeface="Times New Roman"/>
              </a:rPr>
              <a:t> </a:t>
            </a:r>
            <a:r>
              <a:rPr sz="2400" kern="0" spc="-25" dirty="0">
                <a:solidFill>
                  <a:srgbClr val="FFFFFF"/>
                </a:solidFill>
                <a:latin typeface="Times New Roman"/>
                <a:cs typeface="Times New Roman"/>
              </a:rPr>
              <a:t>but </a:t>
            </a:r>
            <a:r>
              <a:rPr sz="2400" kern="0" dirty="0">
                <a:solidFill>
                  <a:srgbClr val="FFFFFF"/>
                </a:solidFill>
                <a:latin typeface="Times New Roman"/>
                <a:cs typeface="Times New Roman"/>
              </a:rPr>
              <a:t>may</a:t>
            </a:r>
            <a:r>
              <a:rPr sz="2400" kern="0" spc="-5" dirty="0">
                <a:solidFill>
                  <a:srgbClr val="FFFFFF"/>
                </a:solidFill>
                <a:latin typeface="Times New Roman"/>
                <a:cs typeface="Times New Roman"/>
              </a:rPr>
              <a:t> </a:t>
            </a:r>
            <a:r>
              <a:rPr sz="2400" kern="0" dirty="0">
                <a:solidFill>
                  <a:srgbClr val="FFFFFF"/>
                </a:solidFill>
                <a:latin typeface="Times New Roman"/>
                <a:cs typeface="Times New Roman"/>
              </a:rPr>
              <a:t>be</a:t>
            </a:r>
            <a:r>
              <a:rPr sz="2400" kern="0" spc="-20" dirty="0">
                <a:solidFill>
                  <a:srgbClr val="FFFFFF"/>
                </a:solidFill>
                <a:latin typeface="Times New Roman"/>
                <a:cs typeface="Times New Roman"/>
              </a:rPr>
              <a:t> </a:t>
            </a:r>
            <a:r>
              <a:rPr sz="2400" kern="0" dirty="0">
                <a:solidFill>
                  <a:srgbClr val="FFFFFF"/>
                </a:solidFill>
                <a:latin typeface="Times New Roman"/>
                <a:cs typeface="Times New Roman"/>
              </a:rPr>
              <a:t>costly</a:t>
            </a:r>
            <a:r>
              <a:rPr sz="2400" kern="0" spc="5" dirty="0">
                <a:solidFill>
                  <a:srgbClr val="FFFFFF"/>
                </a:solidFill>
                <a:latin typeface="Times New Roman"/>
                <a:cs typeface="Times New Roman"/>
              </a:rPr>
              <a:t> </a:t>
            </a:r>
            <a:r>
              <a:rPr sz="2400" kern="0" dirty="0">
                <a:solidFill>
                  <a:srgbClr val="FFFFFF"/>
                </a:solidFill>
                <a:latin typeface="Times New Roman"/>
                <a:cs typeface="Times New Roman"/>
              </a:rPr>
              <a:t>to</a:t>
            </a:r>
            <a:r>
              <a:rPr sz="2400" kern="0" spc="-20" dirty="0">
                <a:solidFill>
                  <a:srgbClr val="FFFFFF"/>
                </a:solidFill>
                <a:latin typeface="Times New Roman"/>
                <a:cs typeface="Times New Roman"/>
              </a:rPr>
              <a:t> </a:t>
            </a:r>
            <a:r>
              <a:rPr sz="2400" kern="0" dirty="0">
                <a:solidFill>
                  <a:srgbClr val="FFFFFF"/>
                </a:solidFill>
                <a:latin typeface="Times New Roman"/>
                <a:cs typeface="Times New Roman"/>
              </a:rPr>
              <a:t>smaller</a:t>
            </a:r>
            <a:r>
              <a:rPr sz="2400" kern="0" spc="-15" dirty="0">
                <a:solidFill>
                  <a:srgbClr val="FFFFFF"/>
                </a:solidFill>
                <a:latin typeface="Times New Roman"/>
                <a:cs typeface="Times New Roman"/>
              </a:rPr>
              <a:t> </a:t>
            </a:r>
            <a:r>
              <a:rPr sz="2400" kern="0" spc="-10" dirty="0">
                <a:solidFill>
                  <a:srgbClr val="FFFFFF"/>
                </a:solidFill>
                <a:latin typeface="Times New Roman"/>
                <a:cs typeface="Times New Roman"/>
              </a:rPr>
              <a:t>competitors</a:t>
            </a:r>
            <a:endParaRPr sz="2400" kern="0">
              <a:solidFill>
                <a:sysClr val="windowText" lastClr="000000"/>
              </a:solidFill>
              <a:latin typeface="Times New Roman"/>
              <a:cs typeface="Times New Roman"/>
            </a:endParaRPr>
          </a:p>
        </p:txBody>
      </p:sp>
      <p:pic>
        <p:nvPicPr>
          <p:cNvPr id="9" name="object 9">
            <a:extLst>
              <a:ext uri="{FF2B5EF4-FFF2-40B4-BE49-F238E27FC236}">
                <a16:creationId xmlns:a16="http://schemas.microsoft.com/office/drawing/2014/main" id="{48224F76-734B-7736-3230-F6606EF66622}"/>
              </a:ext>
            </a:extLst>
          </p:cNvPr>
          <p:cNvPicPr/>
          <p:nvPr/>
        </p:nvPicPr>
        <p:blipFill>
          <a:blip r:embed="rId2" cstate="print"/>
          <a:stretch>
            <a:fillRect/>
          </a:stretch>
        </p:blipFill>
        <p:spPr>
          <a:xfrm>
            <a:off x="2362200" y="4953000"/>
            <a:ext cx="184150" cy="184150"/>
          </a:xfrm>
          <a:prstGeom prst="rect">
            <a:avLst/>
          </a:prstGeom>
        </p:spPr>
      </p:pic>
      <p:pic>
        <p:nvPicPr>
          <p:cNvPr id="10" name="object 10">
            <a:extLst>
              <a:ext uri="{FF2B5EF4-FFF2-40B4-BE49-F238E27FC236}">
                <a16:creationId xmlns:a16="http://schemas.microsoft.com/office/drawing/2014/main" id="{54EE8874-861A-144C-E76A-4F782B667AA5}"/>
              </a:ext>
            </a:extLst>
          </p:cNvPr>
          <p:cNvPicPr/>
          <p:nvPr/>
        </p:nvPicPr>
        <p:blipFill>
          <a:blip r:embed="rId3" cstate="print"/>
          <a:stretch>
            <a:fillRect/>
          </a:stretch>
        </p:blipFill>
        <p:spPr>
          <a:xfrm>
            <a:off x="2362200" y="5467350"/>
            <a:ext cx="184150" cy="184150"/>
          </a:xfrm>
          <a:prstGeom prst="rect">
            <a:avLst/>
          </a:prstGeom>
        </p:spPr>
      </p:pic>
      <p:sp>
        <p:nvSpPr>
          <p:cNvPr id="11" name="object 11">
            <a:extLst>
              <a:ext uri="{FF2B5EF4-FFF2-40B4-BE49-F238E27FC236}">
                <a16:creationId xmlns:a16="http://schemas.microsoft.com/office/drawing/2014/main" id="{05A6155E-BAC3-93B3-001D-14A7D34FEFCC}"/>
              </a:ext>
            </a:extLst>
          </p:cNvPr>
          <p:cNvSpPr txBox="1">
            <a:spLocks noGrp="1"/>
          </p:cNvSpPr>
          <p:nvPr>
            <p:ph type="ftr" sz="quarter" idx="5"/>
          </p:nvPr>
        </p:nvSpPr>
        <p:spPr>
          <a:prstGeom prst="rect">
            <a:avLst/>
          </a:prstGeom>
        </p:spPr>
        <p:txBody>
          <a:bodyPr vert="horz" wrap="square" lIns="0" tIns="0" rIns="0" bIns="0" rtlCol="0">
            <a:spAutoFit/>
          </a:bodyPr>
          <a:lstStyle/>
          <a:p>
            <a:pPr marL="12700">
              <a:lnSpc>
                <a:spcPts val="1630"/>
              </a:lnSpc>
            </a:pPr>
            <a:r>
              <a:rPr kern="0" spc="-20" dirty="0"/>
              <a:t>Ch2-</a:t>
            </a:r>
          </a:p>
        </p:txBody>
      </p:sp>
    </p:spTree>
    <p:extLst>
      <p:ext uri="{BB962C8B-B14F-4D97-AF65-F5344CB8AC3E}">
        <p14:creationId xmlns:p14="http://schemas.microsoft.com/office/powerpoint/2010/main" val="1801886416"/>
      </p:ext>
    </p:extLst>
  </p:cSld>
  <p:clrMapOvr>
    <a:masterClrMapping/>
  </p:clrMapOvr>
  <p:transition>
    <p:wipe dir="r"/>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6906BF-34ED-F9B5-E89F-9E7E1269FD37}"/>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47B9939E-0368-C7B5-6CED-ADFE89E62BD5}"/>
              </a:ext>
            </a:extLst>
          </p:cNvPr>
          <p:cNvSpPr txBox="1">
            <a:spLocks noGrp="1"/>
          </p:cNvSpPr>
          <p:nvPr>
            <p:ph type="title"/>
          </p:nvPr>
        </p:nvSpPr>
        <p:spPr>
          <a:xfrm>
            <a:off x="2443480" y="308609"/>
            <a:ext cx="7296150" cy="574040"/>
          </a:xfrm>
          <a:prstGeom prst="rect">
            <a:avLst/>
          </a:prstGeom>
        </p:spPr>
        <p:txBody>
          <a:bodyPr vert="horz" wrap="square" lIns="0" tIns="12700" rIns="0" bIns="0" rtlCol="0">
            <a:spAutoFit/>
          </a:bodyPr>
          <a:lstStyle/>
          <a:p>
            <a:pPr marL="12700">
              <a:spcBef>
                <a:spcPts val="100"/>
              </a:spcBef>
            </a:pPr>
            <a:r>
              <a:rPr sz="3600" b="1" dirty="0"/>
              <a:t>Rivalry</a:t>
            </a:r>
            <a:r>
              <a:rPr sz="3600" b="1" spc="-60" dirty="0"/>
              <a:t> </a:t>
            </a:r>
            <a:r>
              <a:rPr sz="3600" b="1" dirty="0"/>
              <a:t>Among</a:t>
            </a:r>
            <a:r>
              <a:rPr sz="3600" b="1" spc="-65" dirty="0"/>
              <a:t> </a:t>
            </a:r>
            <a:r>
              <a:rPr sz="3600" b="1" dirty="0"/>
              <a:t>Existing</a:t>
            </a:r>
            <a:r>
              <a:rPr sz="3600" b="1" spc="-65" dirty="0"/>
              <a:t> </a:t>
            </a:r>
            <a:r>
              <a:rPr sz="3600" b="1" spc="-10" dirty="0"/>
              <a:t>Competitors</a:t>
            </a:r>
            <a:endParaRPr sz="3600"/>
          </a:p>
        </p:txBody>
      </p:sp>
      <p:sp>
        <p:nvSpPr>
          <p:cNvPr id="3" name="object 3">
            <a:extLst>
              <a:ext uri="{FF2B5EF4-FFF2-40B4-BE49-F238E27FC236}">
                <a16:creationId xmlns:a16="http://schemas.microsoft.com/office/drawing/2014/main" id="{A054467D-E690-B57C-49D2-1DE54C2F638B}"/>
              </a:ext>
            </a:extLst>
          </p:cNvPr>
          <p:cNvSpPr txBox="1"/>
          <p:nvPr/>
        </p:nvSpPr>
        <p:spPr>
          <a:xfrm>
            <a:off x="2349500" y="1123950"/>
            <a:ext cx="7708900" cy="5473700"/>
          </a:xfrm>
          <a:prstGeom prst="rect">
            <a:avLst/>
          </a:prstGeom>
        </p:spPr>
        <p:txBody>
          <a:bodyPr vert="horz" wrap="square" lIns="0" tIns="12700" rIns="0" bIns="0" rtlCol="0">
            <a:spAutoFit/>
          </a:bodyPr>
          <a:lstStyle/>
          <a:p>
            <a:pPr marL="12700">
              <a:spcBef>
                <a:spcPts val="100"/>
              </a:spcBef>
            </a:pPr>
            <a:r>
              <a:rPr sz="2800" b="1" i="1" kern="0" dirty="0">
                <a:solidFill>
                  <a:srgbClr val="FFFFFF"/>
                </a:solidFill>
                <a:latin typeface="Times New Roman"/>
                <a:cs typeface="Times New Roman"/>
              </a:rPr>
              <a:t>Cutthroat</a:t>
            </a:r>
            <a:r>
              <a:rPr sz="2800" b="1" i="1" kern="0" spc="-20" dirty="0">
                <a:solidFill>
                  <a:srgbClr val="FFFFFF"/>
                </a:solidFill>
                <a:latin typeface="Times New Roman"/>
                <a:cs typeface="Times New Roman"/>
              </a:rPr>
              <a:t> </a:t>
            </a:r>
            <a:r>
              <a:rPr sz="2800" b="1" i="1" kern="0" dirty="0">
                <a:solidFill>
                  <a:srgbClr val="FFFFFF"/>
                </a:solidFill>
                <a:latin typeface="Times New Roman"/>
                <a:cs typeface="Times New Roman"/>
              </a:rPr>
              <a:t>competition</a:t>
            </a:r>
            <a:r>
              <a:rPr sz="2800" b="1" i="1" kern="0" spc="-20" dirty="0">
                <a:solidFill>
                  <a:srgbClr val="FFFFFF"/>
                </a:solidFill>
                <a:latin typeface="Times New Roman"/>
                <a:cs typeface="Times New Roman"/>
              </a:rPr>
              <a:t> </a:t>
            </a:r>
            <a:r>
              <a:rPr sz="2800" b="1" kern="0" dirty="0">
                <a:solidFill>
                  <a:srgbClr val="FFFFFF"/>
                </a:solidFill>
                <a:latin typeface="Times New Roman"/>
                <a:cs typeface="Times New Roman"/>
              </a:rPr>
              <a:t>is</a:t>
            </a:r>
            <a:r>
              <a:rPr sz="2800" b="1" kern="0" spc="-40" dirty="0">
                <a:solidFill>
                  <a:srgbClr val="FFFFFF"/>
                </a:solidFill>
                <a:latin typeface="Times New Roman"/>
                <a:cs typeface="Times New Roman"/>
              </a:rPr>
              <a:t> </a:t>
            </a:r>
            <a:r>
              <a:rPr sz="2800" b="1" kern="0" dirty="0">
                <a:solidFill>
                  <a:srgbClr val="FFFFFF"/>
                </a:solidFill>
                <a:latin typeface="Times New Roman"/>
                <a:cs typeface="Times New Roman"/>
              </a:rPr>
              <a:t>more</a:t>
            </a:r>
            <a:r>
              <a:rPr sz="2800" b="1" kern="0" spc="-55" dirty="0">
                <a:solidFill>
                  <a:srgbClr val="FFFFFF"/>
                </a:solidFill>
                <a:latin typeface="Times New Roman"/>
                <a:cs typeface="Times New Roman"/>
              </a:rPr>
              <a:t> </a:t>
            </a:r>
            <a:r>
              <a:rPr sz="2800" b="1" kern="0" dirty="0">
                <a:solidFill>
                  <a:srgbClr val="FFFFFF"/>
                </a:solidFill>
                <a:latin typeface="Times New Roman"/>
                <a:cs typeface="Times New Roman"/>
              </a:rPr>
              <a:t>likely</a:t>
            </a:r>
            <a:r>
              <a:rPr sz="2800" b="1" kern="0" spc="-50" dirty="0">
                <a:solidFill>
                  <a:srgbClr val="FFFFFF"/>
                </a:solidFill>
                <a:latin typeface="Times New Roman"/>
                <a:cs typeface="Times New Roman"/>
              </a:rPr>
              <a:t> </a:t>
            </a:r>
            <a:r>
              <a:rPr sz="2800" b="1" kern="0" dirty="0">
                <a:solidFill>
                  <a:srgbClr val="FFFFFF"/>
                </a:solidFill>
                <a:latin typeface="Times New Roman"/>
                <a:cs typeface="Times New Roman"/>
              </a:rPr>
              <a:t>to</a:t>
            </a:r>
            <a:r>
              <a:rPr sz="2800" b="1" kern="0" spc="-40" dirty="0">
                <a:solidFill>
                  <a:srgbClr val="FFFFFF"/>
                </a:solidFill>
                <a:latin typeface="Times New Roman"/>
                <a:cs typeface="Times New Roman"/>
              </a:rPr>
              <a:t> </a:t>
            </a:r>
            <a:r>
              <a:rPr sz="2800" b="1" kern="0" dirty="0">
                <a:solidFill>
                  <a:srgbClr val="FFFFFF"/>
                </a:solidFill>
                <a:latin typeface="Times New Roman"/>
                <a:cs typeface="Times New Roman"/>
              </a:rPr>
              <a:t>occur</a:t>
            </a:r>
            <a:r>
              <a:rPr sz="2800" b="1" kern="0" spc="-50" dirty="0">
                <a:solidFill>
                  <a:srgbClr val="FFFFFF"/>
                </a:solidFill>
                <a:latin typeface="Times New Roman"/>
                <a:cs typeface="Times New Roman"/>
              </a:rPr>
              <a:t> </a:t>
            </a:r>
            <a:r>
              <a:rPr sz="2800" b="1" kern="0" spc="-10" dirty="0">
                <a:solidFill>
                  <a:srgbClr val="FFFFFF"/>
                </a:solidFill>
                <a:latin typeface="Times New Roman"/>
                <a:cs typeface="Times New Roman"/>
              </a:rPr>
              <a:t>when:</a:t>
            </a:r>
            <a:endParaRPr sz="2800" kern="0">
              <a:solidFill>
                <a:sysClr val="windowText" lastClr="000000"/>
              </a:solidFill>
              <a:latin typeface="Times New Roman"/>
              <a:cs typeface="Times New Roman"/>
            </a:endParaRPr>
          </a:p>
          <a:p>
            <a:pPr marL="852169" marR="732790" indent="-1270">
              <a:lnSpc>
                <a:spcPct val="125000"/>
              </a:lnSpc>
              <a:spcBef>
                <a:spcPts val="1340"/>
              </a:spcBef>
            </a:pPr>
            <a:r>
              <a:rPr sz="2800" kern="0" dirty="0">
                <a:solidFill>
                  <a:srgbClr val="FFFFFF"/>
                </a:solidFill>
                <a:latin typeface="Times New Roman"/>
                <a:cs typeface="Times New Roman"/>
              </a:rPr>
              <a:t>Numerous</a:t>
            </a:r>
            <a:r>
              <a:rPr sz="2800" kern="0" spc="-30" dirty="0">
                <a:solidFill>
                  <a:srgbClr val="FFFFFF"/>
                </a:solidFill>
                <a:latin typeface="Times New Roman"/>
                <a:cs typeface="Times New Roman"/>
              </a:rPr>
              <a:t> </a:t>
            </a:r>
            <a:r>
              <a:rPr sz="2800" kern="0" dirty="0">
                <a:solidFill>
                  <a:srgbClr val="FFFFFF"/>
                </a:solidFill>
                <a:latin typeface="Times New Roman"/>
                <a:cs typeface="Times New Roman"/>
              </a:rPr>
              <a:t>or</a:t>
            </a:r>
            <a:r>
              <a:rPr sz="2800" kern="0" spc="-35" dirty="0">
                <a:solidFill>
                  <a:srgbClr val="FFFFFF"/>
                </a:solidFill>
                <a:latin typeface="Times New Roman"/>
                <a:cs typeface="Times New Roman"/>
              </a:rPr>
              <a:t> </a:t>
            </a:r>
            <a:r>
              <a:rPr sz="2800" kern="0" dirty="0">
                <a:solidFill>
                  <a:srgbClr val="FFFFFF"/>
                </a:solidFill>
                <a:latin typeface="Times New Roman"/>
                <a:cs typeface="Times New Roman"/>
              </a:rPr>
              <a:t>equally</a:t>
            </a:r>
            <a:r>
              <a:rPr sz="2800" kern="0" spc="-20" dirty="0">
                <a:solidFill>
                  <a:srgbClr val="FFFFFF"/>
                </a:solidFill>
                <a:latin typeface="Times New Roman"/>
                <a:cs typeface="Times New Roman"/>
              </a:rPr>
              <a:t> </a:t>
            </a:r>
            <a:r>
              <a:rPr sz="2800" kern="0" dirty="0">
                <a:solidFill>
                  <a:srgbClr val="FFFFFF"/>
                </a:solidFill>
                <a:latin typeface="Times New Roman"/>
                <a:cs typeface="Times New Roman"/>
              </a:rPr>
              <a:t>balanced</a:t>
            </a:r>
            <a:r>
              <a:rPr sz="2800" kern="0" spc="-20" dirty="0">
                <a:solidFill>
                  <a:srgbClr val="FFFFFF"/>
                </a:solidFill>
                <a:latin typeface="Times New Roman"/>
                <a:cs typeface="Times New Roman"/>
              </a:rPr>
              <a:t> </a:t>
            </a:r>
            <a:r>
              <a:rPr sz="2800" kern="0" spc="-10" dirty="0">
                <a:solidFill>
                  <a:srgbClr val="FFFFFF"/>
                </a:solidFill>
                <a:latin typeface="Times New Roman"/>
                <a:cs typeface="Times New Roman"/>
              </a:rPr>
              <a:t>competitors </a:t>
            </a:r>
            <a:r>
              <a:rPr sz="2800" kern="0" dirty="0">
                <a:solidFill>
                  <a:srgbClr val="FFFFFF"/>
                </a:solidFill>
                <a:latin typeface="Times New Roman"/>
                <a:cs typeface="Times New Roman"/>
              </a:rPr>
              <a:t>Slow</a:t>
            </a:r>
            <a:r>
              <a:rPr sz="2800" kern="0" spc="-70" dirty="0">
                <a:solidFill>
                  <a:srgbClr val="FFFFFF"/>
                </a:solidFill>
                <a:latin typeface="Times New Roman"/>
                <a:cs typeface="Times New Roman"/>
              </a:rPr>
              <a:t> </a:t>
            </a:r>
            <a:r>
              <a:rPr sz="2800" kern="0" dirty="0">
                <a:solidFill>
                  <a:srgbClr val="FFFFFF"/>
                </a:solidFill>
                <a:latin typeface="Times New Roman"/>
                <a:cs typeface="Times New Roman"/>
              </a:rPr>
              <a:t>growth</a:t>
            </a:r>
            <a:r>
              <a:rPr sz="2800" kern="0" spc="-55" dirty="0">
                <a:solidFill>
                  <a:srgbClr val="FFFFFF"/>
                </a:solidFill>
                <a:latin typeface="Times New Roman"/>
                <a:cs typeface="Times New Roman"/>
              </a:rPr>
              <a:t> </a:t>
            </a:r>
            <a:r>
              <a:rPr sz="2800" kern="0" spc="-10" dirty="0">
                <a:solidFill>
                  <a:srgbClr val="FFFFFF"/>
                </a:solidFill>
                <a:latin typeface="Times New Roman"/>
                <a:cs typeface="Times New Roman"/>
              </a:rPr>
              <a:t>industry</a:t>
            </a:r>
            <a:endParaRPr sz="2800" kern="0">
              <a:solidFill>
                <a:sysClr val="windowText" lastClr="000000"/>
              </a:solidFill>
              <a:latin typeface="Times New Roman"/>
              <a:cs typeface="Times New Roman"/>
            </a:endParaRPr>
          </a:p>
          <a:p>
            <a:pPr marL="852169" marR="4222750">
              <a:lnSpc>
                <a:spcPct val="124400"/>
              </a:lnSpc>
              <a:spcBef>
                <a:spcPts val="20"/>
              </a:spcBef>
            </a:pPr>
            <a:r>
              <a:rPr sz="2800" kern="0" dirty="0">
                <a:solidFill>
                  <a:srgbClr val="FFFFFF"/>
                </a:solidFill>
                <a:latin typeface="Times New Roman"/>
                <a:cs typeface="Times New Roman"/>
              </a:rPr>
              <a:t>High</a:t>
            </a:r>
            <a:r>
              <a:rPr sz="2800" kern="0" spc="-30" dirty="0">
                <a:solidFill>
                  <a:srgbClr val="FFFFFF"/>
                </a:solidFill>
                <a:latin typeface="Times New Roman"/>
                <a:cs typeface="Times New Roman"/>
              </a:rPr>
              <a:t> </a:t>
            </a:r>
            <a:r>
              <a:rPr sz="2800" kern="0" dirty="0">
                <a:solidFill>
                  <a:srgbClr val="FFFFFF"/>
                </a:solidFill>
                <a:latin typeface="Times New Roman"/>
                <a:cs typeface="Times New Roman"/>
              </a:rPr>
              <a:t>fixed</a:t>
            </a:r>
            <a:r>
              <a:rPr sz="2800" kern="0" spc="-20" dirty="0">
                <a:solidFill>
                  <a:srgbClr val="FFFFFF"/>
                </a:solidFill>
                <a:latin typeface="Times New Roman"/>
                <a:cs typeface="Times New Roman"/>
              </a:rPr>
              <a:t> costs </a:t>
            </a:r>
            <a:r>
              <a:rPr sz="2800" kern="0" dirty="0">
                <a:solidFill>
                  <a:srgbClr val="FFFFFF"/>
                </a:solidFill>
                <a:latin typeface="Times New Roman"/>
                <a:cs typeface="Times New Roman"/>
              </a:rPr>
              <a:t>High</a:t>
            </a:r>
            <a:r>
              <a:rPr sz="2800" kern="0" spc="-25" dirty="0">
                <a:solidFill>
                  <a:srgbClr val="FFFFFF"/>
                </a:solidFill>
                <a:latin typeface="Times New Roman"/>
                <a:cs typeface="Times New Roman"/>
              </a:rPr>
              <a:t> </a:t>
            </a:r>
            <a:r>
              <a:rPr sz="2800" kern="0" dirty="0">
                <a:solidFill>
                  <a:srgbClr val="FFFFFF"/>
                </a:solidFill>
                <a:latin typeface="Times New Roman"/>
                <a:cs typeface="Times New Roman"/>
              </a:rPr>
              <a:t>storage</a:t>
            </a:r>
            <a:r>
              <a:rPr sz="2800" kern="0" spc="-30" dirty="0">
                <a:solidFill>
                  <a:srgbClr val="FFFFFF"/>
                </a:solidFill>
                <a:latin typeface="Times New Roman"/>
                <a:cs typeface="Times New Roman"/>
              </a:rPr>
              <a:t> </a:t>
            </a:r>
            <a:r>
              <a:rPr sz="2800" kern="0" spc="-20" dirty="0">
                <a:solidFill>
                  <a:srgbClr val="FFFFFF"/>
                </a:solidFill>
                <a:latin typeface="Times New Roman"/>
                <a:cs typeface="Times New Roman"/>
              </a:rPr>
              <a:t>costs</a:t>
            </a:r>
            <a:endParaRPr sz="2800" kern="0">
              <a:solidFill>
                <a:sysClr val="windowText" lastClr="000000"/>
              </a:solidFill>
              <a:latin typeface="Times New Roman"/>
              <a:cs typeface="Times New Roman"/>
            </a:endParaRPr>
          </a:p>
          <a:p>
            <a:pPr marL="850900" marR="982980">
              <a:lnSpc>
                <a:spcPct val="125000"/>
              </a:lnSpc>
              <a:spcBef>
                <a:spcPts val="420"/>
              </a:spcBef>
            </a:pPr>
            <a:r>
              <a:rPr sz="2800" kern="0" dirty="0">
                <a:solidFill>
                  <a:srgbClr val="FFFFFF"/>
                </a:solidFill>
                <a:latin typeface="Times New Roman"/>
                <a:cs typeface="Times New Roman"/>
              </a:rPr>
              <a:t>Lack</a:t>
            </a:r>
            <a:r>
              <a:rPr sz="2800" kern="0" spc="-55" dirty="0">
                <a:solidFill>
                  <a:srgbClr val="FFFFFF"/>
                </a:solidFill>
                <a:latin typeface="Times New Roman"/>
                <a:cs typeface="Times New Roman"/>
              </a:rPr>
              <a:t> </a:t>
            </a:r>
            <a:r>
              <a:rPr sz="2800" kern="0" dirty="0">
                <a:solidFill>
                  <a:srgbClr val="FFFFFF"/>
                </a:solidFill>
                <a:latin typeface="Times New Roman"/>
                <a:cs typeface="Times New Roman"/>
              </a:rPr>
              <a:t>of</a:t>
            </a:r>
            <a:r>
              <a:rPr sz="2800" kern="0" spc="-50" dirty="0">
                <a:solidFill>
                  <a:srgbClr val="FFFFFF"/>
                </a:solidFill>
                <a:latin typeface="Times New Roman"/>
                <a:cs typeface="Times New Roman"/>
              </a:rPr>
              <a:t> </a:t>
            </a:r>
            <a:r>
              <a:rPr sz="2800" kern="0" dirty="0">
                <a:solidFill>
                  <a:srgbClr val="FFFFFF"/>
                </a:solidFill>
                <a:latin typeface="Times New Roman"/>
                <a:cs typeface="Times New Roman"/>
              </a:rPr>
              <a:t>differentiation</a:t>
            </a:r>
            <a:r>
              <a:rPr sz="2800" kern="0" spc="-45" dirty="0">
                <a:solidFill>
                  <a:srgbClr val="FFFFFF"/>
                </a:solidFill>
                <a:latin typeface="Times New Roman"/>
                <a:cs typeface="Times New Roman"/>
              </a:rPr>
              <a:t> </a:t>
            </a:r>
            <a:r>
              <a:rPr sz="2800" kern="0" dirty="0">
                <a:solidFill>
                  <a:srgbClr val="FFFFFF"/>
                </a:solidFill>
                <a:latin typeface="Times New Roman"/>
                <a:cs typeface="Times New Roman"/>
              </a:rPr>
              <a:t>or</a:t>
            </a:r>
            <a:r>
              <a:rPr sz="2800" kern="0" spc="-45" dirty="0">
                <a:solidFill>
                  <a:srgbClr val="FFFFFF"/>
                </a:solidFill>
                <a:latin typeface="Times New Roman"/>
                <a:cs typeface="Times New Roman"/>
              </a:rPr>
              <a:t> </a:t>
            </a:r>
            <a:r>
              <a:rPr sz="2800" kern="0" dirty="0">
                <a:solidFill>
                  <a:srgbClr val="FFFFFF"/>
                </a:solidFill>
                <a:latin typeface="Times New Roman"/>
                <a:cs typeface="Times New Roman"/>
              </a:rPr>
              <a:t>switching</a:t>
            </a:r>
            <a:r>
              <a:rPr sz="2800" kern="0" spc="-45" dirty="0">
                <a:solidFill>
                  <a:srgbClr val="FFFFFF"/>
                </a:solidFill>
                <a:latin typeface="Times New Roman"/>
                <a:cs typeface="Times New Roman"/>
              </a:rPr>
              <a:t> </a:t>
            </a:r>
            <a:r>
              <a:rPr sz="2800" kern="0" spc="-10" dirty="0">
                <a:solidFill>
                  <a:srgbClr val="FFFFFF"/>
                </a:solidFill>
                <a:latin typeface="Times New Roman"/>
                <a:cs typeface="Times New Roman"/>
              </a:rPr>
              <a:t>costs </a:t>
            </a:r>
            <a:r>
              <a:rPr sz="2800" kern="0" dirty="0">
                <a:solidFill>
                  <a:srgbClr val="FFFFFF"/>
                </a:solidFill>
                <a:latin typeface="Times New Roman"/>
                <a:cs typeface="Times New Roman"/>
              </a:rPr>
              <a:t>Capacity</a:t>
            </a:r>
            <a:r>
              <a:rPr sz="2800" kern="0" spc="-20" dirty="0">
                <a:solidFill>
                  <a:srgbClr val="FFFFFF"/>
                </a:solidFill>
                <a:latin typeface="Times New Roman"/>
                <a:cs typeface="Times New Roman"/>
              </a:rPr>
              <a:t> </a:t>
            </a:r>
            <a:r>
              <a:rPr sz="2800" kern="0" dirty="0">
                <a:solidFill>
                  <a:srgbClr val="FFFFFF"/>
                </a:solidFill>
                <a:latin typeface="Times New Roman"/>
                <a:cs typeface="Times New Roman"/>
              </a:rPr>
              <a:t>added</a:t>
            </a:r>
            <a:r>
              <a:rPr sz="2800" kern="0" spc="-10" dirty="0">
                <a:solidFill>
                  <a:srgbClr val="FFFFFF"/>
                </a:solidFill>
                <a:latin typeface="Times New Roman"/>
                <a:cs typeface="Times New Roman"/>
              </a:rPr>
              <a:t> </a:t>
            </a:r>
            <a:r>
              <a:rPr sz="2800" kern="0" dirty="0">
                <a:solidFill>
                  <a:srgbClr val="FFFFFF"/>
                </a:solidFill>
                <a:latin typeface="Times New Roman"/>
                <a:cs typeface="Times New Roman"/>
              </a:rPr>
              <a:t>in</a:t>
            </a:r>
            <a:r>
              <a:rPr sz="2800" kern="0" spc="-10" dirty="0">
                <a:solidFill>
                  <a:srgbClr val="FFFFFF"/>
                </a:solidFill>
                <a:latin typeface="Times New Roman"/>
                <a:cs typeface="Times New Roman"/>
              </a:rPr>
              <a:t> </a:t>
            </a:r>
            <a:r>
              <a:rPr sz="2800" kern="0" dirty="0">
                <a:solidFill>
                  <a:srgbClr val="FFFFFF"/>
                </a:solidFill>
                <a:latin typeface="Times New Roman"/>
                <a:cs typeface="Times New Roman"/>
              </a:rPr>
              <a:t>large</a:t>
            </a:r>
            <a:r>
              <a:rPr sz="2800" kern="0" spc="-10" dirty="0">
                <a:solidFill>
                  <a:srgbClr val="FFFFFF"/>
                </a:solidFill>
                <a:latin typeface="Times New Roman"/>
                <a:cs typeface="Times New Roman"/>
              </a:rPr>
              <a:t> increments </a:t>
            </a:r>
            <a:r>
              <a:rPr sz="2800" kern="0" dirty="0">
                <a:solidFill>
                  <a:srgbClr val="FFFFFF"/>
                </a:solidFill>
                <a:latin typeface="Times New Roman"/>
                <a:cs typeface="Times New Roman"/>
              </a:rPr>
              <a:t>Diverse</a:t>
            </a:r>
            <a:r>
              <a:rPr sz="2800" kern="0" spc="-70" dirty="0">
                <a:solidFill>
                  <a:srgbClr val="FFFFFF"/>
                </a:solidFill>
                <a:latin typeface="Times New Roman"/>
                <a:cs typeface="Times New Roman"/>
              </a:rPr>
              <a:t> </a:t>
            </a:r>
            <a:r>
              <a:rPr sz="2800" kern="0" spc="-10" dirty="0">
                <a:solidFill>
                  <a:srgbClr val="FFFFFF"/>
                </a:solidFill>
                <a:latin typeface="Times New Roman"/>
                <a:cs typeface="Times New Roman"/>
              </a:rPr>
              <a:t>competitors</a:t>
            </a:r>
            <a:endParaRPr sz="2800" kern="0">
              <a:solidFill>
                <a:sysClr val="windowText" lastClr="000000"/>
              </a:solidFill>
              <a:latin typeface="Times New Roman"/>
              <a:cs typeface="Times New Roman"/>
            </a:endParaRPr>
          </a:p>
          <a:p>
            <a:pPr marL="850900" marR="3890645">
              <a:lnSpc>
                <a:spcPct val="125000"/>
              </a:lnSpc>
            </a:pPr>
            <a:r>
              <a:rPr sz="2800" kern="0" dirty="0">
                <a:solidFill>
                  <a:srgbClr val="FFFFFF"/>
                </a:solidFill>
                <a:latin typeface="Times New Roman"/>
                <a:cs typeface="Times New Roman"/>
              </a:rPr>
              <a:t>High</a:t>
            </a:r>
            <a:r>
              <a:rPr sz="2800" kern="0" spc="-35" dirty="0">
                <a:solidFill>
                  <a:srgbClr val="FFFFFF"/>
                </a:solidFill>
                <a:latin typeface="Times New Roman"/>
                <a:cs typeface="Times New Roman"/>
              </a:rPr>
              <a:t> </a:t>
            </a:r>
            <a:r>
              <a:rPr sz="2800" kern="0" dirty="0">
                <a:solidFill>
                  <a:srgbClr val="FFFFFF"/>
                </a:solidFill>
                <a:latin typeface="Times New Roman"/>
                <a:cs typeface="Times New Roman"/>
              </a:rPr>
              <a:t>strategic</a:t>
            </a:r>
            <a:r>
              <a:rPr sz="2800" kern="0" spc="-45" dirty="0">
                <a:solidFill>
                  <a:srgbClr val="FFFFFF"/>
                </a:solidFill>
                <a:latin typeface="Times New Roman"/>
                <a:cs typeface="Times New Roman"/>
              </a:rPr>
              <a:t> </a:t>
            </a:r>
            <a:r>
              <a:rPr sz="2800" kern="0" spc="-10" dirty="0">
                <a:solidFill>
                  <a:srgbClr val="FFFFFF"/>
                </a:solidFill>
                <a:latin typeface="Times New Roman"/>
                <a:cs typeface="Times New Roman"/>
              </a:rPr>
              <a:t>stakes </a:t>
            </a:r>
            <a:r>
              <a:rPr sz="2800" kern="0" dirty="0">
                <a:solidFill>
                  <a:srgbClr val="FFFFFF"/>
                </a:solidFill>
                <a:latin typeface="Times New Roman"/>
                <a:cs typeface="Times New Roman"/>
              </a:rPr>
              <a:t>High</a:t>
            </a:r>
            <a:r>
              <a:rPr sz="2800" kern="0" spc="-25" dirty="0">
                <a:solidFill>
                  <a:srgbClr val="FFFFFF"/>
                </a:solidFill>
                <a:latin typeface="Times New Roman"/>
                <a:cs typeface="Times New Roman"/>
              </a:rPr>
              <a:t> </a:t>
            </a:r>
            <a:r>
              <a:rPr sz="2800" kern="0" dirty="0">
                <a:solidFill>
                  <a:srgbClr val="FFFFFF"/>
                </a:solidFill>
                <a:latin typeface="Times New Roman"/>
                <a:cs typeface="Times New Roman"/>
              </a:rPr>
              <a:t>exit</a:t>
            </a:r>
            <a:r>
              <a:rPr sz="2800" kern="0" spc="-30" dirty="0">
                <a:solidFill>
                  <a:srgbClr val="FFFFFF"/>
                </a:solidFill>
                <a:latin typeface="Times New Roman"/>
                <a:cs typeface="Times New Roman"/>
              </a:rPr>
              <a:t> </a:t>
            </a:r>
            <a:r>
              <a:rPr sz="2800" kern="0" spc="-10" dirty="0">
                <a:solidFill>
                  <a:srgbClr val="FFFFFF"/>
                </a:solidFill>
                <a:latin typeface="Times New Roman"/>
                <a:cs typeface="Times New Roman"/>
              </a:rPr>
              <a:t>barriers</a:t>
            </a:r>
            <a:endParaRPr sz="2800" kern="0">
              <a:solidFill>
                <a:sysClr val="windowText" lastClr="000000"/>
              </a:solidFill>
              <a:latin typeface="Times New Roman"/>
              <a:cs typeface="Times New Roman"/>
            </a:endParaRPr>
          </a:p>
        </p:txBody>
      </p:sp>
      <p:pic>
        <p:nvPicPr>
          <p:cNvPr id="4" name="object 4">
            <a:extLst>
              <a:ext uri="{FF2B5EF4-FFF2-40B4-BE49-F238E27FC236}">
                <a16:creationId xmlns:a16="http://schemas.microsoft.com/office/drawing/2014/main" id="{91D619BF-46CD-7184-7AC2-D214443C4ADB}"/>
              </a:ext>
            </a:extLst>
          </p:cNvPr>
          <p:cNvPicPr/>
          <p:nvPr/>
        </p:nvPicPr>
        <p:blipFill>
          <a:blip r:embed="rId2" cstate="print"/>
          <a:stretch>
            <a:fillRect/>
          </a:stretch>
        </p:blipFill>
        <p:spPr>
          <a:xfrm>
            <a:off x="2819400" y="1998979"/>
            <a:ext cx="184150" cy="184150"/>
          </a:xfrm>
          <a:prstGeom prst="rect">
            <a:avLst/>
          </a:prstGeom>
        </p:spPr>
      </p:pic>
      <p:pic>
        <p:nvPicPr>
          <p:cNvPr id="5" name="object 5">
            <a:extLst>
              <a:ext uri="{FF2B5EF4-FFF2-40B4-BE49-F238E27FC236}">
                <a16:creationId xmlns:a16="http://schemas.microsoft.com/office/drawing/2014/main" id="{85FD6C92-E643-29A4-679E-D5570E567CA0}"/>
              </a:ext>
            </a:extLst>
          </p:cNvPr>
          <p:cNvPicPr/>
          <p:nvPr/>
        </p:nvPicPr>
        <p:blipFill>
          <a:blip r:embed="rId3" cstate="print"/>
          <a:stretch>
            <a:fillRect/>
          </a:stretch>
        </p:blipFill>
        <p:spPr>
          <a:xfrm>
            <a:off x="2819400" y="2513329"/>
            <a:ext cx="184150" cy="184150"/>
          </a:xfrm>
          <a:prstGeom prst="rect">
            <a:avLst/>
          </a:prstGeom>
        </p:spPr>
      </p:pic>
      <p:pic>
        <p:nvPicPr>
          <p:cNvPr id="6" name="object 6">
            <a:extLst>
              <a:ext uri="{FF2B5EF4-FFF2-40B4-BE49-F238E27FC236}">
                <a16:creationId xmlns:a16="http://schemas.microsoft.com/office/drawing/2014/main" id="{64AFAED3-E96B-7276-04FE-CB7F9FDEE440}"/>
              </a:ext>
            </a:extLst>
          </p:cNvPr>
          <p:cNvPicPr/>
          <p:nvPr/>
        </p:nvPicPr>
        <p:blipFill>
          <a:blip r:embed="rId4" cstate="print"/>
          <a:stretch>
            <a:fillRect/>
          </a:stretch>
        </p:blipFill>
        <p:spPr>
          <a:xfrm>
            <a:off x="2819400" y="3045461"/>
            <a:ext cx="184150" cy="185419"/>
          </a:xfrm>
          <a:prstGeom prst="rect">
            <a:avLst/>
          </a:prstGeom>
        </p:spPr>
      </p:pic>
      <p:pic>
        <p:nvPicPr>
          <p:cNvPr id="7" name="object 7">
            <a:extLst>
              <a:ext uri="{FF2B5EF4-FFF2-40B4-BE49-F238E27FC236}">
                <a16:creationId xmlns:a16="http://schemas.microsoft.com/office/drawing/2014/main" id="{19B82540-7339-43AD-2D48-9105ECAC0FB3}"/>
              </a:ext>
            </a:extLst>
          </p:cNvPr>
          <p:cNvPicPr/>
          <p:nvPr/>
        </p:nvPicPr>
        <p:blipFill>
          <a:blip r:embed="rId2" cstate="print"/>
          <a:stretch>
            <a:fillRect/>
          </a:stretch>
        </p:blipFill>
        <p:spPr>
          <a:xfrm>
            <a:off x="2819400" y="3580129"/>
            <a:ext cx="184150" cy="184150"/>
          </a:xfrm>
          <a:prstGeom prst="rect">
            <a:avLst/>
          </a:prstGeom>
        </p:spPr>
      </p:pic>
      <p:pic>
        <p:nvPicPr>
          <p:cNvPr id="8" name="object 8">
            <a:extLst>
              <a:ext uri="{FF2B5EF4-FFF2-40B4-BE49-F238E27FC236}">
                <a16:creationId xmlns:a16="http://schemas.microsoft.com/office/drawing/2014/main" id="{8874AD8A-F0EF-ADED-FB1C-FE9080AE1969}"/>
              </a:ext>
            </a:extLst>
          </p:cNvPr>
          <p:cNvPicPr/>
          <p:nvPr/>
        </p:nvPicPr>
        <p:blipFill>
          <a:blip r:embed="rId3" cstate="print"/>
          <a:stretch>
            <a:fillRect/>
          </a:stretch>
        </p:blipFill>
        <p:spPr>
          <a:xfrm>
            <a:off x="2819400" y="4113529"/>
            <a:ext cx="184150" cy="184150"/>
          </a:xfrm>
          <a:prstGeom prst="rect">
            <a:avLst/>
          </a:prstGeom>
        </p:spPr>
      </p:pic>
      <p:pic>
        <p:nvPicPr>
          <p:cNvPr id="9" name="object 9">
            <a:extLst>
              <a:ext uri="{FF2B5EF4-FFF2-40B4-BE49-F238E27FC236}">
                <a16:creationId xmlns:a16="http://schemas.microsoft.com/office/drawing/2014/main" id="{28A81B2B-57E4-A8D8-C721-341004D8C313}"/>
              </a:ext>
            </a:extLst>
          </p:cNvPr>
          <p:cNvPicPr/>
          <p:nvPr/>
        </p:nvPicPr>
        <p:blipFill>
          <a:blip r:embed="rId4" cstate="print"/>
          <a:stretch>
            <a:fillRect/>
          </a:stretch>
        </p:blipFill>
        <p:spPr>
          <a:xfrm>
            <a:off x="2819400" y="4645660"/>
            <a:ext cx="184150" cy="185419"/>
          </a:xfrm>
          <a:prstGeom prst="rect">
            <a:avLst/>
          </a:prstGeom>
        </p:spPr>
      </p:pic>
      <p:pic>
        <p:nvPicPr>
          <p:cNvPr id="10" name="object 10">
            <a:extLst>
              <a:ext uri="{FF2B5EF4-FFF2-40B4-BE49-F238E27FC236}">
                <a16:creationId xmlns:a16="http://schemas.microsoft.com/office/drawing/2014/main" id="{7FE1A68E-6178-C468-FF94-9E118B7FDBFB}"/>
              </a:ext>
            </a:extLst>
          </p:cNvPr>
          <p:cNvPicPr/>
          <p:nvPr/>
        </p:nvPicPr>
        <p:blipFill>
          <a:blip r:embed="rId2" cstate="print"/>
          <a:stretch>
            <a:fillRect/>
          </a:stretch>
        </p:blipFill>
        <p:spPr>
          <a:xfrm>
            <a:off x="2819400" y="5180329"/>
            <a:ext cx="184150" cy="184150"/>
          </a:xfrm>
          <a:prstGeom prst="rect">
            <a:avLst/>
          </a:prstGeom>
        </p:spPr>
      </p:pic>
      <p:pic>
        <p:nvPicPr>
          <p:cNvPr id="11" name="object 11">
            <a:extLst>
              <a:ext uri="{FF2B5EF4-FFF2-40B4-BE49-F238E27FC236}">
                <a16:creationId xmlns:a16="http://schemas.microsoft.com/office/drawing/2014/main" id="{F00301F2-C540-6568-E566-8A43AD7CBF03}"/>
              </a:ext>
            </a:extLst>
          </p:cNvPr>
          <p:cNvPicPr/>
          <p:nvPr/>
        </p:nvPicPr>
        <p:blipFill>
          <a:blip r:embed="rId3" cstate="print"/>
          <a:stretch>
            <a:fillRect/>
          </a:stretch>
        </p:blipFill>
        <p:spPr>
          <a:xfrm>
            <a:off x="2819400" y="5713729"/>
            <a:ext cx="184150" cy="184150"/>
          </a:xfrm>
          <a:prstGeom prst="rect">
            <a:avLst/>
          </a:prstGeom>
        </p:spPr>
      </p:pic>
      <p:pic>
        <p:nvPicPr>
          <p:cNvPr id="12" name="object 12">
            <a:extLst>
              <a:ext uri="{FF2B5EF4-FFF2-40B4-BE49-F238E27FC236}">
                <a16:creationId xmlns:a16="http://schemas.microsoft.com/office/drawing/2014/main" id="{D3903E8E-1A35-D7F0-0F04-CDF888F89D0C}"/>
              </a:ext>
            </a:extLst>
          </p:cNvPr>
          <p:cNvPicPr/>
          <p:nvPr/>
        </p:nvPicPr>
        <p:blipFill>
          <a:blip r:embed="rId4" cstate="print"/>
          <a:stretch>
            <a:fillRect/>
          </a:stretch>
        </p:blipFill>
        <p:spPr>
          <a:xfrm>
            <a:off x="2819400" y="6245859"/>
            <a:ext cx="184150" cy="185420"/>
          </a:xfrm>
          <a:prstGeom prst="rect">
            <a:avLst/>
          </a:prstGeom>
        </p:spPr>
      </p:pic>
      <p:sp>
        <p:nvSpPr>
          <p:cNvPr id="13" name="object 13">
            <a:extLst>
              <a:ext uri="{FF2B5EF4-FFF2-40B4-BE49-F238E27FC236}">
                <a16:creationId xmlns:a16="http://schemas.microsoft.com/office/drawing/2014/main" id="{231F63C9-8CF7-7832-2E0B-158B6D5F9A5E}"/>
              </a:ext>
            </a:extLst>
          </p:cNvPr>
          <p:cNvSpPr txBox="1">
            <a:spLocks noGrp="1"/>
          </p:cNvSpPr>
          <p:nvPr>
            <p:ph type="ftr" sz="quarter" idx="5"/>
          </p:nvPr>
        </p:nvSpPr>
        <p:spPr>
          <a:prstGeom prst="rect">
            <a:avLst/>
          </a:prstGeom>
        </p:spPr>
        <p:txBody>
          <a:bodyPr vert="horz" wrap="square" lIns="0" tIns="0" rIns="0" bIns="0" rtlCol="0">
            <a:spAutoFit/>
          </a:bodyPr>
          <a:lstStyle/>
          <a:p>
            <a:pPr marL="12700">
              <a:lnSpc>
                <a:spcPts val="1630"/>
              </a:lnSpc>
            </a:pPr>
            <a:r>
              <a:rPr kern="0" spc="-20" dirty="0"/>
              <a:t>Ch2-</a:t>
            </a:r>
          </a:p>
        </p:txBody>
      </p:sp>
    </p:spTree>
    <p:extLst>
      <p:ext uri="{BB962C8B-B14F-4D97-AF65-F5344CB8AC3E}">
        <p14:creationId xmlns:p14="http://schemas.microsoft.com/office/powerpoint/2010/main" val="265781209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047634-17EF-C8BC-0494-0328CEFF0B6E}"/>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96250670-9024-4156-1A4F-502E0452090D}"/>
              </a:ext>
            </a:extLst>
          </p:cNvPr>
          <p:cNvSpPr txBox="1"/>
          <p:nvPr/>
        </p:nvSpPr>
        <p:spPr>
          <a:xfrm>
            <a:off x="10298431" y="6587490"/>
            <a:ext cx="382905" cy="228268"/>
          </a:xfrm>
          <a:prstGeom prst="rect">
            <a:avLst/>
          </a:prstGeom>
        </p:spPr>
        <p:txBody>
          <a:bodyPr vert="horz" wrap="square" lIns="0" tIns="12700" rIns="0" bIns="0" rtlCol="0">
            <a:spAutoFit/>
          </a:bodyPr>
          <a:lstStyle/>
          <a:p>
            <a:pPr marL="12700">
              <a:spcBef>
                <a:spcPts val="100"/>
              </a:spcBef>
            </a:pPr>
            <a:r>
              <a:rPr sz="1400" kern="0" spc="-20" dirty="0">
                <a:solidFill>
                  <a:srgbClr val="F5BE68"/>
                </a:solidFill>
                <a:latin typeface="Times New Roman"/>
                <a:cs typeface="Times New Roman"/>
              </a:rPr>
              <a:t>Ch2-</a:t>
            </a:r>
            <a:endParaRPr sz="1400" kern="0">
              <a:solidFill>
                <a:sysClr val="windowText" lastClr="000000"/>
              </a:solidFill>
              <a:latin typeface="Times New Roman"/>
              <a:cs typeface="Times New Roman"/>
            </a:endParaRPr>
          </a:p>
        </p:txBody>
      </p:sp>
      <p:sp>
        <p:nvSpPr>
          <p:cNvPr id="3" name="object 3">
            <a:extLst>
              <a:ext uri="{FF2B5EF4-FFF2-40B4-BE49-F238E27FC236}">
                <a16:creationId xmlns:a16="http://schemas.microsoft.com/office/drawing/2014/main" id="{78E49A84-9170-FF92-20FD-0517311ACE98}"/>
              </a:ext>
            </a:extLst>
          </p:cNvPr>
          <p:cNvSpPr txBox="1">
            <a:spLocks noGrp="1"/>
          </p:cNvSpPr>
          <p:nvPr>
            <p:ph type="title"/>
          </p:nvPr>
        </p:nvSpPr>
        <p:spPr>
          <a:xfrm>
            <a:off x="4422986" y="31750"/>
            <a:ext cx="6394027" cy="1231106"/>
          </a:xfrm>
          <a:prstGeom prst="rect">
            <a:avLst/>
          </a:prstGeom>
        </p:spPr>
        <p:txBody>
          <a:bodyPr vert="horz" wrap="square" lIns="0" tIns="548640" rIns="0" bIns="0" rtlCol="0">
            <a:spAutoFit/>
          </a:bodyPr>
          <a:lstStyle/>
          <a:p>
            <a:pPr marL="933450">
              <a:spcBef>
                <a:spcPts val="100"/>
              </a:spcBef>
            </a:pPr>
            <a:r>
              <a:rPr spc="-254" dirty="0"/>
              <a:t>COCA-</a:t>
            </a:r>
            <a:r>
              <a:rPr spc="-190" dirty="0"/>
              <a:t>COLA</a:t>
            </a:r>
          </a:p>
        </p:txBody>
      </p:sp>
      <p:sp>
        <p:nvSpPr>
          <p:cNvPr id="4" name="object 4">
            <a:extLst>
              <a:ext uri="{FF2B5EF4-FFF2-40B4-BE49-F238E27FC236}">
                <a16:creationId xmlns:a16="http://schemas.microsoft.com/office/drawing/2014/main" id="{37405332-320E-5D8E-4E45-BDAD7DF9B920}"/>
              </a:ext>
            </a:extLst>
          </p:cNvPr>
          <p:cNvSpPr txBox="1"/>
          <p:nvPr/>
        </p:nvSpPr>
        <p:spPr>
          <a:xfrm>
            <a:off x="1630044" y="1162866"/>
            <a:ext cx="8601710" cy="5109732"/>
          </a:xfrm>
          <a:prstGeom prst="rect">
            <a:avLst/>
          </a:prstGeom>
        </p:spPr>
        <p:txBody>
          <a:bodyPr vert="horz" wrap="square" lIns="0" tIns="112395" rIns="0" bIns="0" rtlCol="0">
            <a:spAutoFit/>
          </a:bodyPr>
          <a:lstStyle/>
          <a:p>
            <a:pPr marL="393065" indent="-342265">
              <a:spcBef>
                <a:spcPts val="885"/>
              </a:spcBef>
              <a:buFontTx/>
              <a:buChar char="•"/>
              <a:tabLst>
                <a:tab pos="393065" algn="l"/>
              </a:tabLst>
            </a:pPr>
            <a:r>
              <a:rPr sz="3200" kern="0" spc="-10" dirty="0">
                <a:solidFill>
                  <a:srgbClr val="FFFFFF"/>
                </a:solidFill>
                <a:latin typeface="Arial MT"/>
                <a:cs typeface="Arial MT"/>
              </a:rPr>
              <a:t>Suppliers:</a:t>
            </a:r>
            <a:endParaRPr sz="3200" kern="0" dirty="0">
              <a:solidFill>
                <a:sysClr val="windowText" lastClr="000000"/>
              </a:solidFill>
              <a:latin typeface="Arial MT"/>
              <a:cs typeface="Arial MT"/>
            </a:endParaRPr>
          </a:p>
          <a:p>
            <a:pPr marL="791845" marR="884555" lvl="1" indent="-284480">
              <a:spcBef>
                <a:spcPts val="690"/>
              </a:spcBef>
              <a:buFont typeface="Trebuchet MS"/>
              <a:buChar char="▪"/>
              <a:tabLst>
                <a:tab pos="793115" algn="l"/>
              </a:tabLst>
            </a:pPr>
            <a:r>
              <a:rPr sz="2800" kern="0" dirty="0">
                <a:solidFill>
                  <a:srgbClr val="FFFFFF"/>
                </a:solidFill>
                <a:latin typeface="Arial MT"/>
                <a:cs typeface="Arial MT"/>
              </a:rPr>
              <a:t>Price</a:t>
            </a:r>
            <a:r>
              <a:rPr sz="2800" kern="0" spc="-80" dirty="0">
                <a:solidFill>
                  <a:srgbClr val="FFFFFF"/>
                </a:solidFill>
                <a:latin typeface="Arial MT"/>
                <a:cs typeface="Arial MT"/>
              </a:rPr>
              <a:t> </a:t>
            </a:r>
            <a:r>
              <a:rPr sz="2800" kern="0" dirty="0">
                <a:solidFill>
                  <a:srgbClr val="FFFFFF"/>
                </a:solidFill>
                <a:latin typeface="Arial MT"/>
                <a:cs typeface="Arial MT"/>
              </a:rPr>
              <a:t>and</a:t>
            </a:r>
            <a:r>
              <a:rPr sz="2800" kern="0" spc="-80" dirty="0">
                <a:solidFill>
                  <a:srgbClr val="FFFFFF"/>
                </a:solidFill>
                <a:latin typeface="Arial MT"/>
                <a:cs typeface="Arial MT"/>
              </a:rPr>
              <a:t> </a:t>
            </a:r>
            <a:r>
              <a:rPr sz="2800" kern="0" dirty="0">
                <a:solidFill>
                  <a:srgbClr val="FFFFFF"/>
                </a:solidFill>
                <a:latin typeface="Arial MT"/>
                <a:cs typeface="Arial MT"/>
              </a:rPr>
              <a:t>availability</a:t>
            </a:r>
            <a:r>
              <a:rPr sz="2800" kern="0" spc="-75" dirty="0">
                <a:solidFill>
                  <a:srgbClr val="FFFFFF"/>
                </a:solidFill>
                <a:latin typeface="Arial MT"/>
                <a:cs typeface="Arial MT"/>
              </a:rPr>
              <a:t> </a:t>
            </a:r>
            <a:r>
              <a:rPr sz="2800" kern="0" dirty="0">
                <a:solidFill>
                  <a:srgbClr val="FFFFFF"/>
                </a:solidFill>
                <a:latin typeface="Arial MT"/>
                <a:cs typeface="Arial MT"/>
              </a:rPr>
              <a:t>of</a:t>
            </a:r>
            <a:r>
              <a:rPr sz="2800" kern="0" spc="-80" dirty="0">
                <a:solidFill>
                  <a:srgbClr val="FFFFFF"/>
                </a:solidFill>
                <a:latin typeface="Arial MT"/>
                <a:cs typeface="Arial MT"/>
              </a:rPr>
              <a:t> </a:t>
            </a:r>
            <a:r>
              <a:rPr sz="2800" kern="0" dirty="0">
                <a:solidFill>
                  <a:srgbClr val="FFFFFF"/>
                </a:solidFill>
                <a:latin typeface="Arial MT"/>
                <a:cs typeface="Arial MT"/>
              </a:rPr>
              <a:t>ingredients</a:t>
            </a:r>
            <a:r>
              <a:rPr sz="2800" kern="0" spc="-75" dirty="0">
                <a:solidFill>
                  <a:srgbClr val="FFFFFF"/>
                </a:solidFill>
                <a:latin typeface="Arial MT"/>
                <a:cs typeface="Arial MT"/>
              </a:rPr>
              <a:t> </a:t>
            </a:r>
            <a:r>
              <a:rPr sz="2800" kern="0" dirty="0">
                <a:solidFill>
                  <a:srgbClr val="FFFFFF"/>
                </a:solidFill>
                <a:latin typeface="Arial MT"/>
                <a:cs typeface="Arial MT"/>
              </a:rPr>
              <a:t>on</a:t>
            </a:r>
            <a:r>
              <a:rPr sz="2800" kern="0" spc="-70" dirty="0">
                <a:solidFill>
                  <a:srgbClr val="FFFFFF"/>
                </a:solidFill>
                <a:latin typeface="Arial MT"/>
                <a:cs typeface="Arial MT"/>
              </a:rPr>
              <a:t> </a:t>
            </a:r>
            <a:r>
              <a:rPr sz="2800" kern="0" spc="-10" dirty="0">
                <a:solidFill>
                  <a:srgbClr val="FFFFFF"/>
                </a:solidFill>
                <a:latin typeface="Arial MT"/>
                <a:cs typeface="Arial MT"/>
              </a:rPr>
              <a:t>world 	market</a:t>
            </a:r>
            <a:endParaRPr sz="2800" kern="0" dirty="0">
              <a:solidFill>
                <a:sysClr val="windowText" lastClr="000000"/>
              </a:solidFill>
              <a:latin typeface="Arial MT"/>
              <a:cs typeface="Arial MT"/>
            </a:endParaRPr>
          </a:p>
          <a:p>
            <a:pPr marL="791845" marR="750570" lvl="1" indent="-284480">
              <a:spcBef>
                <a:spcPts val="700"/>
              </a:spcBef>
              <a:buFont typeface="Trebuchet MS"/>
              <a:buChar char="▪"/>
              <a:tabLst>
                <a:tab pos="793115" algn="l"/>
              </a:tabLst>
            </a:pPr>
            <a:r>
              <a:rPr sz="2800" kern="0" dirty="0">
                <a:solidFill>
                  <a:srgbClr val="FFFFFF"/>
                </a:solidFill>
                <a:latin typeface="Arial MT"/>
                <a:cs typeface="Arial MT"/>
              </a:rPr>
              <a:t>Quality</a:t>
            </a:r>
            <a:r>
              <a:rPr sz="2800" kern="0" spc="-110" dirty="0">
                <a:solidFill>
                  <a:srgbClr val="FFFFFF"/>
                </a:solidFill>
                <a:latin typeface="Arial MT"/>
                <a:cs typeface="Arial MT"/>
              </a:rPr>
              <a:t> </a:t>
            </a:r>
            <a:r>
              <a:rPr sz="2800" kern="0" dirty="0">
                <a:solidFill>
                  <a:srgbClr val="FFFFFF"/>
                </a:solidFill>
                <a:latin typeface="Arial MT"/>
                <a:cs typeface="Arial MT"/>
              </a:rPr>
              <a:t>speed</a:t>
            </a:r>
            <a:r>
              <a:rPr sz="2800" kern="0" spc="-95" dirty="0">
                <a:solidFill>
                  <a:srgbClr val="FFFFFF"/>
                </a:solidFill>
                <a:latin typeface="Arial MT"/>
                <a:cs typeface="Arial MT"/>
              </a:rPr>
              <a:t> </a:t>
            </a:r>
            <a:r>
              <a:rPr sz="2800" kern="0" dirty="0">
                <a:solidFill>
                  <a:srgbClr val="FFFFFF"/>
                </a:solidFill>
                <a:latin typeface="Arial MT"/>
                <a:cs typeface="Arial MT"/>
              </a:rPr>
              <a:t>safety,</a:t>
            </a:r>
            <a:r>
              <a:rPr sz="2800" kern="0" spc="-95" dirty="0">
                <a:solidFill>
                  <a:srgbClr val="FFFFFF"/>
                </a:solidFill>
                <a:latin typeface="Arial MT"/>
                <a:cs typeface="Arial MT"/>
              </a:rPr>
              <a:t> </a:t>
            </a:r>
            <a:r>
              <a:rPr sz="2800" kern="0" dirty="0">
                <a:solidFill>
                  <a:srgbClr val="FFFFFF"/>
                </a:solidFill>
                <a:latin typeface="Arial MT"/>
                <a:cs typeface="Arial MT"/>
              </a:rPr>
              <a:t>traceability,</a:t>
            </a:r>
            <a:r>
              <a:rPr sz="2800" kern="0" spc="-95" dirty="0">
                <a:solidFill>
                  <a:srgbClr val="FFFFFF"/>
                </a:solidFill>
                <a:latin typeface="Arial MT"/>
                <a:cs typeface="Arial MT"/>
              </a:rPr>
              <a:t> </a:t>
            </a:r>
            <a:r>
              <a:rPr sz="2800" kern="0" dirty="0">
                <a:solidFill>
                  <a:srgbClr val="FFFFFF"/>
                </a:solidFill>
                <a:latin typeface="Arial MT"/>
                <a:cs typeface="Arial MT"/>
              </a:rPr>
              <a:t>flexibility</a:t>
            </a:r>
            <a:r>
              <a:rPr sz="2800" kern="0" spc="-95" dirty="0">
                <a:solidFill>
                  <a:srgbClr val="FFFFFF"/>
                </a:solidFill>
                <a:latin typeface="Arial MT"/>
                <a:cs typeface="Arial MT"/>
              </a:rPr>
              <a:t> </a:t>
            </a:r>
            <a:r>
              <a:rPr sz="2800" kern="0" spc="-25" dirty="0">
                <a:solidFill>
                  <a:srgbClr val="FFFFFF"/>
                </a:solidFill>
                <a:latin typeface="Arial MT"/>
                <a:cs typeface="Arial MT"/>
              </a:rPr>
              <a:t>of 	</a:t>
            </a:r>
            <a:r>
              <a:rPr sz="2800" kern="0" dirty="0">
                <a:solidFill>
                  <a:srgbClr val="FFFFFF"/>
                </a:solidFill>
                <a:latin typeface="Arial MT"/>
                <a:cs typeface="Arial MT"/>
              </a:rPr>
              <a:t>supply</a:t>
            </a:r>
            <a:r>
              <a:rPr sz="2800" kern="0" spc="-95" dirty="0">
                <a:solidFill>
                  <a:srgbClr val="FFFFFF"/>
                </a:solidFill>
                <a:latin typeface="Arial MT"/>
                <a:cs typeface="Arial MT"/>
              </a:rPr>
              <a:t> </a:t>
            </a:r>
            <a:r>
              <a:rPr sz="2800" kern="0" spc="-20" dirty="0">
                <a:solidFill>
                  <a:srgbClr val="FFFFFF"/>
                </a:solidFill>
                <a:latin typeface="Arial MT"/>
                <a:cs typeface="Arial MT"/>
              </a:rPr>
              <a:t>chain</a:t>
            </a:r>
            <a:endParaRPr sz="2800" kern="0" dirty="0">
              <a:solidFill>
                <a:sysClr val="windowText" lastClr="000000"/>
              </a:solidFill>
              <a:latin typeface="Arial MT"/>
              <a:cs typeface="Arial MT"/>
            </a:endParaRPr>
          </a:p>
          <a:p>
            <a:pPr marL="0" lvl="1">
              <a:spcBef>
                <a:spcPts val="1630"/>
              </a:spcBef>
              <a:buClr>
                <a:srgbClr val="FFFFFF"/>
              </a:buClr>
              <a:buFont typeface="Trebuchet MS"/>
              <a:buChar char="▪"/>
            </a:pPr>
            <a:endParaRPr sz="2800" kern="0" dirty="0">
              <a:solidFill>
                <a:sysClr val="windowText" lastClr="000000"/>
              </a:solidFill>
              <a:latin typeface="Arial MT"/>
              <a:cs typeface="Arial MT"/>
            </a:endParaRPr>
          </a:p>
          <a:p>
            <a:pPr marL="393065" indent="-342265">
              <a:buFontTx/>
              <a:buChar char="•"/>
              <a:tabLst>
                <a:tab pos="393065" algn="l"/>
              </a:tabLst>
            </a:pPr>
            <a:r>
              <a:rPr sz="3200" kern="0" spc="-10" dirty="0">
                <a:solidFill>
                  <a:srgbClr val="FFFFFF"/>
                </a:solidFill>
                <a:latin typeface="Arial MT"/>
                <a:cs typeface="Arial MT"/>
              </a:rPr>
              <a:t>Buyers/consumers:</a:t>
            </a:r>
            <a:endParaRPr sz="3200" kern="0" dirty="0">
              <a:solidFill>
                <a:sysClr val="windowText" lastClr="000000"/>
              </a:solidFill>
              <a:latin typeface="Arial MT"/>
              <a:cs typeface="Arial MT"/>
            </a:endParaRPr>
          </a:p>
          <a:p>
            <a:pPr marL="791845" marR="43180" lvl="1" indent="-284480">
              <a:spcBef>
                <a:spcPts val="700"/>
              </a:spcBef>
              <a:buFont typeface="Trebuchet MS"/>
              <a:buChar char="▪"/>
              <a:tabLst>
                <a:tab pos="793115" algn="l"/>
                <a:tab pos="1789430" algn="l"/>
                <a:tab pos="2336165" algn="l"/>
                <a:tab pos="2729865" algn="l"/>
                <a:tab pos="3842385" algn="l"/>
                <a:tab pos="4364355" algn="l"/>
                <a:tab pos="5723255" algn="l"/>
                <a:tab pos="7830184" algn="l"/>
              </a:tabLst>
            </a:pPr>
            <a:r>
              <a:rPr sz="2800" kern="0" spc="-20" dirty="0">
                <a:solidFill>
                  <a:srgbClr val="FFFFFF"/>
                </a:solidFill>
                <a:latin typeface="Georgia"/>
                <a:cs typeface="Georgia"/>
              </a:rPr>
              <a:t>High</a:t>
            </a:r>
            <a:r>
              <a:rPr sz="2800" kern="0" dirty="0">
                <a:solidFill>
                  <a:srgbClr val="FFFFFF"/>
                </a:solidFill>
                <a:latin typeface="Georgia"/>
                <a:cs typeface="Georgia"/>
              </a:rPr>
              <a:t>	</a:t>
            </a:r>
            <a:r>
              <a:rPr sz="2800" kern="0" spc="-25" dirty="0">
                <a:solidFill>
                  <a:srgbClr val="FFFFFF"/>
                </a:solidFill>
                <a:latin typeface="Georgia"/>
                <a:cs typeface="Georgia"/>
              </a:rPr>
              <a:t>as</a:t>
            </a:r>
            <a:r>
              <a:rPr sz="2800" kern="0" dirty="0">
                <a:solidFill>
                  <a:srgbClr val="FFFFFF"/>
                </a:solidFill>
                <a:latin typeface="Georgia"/>
                <a:cs typeface="Georgia"/>
              </a:rPr>
              <a:t>	</a:t>
            </a:r>
            <a:r>
              <a:rPr sz="2800" kern="0" spc="-50" dirty="0">
                <a:solidFill>
                  <a:srgbClr val="FFFFFF"/>
                </a:solidFill>
                <a:latin typeface="Georgia"/>
                <a:cs typeface="Georgia"/>
              </a:rPr>
              <a:t>a</a:t>
            </a:r>
            <a:r>
              <a:rPr sz="2800" kern="0" dirty="0">
                <a:solidFill>
                  <a:srgbClr val="FFFFFF"/>
                </a:solidFill>
                <a:latin typeface="Georgia"/>
                <a:cs typeface="Georgia"/>
              </a:rPr>
              <a:t>	</a:t>
            </a:r>
            <a:r>
              <a:rPr sz="2800" kern="0" spc="-10" dirty="0">
                <a:solidFill>
                  <a:srgbClr val="FFFFFF"/>
                </a:solidFill>
                <a:latin typeface="Georgia"/>
                <a:cs typeface="Georgia"/>
              </a:rPr>
              <a:t>result</a:t>
            </a:r>
            <a:r>
              <a:rPr sz="2800" kern="0" dirty="0">
                <a:solidFill>
                  <a:srgbClr val="FFFFFF"/>
                </a:solidFill>
                <a:latin typeface="Georgia"/>
                <a:cs typeface="Georgia"/>
              </a:rPr>
              <a:t>	</a:t>
            </a:r>
            <a:r>
              <a:rPr sz="2800" kern="0" spc="-25" dirty="0">
                <a:solidFill>
                  <a:srgbClr val="FFFFFF"/>
                </a:solidFill>
                <a:latin typeface="Georgia"/>
                <a:cs typeface="Georgia"/>
              </a:rPr>
              <a:t>of</a:t>
            </a:r>
            <a:r>
              <a:rPr sz="2800" kern="0" dirty="0">
                <a:solidFill>
                  <a:srgbClr val="FFFFFF"/>
                </a:solidFill>
                <a:latin typeface="Georgia"/>
                <a:cs typeface="Georgia"/>
              </a:rPr>
              <a:t>	</a:t>
            </a:r>
            <a:r>
              <a:rPr sz="2800" kern="0" spc="-10" dirty="0">
                <a:solidFill>
                  <a:srgbClr val="FFFFFF"/>
                </a:solidFill>
                <a:latin typeface="Georgia"/>
                <a:cs typeface="Georgia"/>
              </a:rPr>
              <a:t>intense</a:t>
            </a:r>
            <a:r>
              <a:rPr sz="2800" kern="0" dirty="0">
                <a:solidFill>
                  <a:srgbClr val="FFFFFF"/>
                </a:solidFill>
                <a:latin typeface="Georgia"/>
                <a:cs typeface="Georgia"/>
              </a:rPr>
              <a:t>	</a:t>
            </a:r>
            <a:r>
              <a:rPr sz="2800" kern="0" spc="-10" dirty="0">
                <a:solidFill>
                  <a:srgbClr val="FFFFFF"/>
                </a:solidFill>
                <a:latin typeface="Georgia"/>
                <a:cs typeface="Georgia"/>
              </a:rPr>
              <a:t>competition</a:t>
            </a:r>
            <a:r>
              <a:rPr sz="2800" kern="0" dirty="0">
                <a:solidFill>
                  <a:srgbClr val="FFFFFF"/>
                </a:solidFill>
                <a:latin typeface="Georgia"/>
                <a:cs typeface="Georgia"/>
              </a:rPr>
              <a:t>	</a:t>
            </a:r>
            <a:r>
              <a:rPr sz="2800" kern="0" spc="-20" dirty="0">
                <a:solidFill>
                  <a:srgbClr val="FFFFFF"/>
                </a:solidFill>
                <a:latin typeface="Georgia"/>
                <a:cs typeface="Georgia"/>
              </a:rPr>
              <a:t>both 	</a:t>
            </a:r>
            <a:r>
              <a:rPr sz="2800" kern="0" dirty="0">
                <a:solidFill>
                  <a:srgbClr val="FFFFFF"/>
                </a:solidFill>
                <a:latin typeface="Georgia"/>
                <a:cs typeface="Georgia"/>
              </a:rPr>
              <a:t>among</a:t>
            </a:r>
            <a:r>
              <a:rPr sz="2800" kern="0" spc="-85" dirty="0">
                <a:solidFill>
                  <a:srgbClr val="FFFFFF"/>
                </a:solidFill>
                <a:latin typeface="Georgia"/>
                <a:cs typeface="Georgia"/>
              </a:rPr>
              <a:t> </a:t>
            </a:r>
            <a:r>
              <a:rPr sz="2800" kern="0" dirty="0">
                <a:solidFill>
                  <a:srgbClr val="FFFFFF"/>
                </a:solidFill>
                <a:latin typeface="Georgia"/>
                <a:cs typeface="Georgia"/>
              </a:rPr>
              <a:t>branded</a:t>
            </a:r>
            <a:r>
              <a:rPr sz="2800" kern="0" spc="-80" dirty="0">
                <a:solidFill>
                  <a:srgbClr val="FFFFFF"/>
                </a:solidFill>
                <a:latin typeface="Georgia"/>
                <a:cs typeface="Georgia"/>
              </a:rPr>
              <a:t> </a:t>
            </a:r>
            <a:r>
              <a:rPr sz="2800" kern="0" dirty="0">
                <a:solidFill>
                  <a:srgbClr val="FFFFFF"/>
                </a:solidFill>
                <a:latin typeface="Georgia"/>
                <a:cs typeface="Georgia"/>
              </a:rPr>
              <a:t>and</a:t>
            </a:r>
            <a:r>
              <a:rPr sz="2800" kern="0" spc="-80" dirty="0">
                <a:solidFill>
                  <a:srgbClr val="FFFFFF"/>
                </a:solidFill>
                <a:latin typeface="Georgia"/>
                <a:cs typeface="Georgia"/>
              </a:rPr>
              <a:t> </a:t>
            </a:r>
            <a:r>
              <a:rPr sz="2800" kern="0" dirty="0">
                <a:solidFill>
                  <a:srgbClr val="FFFFFF"/>
                </a:solidFill>
                <a:latin typeface="Georgia"/>
                <a:cs typeface="Georgia"/>
              </a:rPr>
              <a:t>unbranded</a:t>
            </a:r>
            <a:r>
              <a:rPr sz="2800" kern="0" spc="-90" dirty="0">
                <a:solidFill>
                  <a:srgbClr val="FFFFFF"/>
                </a:solidFill>
                <a:latin typeface="Georgia"/>
                <a:cs typeface="Georgia"/>
              </a:rPr>
              <a:t> </a:t>
            </a:r>
            <a:r>
              <a:rPr sz="2800" kern="0" spc="-10" dirty="0">
                <a:solidFill>
                  <a:srgbClr val="FFFFFF"/>
                </a:solidFill>
                <a:latin typeface="Georgia"/>
                <a:cs typeface="Georgia"/>
              </a:rPr>
              <a:t>products.</a:t>
            </a:r>
            <a:endParaRPr sz="2800" kern="0" dirty="0">
              <a:solidFill>
                <a:sysClr val="windowText" lastClr="000000"/>
              </a:solidFill>
              <a:latin typeface="Georgia"/>
              <a:cs typeface="Georgia"/>
            </a:endParaRPr>
          </a:p>
          <a:p>
            <a:pPr marL="791845" lvl="1" indent="-284480">
              <a:spcBef>
                <a:spcPts val="690"/>
              </a:spcBef>
              <a:buFont typeface="Trebuchet MS"/>
              <a:buChar char="▪"/>
              <a:tabLst>
                <a:tab pos="791845" algn="l"/>
              </a:tabLst>
            </a:pPr>
            <a:r>
              <a:rPr sz="2800" kern="0" dirty="0">
                <a:solidFill>
                  <a:srgbClr val="FFFFFF"/>
                </a:solidFill>
                <a:latin typeface="Arial MT"/>
                <a:cs typeface="Arial MT"/>
              </a:rPr>
              <a:t>Combined</a:t>
            </a:r>
            <a:r>
              <a:rPr sz="2800" kern="0" spc="-100" dirty="0">
                <a:solidFill>
                  <a:srgbClr val="FFFFFF"/>
                </a:solidFill>
                <a:latin typeface="Arial MT"/>
                <a:cs typeface="Arial MT"/>
              </a:rPr>
              <a:t> </a:t>
            </a:r>
            <a:r>
              <a:rPr sz="2800" kern="0" dirty="0">
                <a:solidFill>
                  <a:srgbClr val="FFFFFF"/>
                </a:solidFill>
                <a:latin typeface="Arial MT"/>
                <a:cs typeface="Arial MT"/>
              </a:rPr>
              <a:t>purchase</a:t>
            </a:r>
            <a:r>
              <a:rPr sz="2800" kern="0" spc="-95" dirty="0">
                <a:solidFill>
                  <a:srgbClr val="FFFFFF"/>
                </a:solidFill>
                <a:latin typeface="Arial MT"/>
                <a:cs typeface="Arial MT"/>
              </a:rPr>
              <a:t> </a:t>
            </a:r>
            <a:r>
              <a:rPr sz="2800" kern="0" dirty="0">
                <a:solidFill>
                  <a:srgbClr val="FFFFFF"/>
                </a:solidFill>
                <a:latin typeface="Arial MT"/>
                <a:cs typeface="Arial MT"/>
              </a:rPr>
              <a:t>power</a:t>
            </a:r>
            <a:r>
              <a:rPr sz="2800" kern="0" spc="-100" dirty="0">
                <a:solidFill>
                  <a:srgbClr val="FFFFFF"/>
                </a:solidFill>
                <a:latin typeface="Arial MT"/>
                <a:cs typeface="Arial MT"/>
              </a:rPr>
              <a:t> </a:t>
            </a:r>
            <a:r>
              <a:rPr sz="2800" kern="0" dirty="0">
                <a:solidFill>
                  <a:srgbClr val="FFFFFF"/>
                </a:solidFill>
                <a:latin typeface="Arial MT"/>
                <a:cs typeface="Arial MT"/>
              </a:rPr>
              <a:t>of</a:t>
            </a:r>
            <a:r>
              <a:rPr sz="2800" kern="0" spc="-100" dirty="0">
                <a:solidFill>
                  <a:srgbClr val="FFFFFF"/>
                </a:solidFill>
                <a:latin typeface="Arial MT"/>
                <a:cs typeface="Arial MT"/>
              </a:rPr>
              <a:t> </a:t>
            </a:r>
            <a:r>
              <a:rPr sz="2800" kern="0" dirty="0">
                <a:solidFill>
                  <a:srgbClr val="FFFFFF"/>
                </a:solidFill>
                <a:latin typeface="Arial MT"/>
                <a:cs typeface="Arial MT"/>
              </a:rPr>
              <a:t>shops,</a:t>
            </a:r>
            <a:r>
              <a:rPr sz="2800" kern="0" spc="-95" dirty="0">
                <a:solidFill>
                  <a:srgbClr val="FFFFFF"/>
                </a:solidFill>
                <a:latin typeface="Arial MT"/>
                <a:cs typeface="Arial MT"/>
              </a:rPr>
              <a:t> </a:t>
            </a:r>
            <a:r>
              <a:rPr sz="2800" kern="0" spc="-10" dirty="0">
                <a:solidFill>
                  <a:srgbClr val="FFFFFF"/>
                </a:solidFill>
                <a:latin typeface="Arial MT"/>
                <a:cs typeface="Arial MT"/>
              </a:rPr>
              <a:t>bars,</a:t>
            </a:r>
            <a:endParaRPr sz="2800" kern="0" dirty="0">
              <a:solidFill>
                <a:sysClr val="windowText" lastClr="000000"/>
              </a:solidFill>
              <a:latin typeface="Arial MT"/>
              <a:cs typeface="Arial MT"/>
            </a:endParaRPr>
          </a:p>
        </p:txBody>
      </p:sp>
      <p:sp>
        <p:nvSpPr>
          <p:cNvPr id="5" name="object 5">
            <a:extLst>
              <a:ext uri="{FF2B5EF4-FFF2-40B4-BE49-F238E27FC236}">
                <a16:creationId xmlns:a16="http://schemas.microsoft.com/office/drawing/2014/main" id="{3BB48776-F6A0-1E65-7452-BA191A171DC2}"/>
              </a:ext>
            </a:extLst>
          </p:cNvPr>
          <p:cNvSpPr txBox="1"/>
          <p:nvPr/>
        </p:nvSpPr>
        <p:spPr>
          <a:xfrm>
            <a:off x="2801620" y="6565900"/>
            <a:ext cx="3789680" cy="452120"/>
          </a:xfrm>
          <a:prstGeom prst="rect">
            <a:avLst/>
          </a:prstGeom>
        </p:spPr>
        <p:txBody>
          <a:bodyPr vert="horz" wrap="square" lIns="0" tIns="12700" rIns="0" bIns="0" rtlCol="0">
            <a:spAutoFit/>
          </a:bodyPr>
          <a:lstStyle/>
          <a:p>
            <a:pPr marL="12700">
              <a:spcBef>
                <a:spcPts val="100"/>
              </a:spcBef>
            </a:pPr>
            <a:endParaRPr sz="2800" kern="0" dirty="0">
              <a:solidFill>
                <a:sysClr val="windowText" lastClr="000000"/>
              </a:solidFill>
              <a:latin typeface="Arial MT"/>
              <a:cs typeface="Arial MT"/>
            </a:endParaRPr>
          </a:p>
        </p:txBody>
      </p:sp>
    </p:spTree>
    <p:extLst>
      <p:ext uri="{BB962C8B-B14F-4D97-AF65-F5344CB8AC3E}">
        <p14:creationId xmlns:p14="http://schemas.microsoft.com/office/powerpoint/2010/main" val="368045262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7DA782-8A41-0771-9BED-9387848ACCBF}"/>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7A09522F-BF94-0AFF-D0C1-AC250EB59B35}"/>
              </a:ext>
            </a:extLst>
          </p:cNvPr>
          <p:cNvSpPr txBox="1">
            <a:spLocks noGrp="1"/>
          </p:cNvSpPr>
          <p:nvPr>
            <p:ph type="title"/>
          </p:nvPr>
        </p:nvSpPr>
        <p:spPr>
          <a:xfrm>
            <a:off x="2621280" y="308609"/>
            <a:ext cx="6943090" cy="695960"/>
          </a:xfrm>
          <a:prstGeom prst="rect">
            <a:avLst/>
          </a:prstGeom>
        </p:spPr>
        <p:txBody>
          <a:bodyPr vert="horz" wrap="square" lIns="0" tIns="12700" rIns="0" bIns="0" rtlCol="0">
            <a:spAutoFit/>
          </a:bodyPr>
          <a:lstStyle/>
          <a:p>
            <a:pPr marL="12700">
              <a:spcBef>
                <a:spcPts val="100"/>
              </a:spcBef>
            </a:pPr>
            <a:r>
              <a:rPr spc="-225" dirty="0"/>
              <a:t>COMPETITIVE</a:t>
            </a:r>
            <a:r>
              <a:rPr spc="15" dirty="0"/>
              <a:t> </a:t>
            </a:r>
            <a:r>
              <a:rPr spc="-125" dirty="0"/>
              <a:t>ADVANTAGE</a:t>
            </a:r>
          </a:p>
        </p:txBody>
      </p:sp>
      <p:sp>
        <p:nvSpPr>
          <p:cNvPr id="9" name="object 9">
            <a:extLst>
              <a:ext uri="{FF2B5EF4-FFF2-40B4-BE49-F238E27FC236}">
                <a16:creationId xmlns:a16="http://schemas.microsoft.com/office/drawing/2014/main" id="{F9F89802-4429-A279-C780-8C932C2F62B8}"/>
              </a:ext>
            </a:extLst>
          </p:cNvPr>
          <p:cNvSpPr txBox="1">
            <a:spLocks noGrp="1"/>
          </p:cNvSpPr>
          <p:nvPr>
            <p:ph type="ftr" sz="quarter" idx="5"/>
          </p:nvPr>
        </p:nvSpPr>
        <p:spPr>
          <a:prstGeom prst="rect">
            <a:avLst/>
          </a:prstGeom>
        </p:spPr>
        <p:txBody>
          <a:bodyPr vert="horz" wrap="square" lIns="0" tIns="0" rIns="0" bIns="0" rtlCol="0">
            <a:spAutoFit/>
          </a:bodyPr>
          <a:lstStyle/>
          <a:p>
            <a:pPr marL="12700">
              <a:lnSpc>
                <a:spcPts val="1630"/>
              </a:lnSpc>
            </a:pPr>
            <a:r>
              <a:rPr kern="0" spc="-20" dirty="0"/>
              <a:t>Ch2-</a:t>
            </a:r>
          </a:p>
        </p:txBody>
      </p:sp>
      <p:sp>
        <p:nvSpPr>
          <p:cNvPr id="3" name="object 3">
            <a:extLst>
              <a:ext uri="{FF2B5EF4-FFF2-40B4-BE49-F238E27FC236}">
                <a16:creationId xmlns:a16="http://schemas.microsoft.com/office/drawing/2014/main" id="{F244502F-A3EF-6A04-E7A0-6ACCFAE0021D}"/>
              </a:ext>
            </a:extLst>
          </p:cNvPr>
          <p:cNvSpPr txBox="1"/>
          <p:nvPr/>
        </p:nvSpPr>
        <p:spPr>
          <a:xfrm>
            <a:off x="1752601" y="1465579"/>
            <a:ext cx="145415" cy="391160"/>
          </a:xfrm>
          <a:prstGeom prst="rect">
            <a:avLst/>
          </a:prstGeom>
        </p:spPr>
        <p:txBody>
          <a:bodyPr vert="horz" wrap="square" lIns="0" tIns="12700" rIns="0" bIns="0" rtlCol="0">
            <a:spAutoFit/>
          </a:bodyPr>
          <a:lstStyle/>
          <a:p>
            <a:pPr marL="12700">
              <a:spcBef>
                <a:spcPts val="100"/>
              </a:spcBef>
            </a:pPr>
            <a:r>
              <a:rPr sz="2400" kern="0" spc="-50" dirty="0">
                <a:solidFill>
                  <a:srgbClr val="FFFFFF"/>
                </a:solidFill>
                <a:latin typeface="Georgia"/>
                <a:cs typeface="Georgia"/>
              </a:rPr>
              <a:t>•</a:t>
            </a:r>
            <a:endParaRPr sz="2400" kern="0">
              <a:solidFill>
                <a:sysClr val="windowText" lastClr="000000"/>
              </a:solidFill>
              <a:latin typeface="Georgia"/>
              <a:cs typeface="Georgia"/>
            </a:endParaRPr>
          </a:p>
        </p:txBody>
      </p:sp>
      <p:sp>
        <p:nvSpPr>
          <p:cNvPr id="4" name="object 4">
            <a:extLst>
              <a:ext uri="{FF2B5EF4-FFF2-40B4-BE49-F238E27FC236}">
                <a16:creationId xmlns:a16="http://schemas.microsoft.com/office/drawing/2014/main" id="{6212521D-2D26-2C2D-4E2B-62FE1ACBCE18}"/>
              </a:ext>
            </a:extLst>
          </p:cNvPr>
          <p:cNvSpPr txBox="1">
            <a:spLocks noGrp="1"/>
          </p:cNvSpPr>
          <p:nvPr>
            <p:ph type="body" idx="1"/>
          </p:nvPr>
        </p:nvSpPr>
        <p:spPr>
          <a:xfrm>
            <a:off x="2286001" y="1482091"/>
            <a:ext cx="11324167" cy="1120820"/>
          </a:xfrm>
          <a:prstGeom prst="rect">
            <a:avLst/>
          </a:prstGeom>
        </p:spPr>
        <p:txBody>
          <a:bodyPr vert="horz" wrap="square" lIns="0" tIns="12700" rIns="0" bIns="0" rtlCol="0">
            <a:spAutoFit/>
          </a:bodyPr>
          <a:lstStyle/>
          <a:p>
            <a:pPr marL="12700" marR="5080" algn="just">
              <a:spcBef>
                <a:spcPts val="100"/>
              </a:spcBef>
            </a:pPr>
            <a:r>
              <a:rPr dirty="0"/>
              <a:t>The</a:t>
            </a:r>
            <a:r>
              <a:rPr spc="225" dirty="0"/>
              <a:t> </a:t>
            </a:r>
            <a:r>
              <a:rPr b="1" dirty="0">
                <a:latin typeface="Georgia"/>
                <a:cs typeface="Georgia"/>
              </a:rPr>
              <a:t>Competitive</a:t>
            </a:r>
            <a:r>
              <a:rPr b="1" spc="215" dirty="0"/>
              <a:t> </a:t>
            </a:r>
            <a:r>
              <a:rPr b="1" dirty="0">
                <a:latin typeface="Georgia"/>
                <a:cs typeface="Georgia"/>
              </a:rPr>
              <a:t>Advantage</a:t>
            </a:r>
            <a:r>
              <a:rPr b="1" spc="220" dirty="0"/>
              <a:t> </a:t>
            </a:r>
            <a:r>
              <a:rPr b="1" dirty="0">
                <a:latin typeface="Georgia"/>
                <a:cs typeface="Georgia"/>
              </a:rPr>
              <a:t>model</a:t>
            </a:r>
            <a:r>
              <a:rPr b="1" spc="245" dirty="0"/>
              <a:t> </a:t>
            </a:r>
            <a:r>
              <a:rPr dirty="0"/>
              <a:t>of</a:t>
            </a:r>
            <a:r>
              <a:rPr spc="220" dirty="0"/>
              <a:t> </a:t>
            </a:r>
            <a:r>
              <a:rPr b="1" dirty="0">
                <a:latin typeface="Georgia"/>
                <a:cs typeface="Georgia"/>
              </a:rPr>
              <a:t>Porter</a:t>
            </a:r>
            <a:r>
              <a:rPr b="1" spc="190" dirty="0"/>
              <a:t> </a:t>
            </a:r>
            <a:r>
              <a:rPr dirty="0"/>
              <a:t>learns</a:t>
            </a:r>
            <a:r>
              <a:rPr spc="210" dirty="0"/>
              <a:t> </a:t>
            </a:r>
            <a:r>
              <a:rPr spc="-20" dirty="0"/>
              <a:t>that </a:t>
            </a:r>
            <a:r>
              <a:rPr dirty="0"/>
              <a:t>competitive</a:t>
            </a:r>
            <a:r>
              <a:rPr spc="65" dirty="0"/>
              <a:t>  </a:t>
            </a:r>
            <a:r>
              <a:rPr dirty="0"/>
              <a:t>strategy</a:t>
            </a:r>
            <a:r>
              <a:rPr spc="70" dirty="0"/>
              <a:t>  </a:t>
            </a:r>
            <a:r>
              <a:rPr dirty="0"/>
              <a:t>is</a:t>
            </a:r>
            <a:r>
              <a:rPr spc="65" dirty="0"/>
              <a:t>  </a:t>
            </a:r>
            <a:r>
              <a:rPr dirty="0"/>
              <a:t>about</a:t>
            </a:r>
            <a:r>
              <a:rPr spc="70" dirty="0"/>
              <a:t>  </a:t>
            </a:r>
            <a:r>
              <a:rPr dirty="0"/>
              <a:t>taking</a:t>
            </a:r>
            <a:r>
              <a:rPr spc="65" dirty="0"/>
              <a:t>  </a:t>
            </a:r>
            <a:r>
              <a:rPr dirty="0"/>
              <a:t>offensive</a:t>
            </a:r>
            <a:r>
              <a:rPr spc="70" dirty="0"/>
              <a:t>  </a:t>
            </a:r>
            <a:r>
              <a:rPr dirty="0"/>
              <a:t>or</a:t>
            </a:r>
            <a:r>
              <a:rPr spc="75" dirty="0"/>
              <a:t>  </a:t>
            </a:r>
            <a:r>
              <a:rPr spc="-10" dirty="0"/>
              <a:t>defensive </a:t>
            </a:r>
            <a:r>
              <a:rPr dirty="0"/>
              <a:t>action</a:t>
            </a:r>
            <a:r>
              <a:rPr spc="155" dirty="0"/>
              <a:t> </a:t>
            </a:r>
            <a:r>
              <a:rPr dirty="0"/>
              <a:t>to</a:t>
            </a:r>
            <a:r>
              <a:rPr spc="165" dirty="0"/>
              <a:t> </a:t>
            </a:r>
            <a:r>
              <a:rPr dirty="0"/>
              <a:t>create</a:t>
            </a:r>
            <a:r>
              <a:rPr spc="160" dirty="0"/>
              <a:t> </a:t>
            </a:r>
            <a:r>
              <a:rPr dirty="0"/>
              <a:t>a</a:t>
            </a:r>
            <a:r>
              <a:rPr spc="155" dirty="0"/>
              <a:t> </a:t>
            </a:r>
            <a:r>
              <a:rPr dirty="0"/>
              <a:t>defendable</a:t>
            </a:r>
            <a:r>
              <a:rPr spc="160" dirty="0"/>
              <a:t> </a:t>
            </a:r>
            <a:r>
              <a:rPr dirty="0"/>
              <a:t>position</a:t>
            </a:r>
            <a:r>
              <a:rPr spc="150" dirty="0"/>
              <a:t> </a:t>
            </a:r>
            <a:r>
              <a:rPr dirty="0"/>
              <a:t>in</a:t>
            </a:r>
            <a:r>
              <a:rPr spc="150" dirty="0"/>
              <a:t> </a:t>
            </a:r>
            <a:r>
              <a:rPr dirty="0"/>
              <a:t>an</a:t>
            </a:r>
            <a:r>
              <a:rPr spc="150" dirty="0"/>
              <a:t> </a:t>
            </a:r>
            <a:r>
              <a:rPr dirty="0"/>
              <a:t>industry,</a:t>
            </a:r>
            <a:r>
              <a:rPr spc="155" dirty="0"/>
              <a:t> </a:t>
            </a:r>
            <a:r>
              <a:rPr dirty="0"/>
              <a:t>in</a:t>
            </a:r>
            <a:r>
              <a:rPr spc="155" dirty="0"/>
              <a:t> </a:t>
            </a:r>
            <a:r>
              <a:rPr spc="-10" dirty="0"/>
              <a:t>order </a:t>
            </a:r>
            <a:r>
              <a:rPr dirty="0"/>
              <a:t>to</a:t>
            </a:r>
            <a:r>
              <a:rPr spc="-75" dirty="0"/>
              <a:t> </a:t>
            </a:r>
            <a:r>
              <a:rPr dirty="0"/>
              <a:t>cope</a:t>
            </a:r>
            <a:r>
              <a:rPr spc="-70" dirty="0"/>
              <a:t> </a:t>
            </a:r>
            <a:r>
              <a:rPr dirty="0"/>
              <a:t>successfully</a:t>
            </a:r>
            <a:r>
              <a:rPr spc="-75" dirty="0"/>
              <a:t> </a:t>
            </a:r>
            <a:r>
              <a:rPr dirty="0"/>
              <a:t>with</a:t>
            </a:r>
            <a:r>
              <a:rPr spc="-80" dirty="0"/>
              <a:t> </a:t>
            </a:r>
            <a:r>
              <a:rPr dirty="0"/>
              <a:t>competitive</a:t>
            </a:r>
            <a:r>
              <a:rPr spc="-65" dirty="0"/>
              <a:t> </a:t>
            </a:r>
            <a:r>
              <a:rPr spc="-10" dirty="0"/>
              <a:t>forces.</a:t>
            </a:r>
          </a:p>
        </p:txBody>
      </p:sp>
      <p:sp>
        <p:nvSpPr>
          <p:cNvPr id="5" name="object 5">
            <a:extLst>
              <a:ext uri="{FF2B5EF4-FFF2-40B4-BE49-F238E27FC236}">
                <a16:creationId xmlns:a16="http://schemas.microsoft.com/office/drawing/2014/main" id="{DEEE03CD-4495-755D-BFBA-353014ED9F06}"/>
              </a:ext>
            </a:extLst>
          </p:cNvPr>
          <p:cNvSpPr txBox="1"/>
          <p:nvPr/>
        </p:nvSpPr>
        <p:spPr>
          <a:xfrm>
            <a:off x="1752601" y="3446779"/>
            <a:ext cx="145415" cy="391160"/>
          </a:xfrm>
          <a:prstGeom prst="rect">
            <a:avLst/>
          </a:prstGeom>
        </p:spPr>
        <p:txBody>
          <a:bodyPr vert="horz" wrap="square" lIns="0" tIns="12700" rIns="0" bIns="0" rtlCol="0">
            <a:spAutoFit/>
          </a:bodyPr>
          <a:lstStyle/>
          <a:p>
            <a:pPr marL="12700">
              <a:spcBef>
                <a:spcPts val="100"/>
              </a:spcBef>
            </a:pPr>
            <a:r>
              <a:rPr sz="2400" kern="0" spc="-50" dirty="0">
                <a:solidFill>
                  <a:srgbClr val="FFFFFF"/>
                </a:solidFill>
                <a:latin typeface="Georgia"/>
                <a:cs typeface="Georgia"/>
              </a:rPr>
              <a:t>•</a:t>
            </a:r>
            <a:endParaRPr sz="2400" kern="0">
              <a:solidFill>
                <a:sysClr val="windowText" lastClr="000000"/>
              </a:solidFill>
              <a:latin typeface="Georgia"/>
              <a:cs typeface="Georgia"/>
            </a:endParaRPr>
          </a:p>
        </p:txBody>
      </p:sp>
      <p:sp>
        <p:nvSpPr>
          <p:cNvPr id="6" name="object 6">
            <a:extLst>
              <a:ext uri="{FF2B5EF4-FFF2-40B4-BE49-F238E27FC236}">
                <a16:creationId xmlns:a16="http://schemas.microsoft.com/office/drawing/2014/main" id="{D2DCB259-DE10-A776-AF01-8DB6FF6620B8}"/>
              </a:ext>
            </a:extLst>
          </p:cNvPr>
          <p:cNvSpPr txBox="1"/>
          <p:nvPr/>
        </p:nvSpPr>
        <p:spPr>
          <a:xfrm>
            <a:off x="2095501" y="3463290"/>
            <a:ext cx="8486775" cy="756920"/>
          </a:xfrm>
          <a:prstGeom prst="rect">
            <a:avLst/>
          </a:prstGeom>
        </p:spPr>
        <p:txBody>
          <a:bodyPr vert="horz" wrap="square" lIns="0" tIns="12700" rIns="0" bIns="0" rtlCol="0">
            <a:spAutoFit/>
          </a:bodyPr>
          <a:lstStyle/>
          <a:p>
            <a:pPr marL="12700" marR="5080">
              <a:spcBef>
                <a:spcPts val="100"/>
              </a:spcBef>
              <a:tabLst>
                <a:tab pos="1671955" algn="l"/>
                <a:tab pos="2299335" algn="l"/>
                <a:tab pos="3456304" algn="l"/>
                <a:tab pos="4042410" algn="l"/>
                <a:tab pos="5354320" algn="l"/>
                <a:tab pos="5774690" algn="l"/>
                <a:tab pos="6359525" algn="l"/>
                <a:tab pos="7002780" algn="l"/>
                <a:tab pos="7964805" algn="l"/>
              </a:tabLst>
            </a:pPr>
            <a:r>
              <a:rPr sz="2400" kern="0" spc="-10" dirty="0">
                <a:solidFill>
                  <a:srgbClr val="FFFFFF"/>
                </a:solidFill>
                <a:latin typeface="Georgia"/>
                <a:cs typeface="Georgia"/>
              </a:rPr>
              <a:t>Companies</a:t>
            </a:r>
            <a:r>
              <a:rPr sz="2400" kern="0" dirty="0">
                <a:solidFill>
                  <a:srgbClr val="FFFFFF"/>
                </a:solidFill>
                <a:latin typeface="Georgia"/>
                <a:cs typeface="Georgia"/>
              </a:rPr>
              <a:t>	</a:t>
            </a:r>
            <a:r>
              <a:rPr sz="2400" kern="0" spc="-25" dirty="0">
                <a:solidFill>
                  <a:srgbClr val="FFFFFF"/>
                </a:solidFill>
                <a:latin typeface="Georgia"/>
                <a:cs typeface="Georgia"/>
              </a:rPr>
              <a:t>can</a:t>
            </a:r>
            <a:r>
              <a:rPr sz="2400" kern="0" dirty="0">
                <a:solidFill>
                  <a:srgbClr val="FFFFFF"/>
                </a:solidFill>
                <a:latin typeface="Georgia"/>
                <a:cs typeface="Georgia"/>
              </a:rPr>
              <a:t>	</a:t>
            </a:r>
            <a:r>
              <a:rPr sz="2400" kern="0" spc="-10" dirty="0">
                <a:solidFill>
                  <a:srgbClr val="FFFFFF"/>
                </a:solidFill>
                <a:latin typeface="Georgia"/>
                <a:cs typeface="Georgia"/>
              </a:rPr>
              <a:t>combat</a:t>
            </a:r>
            <a:r>
              <a:rPr sz="2400" kern="0" dirty="0">
                <a:solidFill>
                  <a:srgbClr val="FFFFFF"/>
                </a:solidFill>
                <a:latin typeface="Georgia"/>
                <a:cs typeface="Georgia"/>
              </a:rPr>
              <a:t>	</a:t>
            </a:r>
            <a:r>
              <a:rPr sz="2400" kern="0" spc="-25" dirty="0">
                <a:solidFill>
                  <a:srgbClr val="FFFFFF"/>
                </a:solidFill>
                <a:latin typeface="Georgia"/>
                <a:cs typeface="Georgia"/>
              </a:rPr>
              <a:t>the</a:t>
            </a:r>
            <a:r>
              <a:rPr sz="2400" kern="0" dirty="0">
                <a:solidFill>
                  <a:srgbClr val="FFFFFF"/>
                </a:solidFill>
                <a:latin typeface="Georgia"/>
                <a:cs typeface="Georgia"/>
              </a:rPr>
              <a:t>	</a:t>
            </a:r>
            <a:r>
              <a:rPr sz="2400" kern="0" spc="-10" dirty="0">
                <a:solidFill>
                  <a:srgbClr val="FFFFFF"/>
                </a:solidFill>
                <a:latin typeface="Georgia"/>
                <a:cs typeface="Georgia"/>
              </a:rPr>
              <a:t>pressure</a:t>
            </a:r>
            <a:r>
              <a:rPr sz="2400" kern="0" dirty="0">
                <a:solidFill>
                  <a:srgbClr val="FFFFFF"/>
                </a:solidFill>
                <a:latin typeface="Georgia"/>
                <a:cs typeface="Georgia"/>
              </a:rPr>
              <a:t>	</a:t>
            </a:r>
            <a:r>
              <a:rPr sz="2400" kern="0" spc="-25" dirty="0">
                <a:solidFill>
                  <a:srgbClr val="FFFFFF"/>
                </a:solidFill>
                <a:latin typeface="Georgia"/>
                <a:cs typeface="Georgia"/>
              </a:rPr>
              <a:t>of</a:t>
            </a:r>
            <a:r>
              <a:rPr sz="2400" kern="0" dirty="0">
                <a:solidFill>
                  <a:srgbClr val="FFFFFF"/>
                </a:solidFill>
                <a:latin typeface="Georgia"/>
                <a:cs typeface="Georgia"/>
              </a:rPr>
              <a:t>	</a:t>
            </a:r>
            <a:r>
              <a:rPr sz="2400" kern="0" spc="-25" dirty="0">
                <a:solidFill>
                  <a:srgbClr val="FFFFFF"/>
                </a:solidFill>
                <a:latin typeface="Georgia"/>
                <a:cs typeface="Georgia"/>
              </a:rPr>
              <a:t>the</a:t>
            </a:r>
            <a:r>
              <a:rPr sz="2400" kern="0" dirty="0">
                <a:solidFill>
                  <a:srgbClr val="FFFFFF"/>
                </a:solidFill>
                <a:latin typeface="Georgia"/>
                <a:cs typeface="Georgia"/>
              </a:rPr>
              <a:t>	</a:t>
            </a:r>
            <a:r>
              <a:rPr sz="2400" kern="0" spc="-20" dirty="0">
                <a:solidFill>
                  <a:srgbClr val="FFFFFF"/>
                </a:solidFill>
                <a:latin typeface="Georgia"/>
                <a:cs typeface="Georgia"/>
              </a:rPr>
              <a:t>five</a:t>
            </a:r>
            <a:r>
              <a:rPr sz="2400" kern="0" dirty="0">
                <a:solidFill>
                  <a:srgbClr val="FFFFFF"/>
                </a:solidFill>
                <a:latin typeface="Georgia"/>
                <a:cs typeface="Georgia"/>
              </a:rPr>
              <a:t>	</a:t>
            </a:r>
            <a:r>
              <a:rPr sz="2400" kern="0" spc="-10" dirty="0">
                <a:solidFill>
                  <a:srgbClr val="FFFFFF"/>
                </a:solidFill>
                <a:latin typeface="Georgia"/>
                <a:cs typeface="Georgia"/>
              </a:rPr>
              <a:t>forces</a:t>
            </a:r>
            <a:r>
              <a:rPr sz="2400" kern="0" dirty="0">
                <a:solidFill>
                  <a:srgbClr val="FFFFFF"/>
                </a:solidFill>
                <a:latin typeface="Georgia"/>
                <a:cs typeface="Georgia"/>
              </a:rPr>
              <a:t>	</a:t>
            </a:r>
            <a:r>
              <a:rPr sz="2400" kern="0" spc="-25" dirty="0">
                <a:solidFill>
                  <a:srgbClr val="FFFFFF"/>
                </a:solidFill>
                <a:latin typeface="Georgia"/>
                <a:cs typeface="Georgia"/>
              </a:rPr>
              <a:t>and </a:t>
            </a:r>
            <a:r>
              <a:rPr sz="2400" kern="0" dirty="0">
                <a:solidFill>
                  <a:srgbClr val="FFFFFF"/>
                </a:solidFill>
                <a:latin typeface="Georgia"/>
                <a:cs typeface="Georgia"/>
              </a:rPr>
              <a:t>create</a:t>
            </a:r>
            <a:r>
              <a:rPr sz="2400" kern="0" spc="-55" dirty="0">
                <a:solidFill>
                  <a:srgbClr val="FFFFFF"/>
                </a:solidFill>
                <a:latin typeface="Georgia"/>
                <a:cs typeface="Georgia"/>
              </a:rPr>
              <a:t> </a:t>
            </a:r>
            <a:r>
              <a:rPr sz="2400" kern="0" dirty="0">
                <a:solidFill>
                  <a:srgbClr val="FFFFFF"/>
                </a:solidFill>
                <a:latin typeface="Georgia"/>
                <a:cs typeface="Georgia"/>
              </a:rPr>
              <a:t>competitive</a:t>
            </a:r>
            <a:r>
              <a:rPr sz="2400" kern="0" spc="-60" dirty="0">
                <a:solidFill>
                  <a:srgbClr val="FFFFFF"/>
                </a:solidFill>
                <a:latin typeface="Georgia"/>
                <a:cs typeface="Georgia"/>
              </a:rPr>
              <a:t> </a:t>
            </a:r>
            <a:r>
              <a:rPr sz="2400" kern="0" spc="-10" dirty="0">
                <a:solidFill>
                  <a:srgbClr val="FFFFFF"/>
                </a:solidFill>
                <a:latin typeface="Georgia"/>
                <a:cs typeface="Georgia"/>
              </a:rPr>
              <a:t>advantages.</a:t>
            </a:r>
            <a:endParaRPr sz="2400" kern="0">
              <a:solidFill>
                <a:sysClr val="windowText" lastClr="000000"/>
              </a:solidFill>
              <a:latin typeface="Georgia"/>
              <a:cs typeface="Georgia"/>
            </a:endParaRPr>
          </a:p>
        </p:txBody>
      </p:sp>
      <p:sp>
        <p:nvSpPr>
          <p:cNvPr id="7" name="object 7">
            <a:extLst>
              <a:ext uri="{FF2B5EF4-FFF2-40B4-BE49-F238E27FC236}">
                <a16:creationId xmlns:a16="http://schemas.microsoft.com/office/drawing/2014/main" id="{A8F6D622-2C2F-AD29-4F1F-6FEC5FEF4398}"/>
              </a:ext>
            </a:extLst>
          </p:cNvPr>
          <p:cNvSpPr txBox="1"/>
          <p:nvPr/>
        </p:nvSpPr>
        <p:spPr>
          <a:xfrm>
            <a:off x="1752601" y="4696459"/>
            <a:ext cx="145415" cy="391160"/>
          </a:xfrm>
          <a:prstGeom prst="rect">
            <a:avLst/>
          </a:prstGeom>
        </p:spPr>
        <p:txBody>
          <a:bodyPr vert="horz" wrap="square" lIns="0" tIns="12700" rIns="0" bIns="0" rtlCol="0">
            <a:spAutoFit/>
          </a:bodyPr>
          <a:lstStyle/>
          <a:p>
            <a:pPr marL="12700">
              <a:spcBef>
                <a:spcPts val="100"/>
              </a:spcBef>
            </a:pPr>
            <a:r>
              <a:rPr sz="2400" kern="0" spc="-50" dirty="0">
                <a:solidFill>
                  <a:srgbClr val="FFFFFF"/>
                </a:solidFill>
                <a:latin typeface="Georgia"/>
                <a:cs typeface="Georgia"/>
              </a:rPr>
              <a:t>•</a:t>
            </a:r>
            <a:endParaRPr sz="2400" kern="0">
              <a:solidFill>
                <a:sysClr val="windowText" lastClr="000000"/>
              </a:solidFill>
              <a:latin typeface="Georgia"/>
              <a:cs typeface="Georgia"/>
            </a:endParaRPr>
          </a:p>
        </p:txBody>
      </p:sp>
      <p:sp>
        <p:nvSpPr>
          <p:cNvPr id="8" name="object 8">
            <a:extLst>
              <a:ext uri="{FF2B5EF4-FFF2-40B4-BE49-F238E27FC236}">
                <a16:creationId xmlns:a16="http://schemas.microsoft.com/office/drawing/2014/main" id="{65B86E50-FD62-E0DA-B550-D0359B154E7D}"/>
              </a:ext>
            </a:extLst>
          </p:cNvPr>
          <p:cNvSpPr txBox="1"/>
          <p:nvPr/>
        </p:nvSpPr>
        <p:spPr>
          <a:xfrm>
            <a:off x="2095500" y="4635500"/>
            <a:ext cx="6934200" cy="1203960"/>
          </a:xfrm>
          <a:prstGeom prst="rect">
            <a:avLst/>
          </a:prstGeom>
        </p:spPr>
        <p:txBody>
          <a:bodyPr vert="horz" wrap="square" lIns="0" tIns="88900" rIns="0" bIns="0" rtlCol="0">
            <a:spAutoFit/>
          </a:bodyPr>
          <a:lstStyle/>
          <a:p>
            <a:pPr marL="12700">
              <a:spcBef>
                <a:spcPts val="700"/>
              </a:spcBef>
            </a:pPr>
            <a:r>
              <a:rPr sz="2400" kern="0" dirty="0">
                <a:solidFill>
                  <a:srgbClr val="FFFFFF"/>
                </a:solidFill>
                <a:latin typeface="Georgia"/>
                <a:cs typeface="Georgia"/>
              </a:rPr>
              <a:t>There</a:t>
            </a:r>
            <a:r>
              <a:rPr sz="2400" kern="0" spc="-60" dirty="0">
                <a:solidFill>
                  <a:srgbClr val="FFFFFF"/>
                </a:solidFill>
                <a:latin typeface="Georgia"/>
                <a:cs typeface="Georgia"/>
              </a:rPr>
              <a:t> </a:t>
            </a:r>
            <a:r>
              <a:rPr sz="2400" kern="0" dirty="0">
                <a:solidFill>
                  <a:srgbClr val="FFFFFF"/>
                </a:solidFill>
                <a:latin typeface="Georgia"/>
                <a:cs typeface="Georgia"/>
              </a:rPr>
              <a:t>are</a:t>
            </a:r>
            <a:r>
              <a:rPr sz="2400" kern="0" spc="-60" dirty="0">
                <a:solidFill>
                  <a:srgbClr val="FFFFFF"/>
                </a:solidFill>
                <a:latin typeface="Georgia"/>
                <a:cs typeface="Georgia"/>
              </a:rPr>
              <a:t> </a:t>
            </a:r>
            <a:r>
              <a:rPr sz="2400" kern="0" dirty="0">
                <a:solidFill>
                  <a:srgbClr val="FFFFFF"/>
                </a:solidFill>
                <a:latin typeface="Georgia"/>
                <a:cs typeface="Georgia"/>
              </a:rPr>
              <a:t>2</a:t>
            </a:r>
            <a:r>
              <a:rPr sz="2400" kern="0" spc="-60" dirty="0">
                <a:solidFill>
                  <a:srgbClr val="FFFFFF"/>
                </a:solidFill>
                <a:latin typeface="Georgia"/>
                <a:cs typeface="Georgia"/>
              </a:rPr>
              <a:t> </a:t>
            </a:r>
            <a:r>
              <a:rPr sz="2400" kern="0" dirty="0">
                <a:solidFill>
                  <a:srgbClr val="FFFFFF"/>
                </a:solidFill>
                <a:latin typeface="Georgia"/>
                <a:cs typeface="Georgia"/>
              </a:rPr>
              <a:t>basics</a:t>
            </a:r>
            <a:r>
              <a:rPr sz="2400" kern="0" spc="-65" dirty="0">
                <a:solidFill>
                  <a:srgbClr val="FFFFFF"/>
                </a:solidFill>
                <a:latin typeface="Georgia"/>
                <a:cs typeface="Georgia"/>
              </a:rPr>
              <a:t> </a:t>
            </a:r>
            <a:r>
              <a:rPr sz="2400" kern="0" dirty="0">
                <a:solidFill>
                  <a:srgbClr val="FFFFFF"/>
                </a:solidFill>
                <a:latin typeface="Georgia"/>
                <a:cs typeface="Georgia"/>
              </a:rPr>
              <a:t>types</a:t>
            </a:r>
            <a:r>
              <a:rPr sz="2400" kern="0" spc="-65" dirty="0">
                <a:solidFill>
                  <a:srgbClr val="FFFFFF"/>
                </a:solidFill>
                <a:latin typeface="Georgia"/>
                <a:cs typeface="Georgia"/>
              </a:rPr>
              <a:t> </a:t>
            </a:r>
            <a:r>
              <a:rPr sz="2400" kern="0" dirty="0">
                <a:solidFill>
                  <a:srgbClr val="FFFFFF"/>
                </a:solidFill>
                <a:latin typeface="Georgia"/>
                <a:cs typeface="Georgia"/>
              </a:rPr>
              <a:t>of</a:t>
            </a:r>
            <a:r>
              <a:rPr sz="2400" kern="0" spc="-60" dirty="0">
                <a:solidFill>
                  <a:srgbClr val="FFFFFF"/>
                </a:solidFill>
                <a:latin typeface="Georgia"/>
                <a:cs typeface="Georgia"/>
              </a:rPr>
              <a:t> </a:t>
            </a:r>
            <a:r>
              <a:rPr sz="2400" kern="0" dirty="0">
                <a:solidFill>
                  <a:srgbClr val="FFFFFF"/>
                </a:solidFill>
                <a:latin typeface="Georgia"/>
                <a:cs typeface="Georgia"/>
              </a:rPr>
              <a:t>Competitive</a:t>
            </a:r>
            <a:r>
              <a:rPr sz="2400" kern="0" spc="-60" dirty="0">
                <a:solidFill>
                  <a:srgbClr val="FFFFFF"/>
                </a:solidFill>
                <a:latin typeface="Georgia"/>
                <a:cs typeface="Georgia"/>
              </a:rPr>
              <a:t> </a:t>
            </a:r>
            <a:r>
              <a:rPr sz="2400" kern="0" dirty="0">
                <a:solidFill>
                  <a:srgbClr val="FFFFFF"/>
                </a:solidFill>
                <a:latin typeface="Georgia"/>
                <a:cs typeface="Georgia"/>
              </a:rPr>
              <a:t>Advantage</a:t>
            </a:r>
            <a:r>
              <a:rPr sz="2400" kern="0" spc="-55" dirty="0">
                <a:solidFill>
                  <a:srgbClr val="FFFFFF"/>
                </a:solidFill>
                <a:latin typeface="Georgia"/>
                <a:cs typeface="Georgia"/>
              </a:rPr>
              <a:t> </a:t>
            </a:r>
            <a:r>
              <a:rPr sz="2400" kern="0" spc="-50" dirty="0">
                <a:solidFill>
                  <a:srgbClr val="FFFFFF"/>
                </a:solidFill>
                <a:latin typeface="Georgia"/>
                <a:cs typeface="Georgia"/>
              </a:rPr>
              <a:t>:</a:t>
            </a:r>
            <a:endParaRPr sz="2400" kern="0">
              <a:solidFill>
                <a:sysClr val="windowText" lastClr="000000"/>
              </a:solidFill>
              <a:latin typeface="Georgia"/>
              <a:cs typeface="Georgia"/>
            </a:endParaRPr>
          </a:p>
          <a:p>
            <a:pPr marL="412115" indent="-285115">
              <a:spcBef>
                <a:spcPts val="500"/>
              </a:spcBef>
              <a:buFont typeface="Trebuchet MS"/>
              <a:buChar char="▪"/>
              <a:tabLst>
                <a:tab pos="412115" algn="l"/>
              </a:tabLst>
            </a:pPr>
            <a:r>
              <a:rPr sz="2000" kern="0" dirty="0">
                <a:solidFill>
                  <a:srgbClr val="FFFFFF"/>
                </a:solidFill>
                <a:latin typeface="Georgia"/>
                <a:cs typeface="Georgia"/>
              </a:rPr>
              <a:t>Cost</a:t>
            </a:r>
            <a:r>
              <a:rPr sz="2000" kern="0" spc="-30" dirty="0">
                <a:solidFill>
                  <a:srgbClr val="FFFFFF"/>
                </a:solidFill>
                <a:latin typeface="Georgia"/>
                <a:cs typeface="Georgia"/>
              </a:rPr>
              <a:t> </a:t>
            </a:r>
            <a:r>
              <a:rPr sz="2000" kern="0" dirty="0">
                <a:solidFill>
                  <a:srgbClr val="FFFFFF"/>
                </a:solidFill>
                <a:latin typeface="Georgia"/>
                <a:cs typeface="Georgia"/>
              </a:rPr>
              <a:t>leadership</a:t>
            </a:r>
            <a:r>
              <a:rPr sz="2000" kern="0" spc="-35" dirty="0">
                <a:solidFill>
                  <a:srgbClr val="FFFFFF"/>
                </a:solidFill>
                <a:latin typeface="Georgia"/>
                <a:cs typeface="Georgia"/>
              </a:rPr>
              <a:t> </a:t>
            </a:r>
            <a:r>
              <a:rPr sz="2000" kern="0" dirty="0">
                <a:solidFill>
                  <a:srgbClr val="FFFFFF"/>
                </a:solidFill>
                <a:latin typeface="Georgia"/>
                <a:cs typeface="Georgia"/>
              </a:rPr>
              <a:t>(low</a:t>
            </a:r>
            <a:r>
              <a:rPr sz="2000" kern="0" spc="-30" dirty="0">
                <a:solidFill>
                  <a:srgbClr val="FFFFFF"/>
                </a:solidFill>
                <a:latin typeface="Georgia"/>
                <a:cs typeface="Georgia"/>
              </a:rPr>
              <a:t> </a:t>
            </a:r>
            <a:r>
              <a:rPr sz="2000" kern="0" spc="-20" dirty="0">
                <a:solidFill>
                  <a:srgbClr val="FFFFFF"/>
                </a:solidFill>
                <a:latin typeface="Georgia"/>
                <a:cs typeface="Georgia"/>
              </a:rPr>
              <a:t>cost)</a:t>
            </a:r>
            <a:endParaRPr sz="2000" kern="0">
              <a:solidFill>
                <a:sysClr val="windowText" lastClr="000000"/>
              </a:solidFill>
              <a:latin typeface="Georgia"/>
              <a:cs typeface="Georgia"/>
            </a:endParaRPr>
          </a:p>
          <a:p>
            <a:pPr marL="412115" indent="-285115">
              <a:spcBef>
                <a:spcPts val="500"/>
              </a:spcBef>
              <a:buFont typeface="Trebuchet MS"/>
              <a:buChar char="▪"/>
              <a:tabLst>
                <a:tab pos="412115" algn="l"/>
              </a:tabLst>
            </a:pPr>
            <a:r>
              <a:rPr sz="2000" kern="0" spc="-10" dirty="0">
                <a:solidFill>
                  <a:srgbClr val="FFFFFF"/>
                </a:solidFill>
                <a:latin typeface="Georgia"/>
                <a:cs typeface="Georgia"/>
              </a:rPr>
              <a:t>Differentiation</a:t>
            </a:r>
            <a:endParaRPr sz="2000" kern="0">
              <a:solidFill>
                <a:sysClr val="windowText" lastClr="000000"/>
              </a:solidFill>
              <a:latin typeface="Georgia"/>
              <a:cs typeface="Georgia"/>
            </a:endParaRPr>
          </a:p>
        </p:txBody>
      </p:sp>
    </p:spTree>
    <p:extLst>
      <p:ext uri="{BB962C8B-B14F-4D97-AF65-F5344CB8AC3E}">
        <p14:creationId xmlns:p14="http://schemas.microsoft.com/office/powerpoint/2010/main" val="35674474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2D0002-15C7-245E-BC48-9BD06A61835A}"/>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9C4136A4-BDE4-6C3D-DF11-A5B36E202020}"/>
              </a:ext>
            </a:extLst>
          </p:cNvPr>
          <p:cNvSpPr txBox="1">
            <a:spLocks noGrp="1"/>
          </p:cNvSpPr>
          <p:nvPr>
            <p:ph type="title"/>
          </p:nvPr>
        </p:nvSpPr>
        <p:spPr>
          <a:xfrm>
            <a:off x="2442211" y="308609"/>
            <a:ext cx="7299959" cy="1366520"/>
          </a:xfrm>
          <a:prstGeom prst="rect">
            <a:avLst/>
          </a:prstGeom>
        </p:spPr>
        <p:txBody>
          <a:bodyPr vert="horz" wrap="square" lIns="0" tIns="12700" rIns="0" bIns="0" rtlCol="0">
            <a:spAutoFit/>
          </a:bodyPr>
          <a:lstStyle/>
          <a:p>
            <a:pPr marL="2705100" marR="5080" indent="-2692400">
              <a:spcBef>
                <a:spcPts val="100"/>
              </a:spcBef>
            </a:pPr>
            <a:r>
              <a:rPr spc="-180" dirty="0"/>
              <a:t>STRENGTHS</a:t>
            </a:r>
            <a:r>
              <a:rPr spc="-95" dirty="0"/>
              <a:t> </a:t>
            </a:r>
            <a:r>
              <a:rPr spc="-260" dirty="0"/>
              <a:t>OF</a:t>
            </a:r>
            <a:r>
              <a:rPr spc="-15" dirty="0"/>
              <a:t> </a:t>
            </a:r>
            <a:r>
              <a:rPr spc="-120" dirty="0"/>
              <a:t>FIVE</a:t>
            </a:r>
            <a:r>
              <a:rPr spc="-80" dirty="0"/>
              <a:t> </a:t>
            </a:r>
            <a:r>
              <a:rPr spc="-125" dirty="0"/>
              <a:t>FORCES </a:t>
            </a:r>
            <a:r>
              <a:rPr spc="-345" dirty="0"/>
              <a:t>MODEL:</a:t>
            </a:r>
          </a:p>
        </p:txBody>
      </p:sp>
      <p:sp>
        <p:nvSpPr>
          <p:cNvPr id="4" name="object 4">
            <a:extLst>
              <a:ext uri="{FF2B5EF4-FFF2-40B4-BE49-F238E27FC236}">
                <a16:creationId xmlns:a16="http://schemas.microsoft.com/office/drawing/2014/main" id="{F2F23CDE-AE4E-350A-D63F-C86CB208D87F}"/>
              </a:ext>
            </a:extLst>
          </p:cNvPr>
          <p:cNvSpPr txBox="1">
            <a:spLocks noGrp="1"/>
          </p:cNvSpPr>
          <p:nvPr>
            <p:ph type="ftr" sz="quarter" idx="5"/>
          </p:nvPr>
        </p:nvSpPr>
        <p:spPr>
          <a:prstGeom prst="rect">
            <a:avLst/>
          </a:prstGeom>
        </p:spPr>
        <p:txBody>
          <a:bodyPr vert="horz" wrap="square" lIns="0" tIns="0" rIns="0" bIns="0" rtlCol="0">
            <a:spAutoFit/>
          </a:bodyPr>
          <a:lstStyle/>
          <a:p>
            <a:pPr marL="12700">
              <a:lnSpc>
                <a:spcPts val="1630"/>
              </a:lnSpc>
            </a:pPr>
            <a:r>
              <a:rPr kern="0" spc="-20" dirty="0"/>
              <a:t>Ch2-</a:t>
            </a:r>
          </a:p>
        </p:txBody>
      </p:sp>
      <p:sp>
        <p:nvSpPr>
          <p:cNvPr id="3" name="object 3">
            <a:extLst>
              <a:ext uri="{FF2B5EF4-FFF2-40B4-BE49-F238E27FC236}">
                <a16:creationId xmlns:a16="http://schemas.microsoft.com/office/drawing/2014/main" id="{FBD019CF-B1D0-0CC6-7CFA-A2F782F4B2DF}"/>
              </a:ext>
            </a:extLst>
          </p:cNvPr>
          <p:cNvSpPr txBox="1"/>
          <p:nvPr/>
        </p:nvSpPr>
        <p:spPr>
          <a:xfrm>
            <a:off x="2503170" y="1634490"/>
            <a:ext cx="7637145" cy="2372444"/>
          </a:xfrm>
          <a:prstGeom prst="rect">
            <a:avLst/>
          </a:prstGeom>
        </p:spPr>
        <p:txBody>
          <a:bodyPr vert="horz" wrap="square" lIns="0" tIns="12700" rIns="0" bIns="0" rtlCol="0">
            <a:spAutoFit/>
          </a:bodyPr>
          <a:lstStyle/>
          <a:p>
            <a:pPr marL="309880" marR="17780" indent="-284480">
              <a:spcBef>
                <a:spcPts val="100"/>
              </a:spcBef>
              <a:buFont typeface="Trebuchet MS"/>
              <a:buChar char="▪"/>
              <a:tabLst>
                <a:tab pos="311150" algn="l"/>
                <a:tab pos="1169035" algn="l"/>
                <a:tab pos="2411095" algn="l"/>
                <a:tab pos="2928620" algn="l"/>
                <a:tab pos="4192270" algn="l"/>
                <a:tab pos="5059680" algn="l"/>
                <a:tab pos="5771515" algn="l"/>
              </a:tabLst>
            </a:pPr>
            <a:r>
              <a:rPr sz="2800" kern="0" spc="-25" dirty="0">
                <a:solidFill>
                  <a:srgbClr val="FFFFFF"/>
                </a:solidFill>
                <a:latin typeface="Georgia"/>
                <a:cs typeface="Georgia"/>
              </a:rPr>
              <a:t>The</a:t>
            </a:r>
            <a:r>
              <a:rPr sz="2800" kern="0" dirty="0">
                <a:solidFill>
                  <a:srgbClr val="FFFFFF"/>
                </a:solidFill>
                <a:latin typeface="Georgia"/>
                <a:cs typeface="Georgia"/>
              </a:rPr>
              <a:t>	</a:t>
            </a:r>
            <a:r>
              <a:rPr sz="2800" kern="0" spc="-10" dirty="0">
                <a:solidFill>
                  <a:srgbClr val="FFFFFF"/>
                </a:solidFill>
                <a:latin typeface="Georgia"/>
                <a:cs typeface="Georgia"/>
              </a:rPr>
              <a:t>model</a:t>
            </a:r>
            <a:r>
              <a:rPr sz="2800" kern="0" dirty="0">
                <a:solidFill>
                  <a:srgbClr val="FFFFFF"/>
                </a:solidFill>
                <a:latin typeface="Georgia"/>
                <a:cs typeface="Georgia"/>
              </a:rPr>
              <a:t>	</a:t>
            </a:r>
            <a:r>
              <a:rPr sz="2800" kern="0" spc="-25" dirty="0">
                <a:solidFill>
                  <a:srgbClr val="FFFFFF"/>
                </a:solidFill>
                <a:latin typeface="Georgia"/>
                <a:cs typeface="Georgia"/>
              </a:rPr>
              <a:t>is</a:t>
            </a:r>
            <a:r>
              <a:rPr sz="2800" kern="0" dirty="0">
                <a:solidFill>
                  <a:srgbClr val="FFFFFF"/>
                </a:solidFill>
                <a:latin typeface="Georgia"/>
                <a:cs typeface="Georgia"/>
              </a:rPr>
              <a:t>	</a:t>
            </a:r>
            <a:r>
              <a:rPr sz="2800" kern="0" spc="-10" dirty="0">
                <a:solidFill>
                  <a:srgbClr val="FFFFFF"/>
                </a:solidFill>
                <a:latin typeface="Georgia"/>
                <a:cs typeface="Georgia"/>
              </a:rPr>
              <a:t>strong</a:t>
            </a:r>
            <a:r>
              <a:rPr sz="2800" kern="0" dirty="0">
                <a:solidFill>
                  <a:srgbClr val="FFFFFF"/>
                </a:solidFill>
                <a:latin typeface="Georgia"/>
                <a:cs typeface="Georgia"/>
              </a:rPr>
              <a:t>	</a:t>
            </a:r>
            <a:r>
              <a:rPr sz="2800" kern="0" spc="-20" dirty="0">
                <a:solidFill>
                  <a:srgbClr val="FFFFFF"/>
                </a:solidFill>
                <a:latin typeface="Georgia"/>
                <a:cs typeface="Georgia"/>
              </a:rPr>
              <a:t>tool</a:t>
            </a:r>
            <a:r>
              <a:rPr sz="2800" kern="0" dirty="0">
                <a:solidFill>
                  <a:srgbClr val="FFFFFF"/>
                </a:solidFill>
                <a:latin typeface="Georgia"/>
                <a:cs typeface="Georgia"/>
              </a:rPr>
              <a:t>	</a:t>
            </a:r>
            <a:r>
              <a:rPr sz="2800" kern="0" spc="-25" dirty="0">
                <a:solidFill>
                  <a:srgbClr val="FFFFFF"/>
                </a:solidFill>
                <a:latin typeface="Georgia"/>
                <a:cs typeface="Georgia"/>
              </a:rPr>
              <a:t>for</a:t>
            </a:r>
            <a:r>
              <a:rPr sz="2800" kern="0" dirty="0">
                <a:solidFill>
                  <a:srgbClr val="FFFFFF"/>
                </a:solidFill>
                <a:latin typeface="Georgia"/>
                <a:cs typeface="Georgia"/>
              </a:rPr>
              <a:t>	</a:t>
            </a:r>
            <a:r>
              <a:rPr sz="2800" kern="0" spc="-10" dirty="0">
                <a:solidFill>
                  <a:srgbClr val="FFFFFF"/>
                </a:solidFill>
                <a:latin typeface="Georgia"/>
                <a:cs typeface="Georgia"/>
              </a:rPr>
              <a:t>competitive 	</a:t>
            </a:r>
            <a:r>
              <a:rPr sz="2800" kern="0" dirty="0">
                <a:solidFill>
                  <a:srgbClr val="FFFFFF"/>
                </a:solidFill>
                <a:latin typeface="Georgia"/>
                <a:cs typeface="Georgia"/>
              </a:rPr>
              <a:t>analysis</a:t>
            </a:r>
            <a:r>
              <a:rPr sz="2800" kern="0" spc="-95" dirty="0">
                <a:solidFill>
                  <a:srgbClr val="FFFFFF"/>
                </a:solidFill>
                <a:latin typeface="Georgia"/>
                <a:cs typeface="Georgia"/>
              </a:rPr>
              <a:t> </a:t>
            </a:r>
            <a:r>
              <a:rPr sz="2800" kern="0" dirty="0">
                <a:solidFill>
                  <a:srgbClr val="FFFFFF"/>
                </a:solidFill>
                <a:latin typeface="Georgia"/>
                <a:cs typeface="Georgia"/>
              </a:rPr>
              <a:t>at</a:t>
            </a:r>
            <a:r>
              <a:rPr sz="2800" kern="0" spc="-100" dirty="0">
                <a:solidFill>
                  <a:srgbClr val="FFFFFF"/>
                </a:solidFill>
                <a:latin typeface="Georgia"/>
                <a:cs typeface="Georgia"/>
              </a:rPr>
              <a:t> </a:t>
            </a:r>
            <a:r>
              <a:rPr sz="2800" kern="0" dirty="0">
                <a:solidFill>
                  <a:srgbClr val="FFFFFF"/>
                </a:solidFill>
                <a:latin typeface="Georgia"/>
                <a:cs typeface="Georgia"/>
              </a:rPr>
              <a:t>industry</a:t>
            </a:r>
            <a:r>
              <a:rPr sz="2800" kern="0" spc="-100" dirty="0">
                <a:solidFill>
                  <a:srgbClr val="FFFFFF"/>
                </a:solidFill>
                <a:latin typeface="Georgia"/>
                <a:cs typeface="Georgia"/>
              </a:rPr>
              <a:t> </a:t>
            </a:r>
            <a:r>
              <a:rPr sz="2800" kern="0" spc="-10" dirty="0">
                <a:solidFill>
                  <a:srgbClr val="FFFFFF"/>
                </a:solidFill>
                <a:latin typeface="Georgia"/>
                <a:cs typeface="Georgia"/>
              </a:rPr>
              <a:t>level.</a:t>
            </a:r>
            <a:endParaRPr sz="2800" kern="0">
              <a:solidFill>
                <a:sysClr val="windowText" lastClr="000000"/>
              </a:solidFill>
              <a:latin typeface="Georgia"/>
              <a:cs typeface="Georgia"/>
            </a:endParaRPr>
          </a:p>
          <a:p>
            <a:pPr>
              <a:spcBef>
                <a:spcPts val="1565"/>
              </a:spcBef>
              <a:buClr>
                <a:srgbClr val="FFFFFF"/>
              </a:buClr>
              <a:buFont typeface="Trebuchet MS"/>
              <a:buChar char="▪"/>
            </a:pPr>
            <a:endParaRPr sz="2800" kern="0">
              <a:solidFill>
                <a:sysClr val="windowText" lastClr="000000"/>
              </a:solidFill>
              <a:latin typeface="Georgia"/>
              <a:cs typeface="Georgia"/>
            </a:endParaRPr>
          </a:p>
          <a:p>
            <a:pPr marL="309880" marR="17780" indent="-284480">
              <a:buFont typeface="Trebuchet MS"/>
              <a:buChar char="▪"/>
              <a:tabLst>
                <a:tab pos="311150" algn="l"/>
                <a:tab pos="818515" algn="l"/>
                <a:tab pos="2414905" algn="l"/>
                <a:tab pos="3615690" algn="l"/>
                <a:tab pos="4704715" algn="l"/>
                <a:tab pos="5405755" algn="l"/>
                <a:tab pos="7432040" algn="l"/>
              </a:tabLst>
            </a:pPr>
            <a:r>
              <a:rPr sz="2800" kern="0" spc="-25" dirty="0">
                <a:solidFill>
                  <a:srgbClr val="FFFFFF"/>
                </a:solidFill>
                <a:latin typeface="Georgia"/>
                <a:cs typeface="Georgia"/>
              </a:rPr>
              <a:t>It</a:t>
            </a:r>
            <a:r>
              <a:rPr sz="2800" kern="0" dirty="0">
                <a:solidFill>
                  <a:srgbClr val="FFFFFF"/>
                </a:solidFill>
                <a:latin typeface="Georgia"/>
                <a:cs typeface="Georgia"/>
              </a:rPr>
              <a:t>	</a:t>
            </a:r>
            <a:r>
              <a:rPr sz="2800" kern="0" spc="-10" dirty="0">
                <a:solidFill>
                  <a:srgbClr val="FFFFFF"/>
                </a:solidFill>
                <a:latin typeface="Georgia"/>
                <a:cs typeface="Georgia"/>
              </a:rPr>
              <a:t>provides</a:t>
            </a:r>
            <a:r>
              <a:rPr sz="2800" kern="0" dirty="0">
                <a:solidFill>
                  <a:srgbClr val="FFFFFF"/>
                </a:solidFill>
                <a:latin typeface="Georgia"/>
                <a:cs typeface="Georgia"/>
              </a:rPr>
              <a:t>	</a:t>
            </a:r>
            <a:r>
              <a:rPr sz="2800" kern="0" spc="-10" dirty="0">
                <a:solidFill>
                  <a:srgbClr val="FFFFFF"/>
                </a:solidFill>
                <a:latin typeface="Georgia"/>
                <a:cs typeface="Georgia"/>
              </a:rPr>
              <a:t>useful</a:t>
            </a:r>
            <a:r>
              <a:rPr sz="2800" kern="0" dirty="0">
                <a:solidFill>
                  <a:srgbClr val="FFFFFF"/>
                </a:solidFill>
                <a:latin typeface="Georgia"/>
                <a:cs typeface="Georgia"/>
              </a:rPr>
              <a:t>	</a:t>
            </a:r>
            <a:r>
              <a:rPr sz="2800" kern="0" spc="-10" dirty="0">
                <a:solidFill>
                  <a:srgbClr val="FFFFFF"/>
                </a:solidFill>
                <a:latin typeface="Georgia"/>
                <a:cs typeface="Georgia"/>
              </a:rPr>
              <a:t>input</a:t>
            </a:r>
            <a:r>
              <a:rPr sz="2800" kern="0" dirty="0">
                <a:solidFill>
                  <a:srgbClr val="FFFFFF"/>
                </a:solidFill>
                <a:latin typeface="Georgia"/>
                <a:cs typeface="Georgia"/>
              </a:rPr>
              <a:t>	</a:t>
            </a:r>
            <a:r>
              <a:rPr sz="2800" kern="0" spc="-25" dirty="0">
                <a:solidFill>
                  <a:srgbClr val="FFFFFF"/>
                </a:solidFill>
                <a:latin typeface="Georgia"/>
                <a:cs typeface="Georgia"/>
              </a:rPr>
              <a:t>for</a:t>
            </a:r>
            <a:r>
              <a:rPr sz="2800" kern="0" dirty="0">
                <a:solidFill>
                  <a:srgbClr val="FFFFFF"/>
                </a:solidFill>
                <a:latin typeface="Georgia"/>
                <a:cs typeface="Georgia"/>
              </a:rPr>
              <a:t>	</a:t>
            </a:r>
            <a:r>
              <a:rPr sz="2800" kern="0" spc="-10" dirty="0">
                <a:solidFill>
                  <a:srgbClr val="FFFFFF"/>
                </a:solidFill>
                <a:latin typeface="Georgia"/>
                <a:cs typeface="Georgia"/>
              </a:rPr>
              <a:t>performing</a:t>
            </a:r>
            <a:r>
              <a:rPr sz="2800" kern="0" dirty="0">
                <a:solidFill>
                  <a:srgbClr val="FFFFFF"/>
                </a:solidFill>
                <a:latin typeface="Georgia"/>
                <a:cs typeface="Georgia"/>
              </a:rPr>
              <a:t>	</a:t>
            </a:r>
            <a:r>
              <a:rPr sz="2800" kern="0" spc="-50" dirty="0">
                <a:solidFill>
                  <a:srgbClr val="FFFFFF"/>
                </a:solidFill>
                <a:latin typeface="Georgia"/>
                <a:cs typeface="Georgia"/>
              </a:rPr>
              <a:t>a 	</a:t>
            </a:r>
            <a:r>
              <a:rPr sz="2800" kern="0" dirty="0">
                <a:solidFill>
                  <a:srgbClr val="FFFFFF"/>
                </a:solidFill>
                <a:latin typeface="Georgia"/>
                <a:cs typeface="Georgia"/>
              </a:rPr>
              <a:t>SWOT</a:t>
            </a:r>
            <a:r>
              <a:rPr sz="2800" kern="0" spc="-120" dirty="0">
                <a:solidFill>
                  <a:srgbClr val="FFFFFF"/>
                </a:solidFill>
                <a:latin typeface="Georgia"/>
                <a:cs typeface="Georgia"/>
              </a:rPr>
              <a:t> </a:t>
            </a:r>
            <a:r>
              <a:rPr sz="2800" kern="0" spc="-10" dirty="0">
                <a:solidFill>
                  <a:srgbClr val="FFFFFF"/>
                </a:solidFill>
                <a:latin typeface="Georgia"/>
                <a:cs typeface="Georgia"/>
              </a:rPr>
              <a:t>analysis.</a:t>
            </a:r>
            <a:endParaRPr sz="2800" kern="0">
              <a:solidFill>
                <a:sysClr val="windowText" lastClr="000000"/>
              </a:solidFill>
              <a:latin typeface="Georgia"/>
              <a:cs typeface="Georgia"/>
            </a:endParaRPr>
          </a:p>
        </p:txBody>
      </p:sp>
    </p:spTree>
    <p:extLst>
      <p:ext uri="{BB962C8B-B14F-4D97-AF65-F5344CB8AC3E}">
        <p14:creationId xmlns:p14="http://schemas.microsoft.com/office/powerpoint/2010/main" val="5564417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70A88F-7B3F-78ED-7298-14C6F7235DD6}"/>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06B81EEC-11F7-FB72-D4F5-B033BB8C0BD3}"/>
              </a:ext>
            </a:extLst>
          </p:cNvPr>
          <p:cNvSpPr txBox="1">
            <a:spLocks noGrp="1"/>
          </p:cNvSpPr>
          <p:nvPr>
            <p:ph type="title"/>
          </p:nvPr>
        </p:nvSpPr>
        <p:spPr>
          <a:xfrm>
            <a:off x="4422986" y="31751"/>
            <a:ext cx="6394027" cy="969495"/>
          </a:xfrm>
          <a:prstGeom prst="rect">
            <a:avLst/>
          </a:prstGeom>
        </p:spPr>
        <p:txBody>
          <a:bodyPr vert="horz" wrap="square" lIns="0" tIns="289559" rIns="0" bIns="0" rtlCol="0">
            <a:spAutoFit/>
          </a:bodyPr>
          <a:lstStyle/>
          <a:p>
            <a:pPr marL="681355">
              <a:spcBef>
                <a:spcPts val="100"/>
              </a:spcBef>
            </a:pPr>
            <a:r>
              <a:rPr spc="-225" dirty="0"/>
              <a:t>LIMITATIONS</a:t>
            </a:r>
          </a:p>
        </p:txBody>
      </p:sp>
      <p:sp>
        <p:nvSpPr>
          <p:cNvPr id="12" name="object 12">
            <a:extLst>
              <a:ext uri="{FF2B5EF4-FFF2-40B4-BE49-F238E27FC236}">
                <a16:creationId xmlns:a16="http://schemas.microsoft.com/office/drawing/2014/main" id="{09546946-A169-08BD-C521-B4B016E842CA}"/>
              </a:ext>
            </a:extLst>
          </p:cNvPr>
          <p:cNvSpPr txBox="1">
            <a:spLocks noGrp="1"/>
          </p:cNvSpPr>
          <p:nvPr>
            <p:ph type="ftr" sz="quarter" idx="5"/>
          </p:nvPr>
        </p:nvSpPr>
        <p:spPr>
          <a:prstGeom prst="rect">
            <a:avLst/>
          </a:prstGeom>
        </p:spPr>
        <p:txBody>
          <a:bodyPr vert="horz" wrap="square" lIns="0" tIns="0" rIns="0" bIns="0" rtlCol="0">
            <a:spAutoFit/>
          </a:bodyPr>
          <a:lstStyle/>
          <a:p>
            <a:pPr marL="12700">
              <a:lnSpc>
                <a:spcPts val="1630"/>
              </a:lnSpc>
            </a:pPr>
            <a:r>
              <a:rPr kern="0" spc="-20" dirty="0"/>
              <a:t>Ch2-</a:t>
            </a:r>
          </a:p>
        </p:txBody>
      </p:sp>
      <p:sp>
        <p:nvSpPr>
          <p:cNvPr id="3" name="object 3">
            <a:extLst>
              <a:ext uri="{FF2B5EF4-FFF2-40B4-BE49-F238E27FC236}">
                <a16:creationId xmlns:a16="http://schemas.microsoft.com/office/drawing/2014/main" id="{6429DD95-2284-961A-DCC9-109F126F5E6C}"/>
              </a:ext>
            </a:extLst>
          </p:cNvPr>
          <p:cNvSpPr txBox="1"/>
          <p:nvPr/>
        </p:nvSpPr>
        <p:spPr>
          <a:xfrm>
            <a:off x="1601470" y="1466850"/>
            <a:ext cx="135255" cy="360680"/>
          </a:xfrm>
          <a:prstGeom prst="rect">
            <a:avLst/>
          </a:prstGeom>
        </p:spPr>
        <p:txBody>
          <a:bodyPr vert="horz" wrap="square" lIns="0" tIns="12700" rIns="0" bIns="0" rtlCol="0">
            <a:spAutoFit/>
          </a:bodyPr>
          <a:lstStyle/>
          <a:p>
            <a:pPr marL="12700">
              <a:spcBef>
                <a:spcPts val="100"/>
              </a:spcBef>
            </a:pPr>
            <a:r>
              <a:rPr sz="2200" kern="0" spc="-50" dirty="0">
                <a:solidFill>
                  <a:srgbClr val="FFFFFF"/>
                </a:solidFill>
                <a:latin typeface="Georgia"/>
                <a:cs typeface="Georgia"/>
              </a:rPr>
              <a:t>•</a:t>
            </a:r>
            <a:endParaRPr sz="2200" kern="0">
              <a:solidFill>
                <a:sysClr val="windowText" lastClr="000000"/>
              </a:solidFill>
              <a:latin typeface="Georgia"/>
              <a:cs typeface="Georgia"/>
            </a:endParaRPr>
          </a:p>
        </p:txBody>
      </p:sp>
      <p:sp>
        <p:nvSpPr>
          <p:cNvPr id="4" name="object 4">
            <a:extLst>
              <a:ext uri="{FF2B5EF4-FFF2-40B4-BE49-F238E27FC236}">
                <a16:creationId xmlns:a16="http://schemas.microsoft.com/office/drawing/2014/main" id="{C5AB5DC6-5422-8FEF-7001-36CA87534158}"/>
              </a:ext>
            </a:extLst>
          </p:cNvPr>
          <p:cNvSpPr txBox="1"/>
          <p:nvPr/>
        </p:nvSpPr>
        <p:spPr>
          <a:xfrm>
            <a:off x="1944369" y="1482090"/>
            <a:ext cx="6972934" cy="360680"/>
          </a:xfrm>
          <a:prstGeom prst="rect">
            <a:avLst/>
          </a:prstGeom>
        </p:spPr>
        <p:txBody>
          <a:bodyPr vert="horz" wrap="square" lIns="0" tIns="12700" rIns="0" bIns="0" rtlCol="0">
            <a:spAutoFit/>
          </a:bodyPr>
          <a:lstStyle/>
          <a:p>
            <a:pPr marL="12700">
              <a:spcBef>
                <a:spcPts val="100"/>
              </a:spcBef>
            </a:pPr>
            <a:r>
              <a:rPr sz="2200" b="1" kern="0" spc="-10" dirty="0">
                <a:solidFill>
                  <a:srgbClr val="FFFFFF"/>
                </a:solidFill>
                <a:latin typeface="Georgia"/>
                <a:cs typeface="Georgia"/>
              </a:rPr>
              <a:t>Inside-</a:t>
            </a:r>
            <a:r>
              <a:rPr sz="2200" b="1" kern="0" dirty="0">
                <a:solidFill>
                  <a:srgbClr val="FFFFFF"/>
                </a:solidFill>
                <a:latin typeface="Georgia"/>
                <a:cs typeface="Georgia"/>
              </a:rPr>
              <a:t>out</a:t>
            </a:r>
            <a:r>
              <a:rPr sz="2200" b="1" kern="0" spc="-65" dirty="0">
                <a:solidFill>
                  <a:srgbClr val="FFFFFF"/>
                </a:solidFill>
                <a:latin typeface="Georgia"/>
                <a:cs typeface="Georgia"/>
              </a:rPr>
              <a:t> </a:t>
            </a:r>
            <a:r>
              <a:rPr sz="2200" b="1" kern="0" dirty="0">
                <a:solidFill>
                  <a:srgbClr val="FFFFFF"/>
                </a:solidFill>
                <a:latin typeface="Georgia"/>
                <a:cs typeface="Georgia"/>
              </a:rPr>
              <a:t>strategy</a:t>
            </a:r>
            <a:r>
              <a:rPr sz="2200" b="1" kern="0" spc="-60" dirty="0">
                <a:solidFill>
                  <a:srgbClr val="FFFFFF"/>
                </a:solidFill>
                <a:latin typeface="Georgia"/>
                <a:cs typeface="Georgia"/>
              </a:rPr>
              <a:t> </a:t>
            </a:r>
            <a:r>
              <a:rPr sz="2200" b="1" kern="0" dirty="0">
                <a:solidFill>
                  <a:srgbClr val="FFFFFF"/>
                </a:solidFill>
                <a:latin typeface="Georgia"/>
                <a:cs typeface="Georgia"/>
              </a:rPr>
              <a:t>is</a:t>
            </a:r>
            <a:r>
              <a:rPr sz="2200" b="1" kern="0" spc="-65" dirty="0">
                <a:solidFill>
                  <a:srgbClr val="FFFFFF"/>
                </a:solidFill>
                <a:latin typeface="Georgia"/>
                <a:cs typeface="Georgia"/>
              </a:rPr>
              <a:t> </a:t>
            </a:r>
            <a:r>
              <a:rPr sz="2200" b="1" kern="0" dirty="0">
                <a:solidFill>
                  <a:srgbClr val="FFFFFF"/>
                </a:solidFill>
                <a:latin typeface="Georgia"/>
                <a:cs typeface="Georgia"/>
              </a:rPr>
              <a:t>ignored</a:t>
            </a:r>
            <a:r>
              <a:rPr sz="2200" b="1" kern="0" spc="-60" dirty="0">
                <a:solidFill>
                  <a:srgbClr val="FFFFFF"/>
                </a:solidFill>
                <a:latin typeface="Georgia"/>
                <a:cs typeface="Georgia"/>
              </a:rPr>
              <a:t> </a:t>
            </a:r>
            <a:r>
              <a:rPr sz="2200" b="1" kern="0" dirty="0">
                <a:solidFill>
                  <a:srgbClr val="FFFFFF"/>
                </a:solidFill>
                <a:latin typeface="Georgia"/>
                <a:cs typeface="Georgia"/>
              </a:rPr>
              <a:t>(core</a:t>
            </a:r>
            <a:r>
              <a:rPr sz="2200" b="1" kern="0" spc="-65" dirty="0">
                <a:solidFill>
                  <a:srgbClr val="FFFFFF"/>
                </a:solidFill>
                <a:latin typeface="Georgia"/>
                <a:cs typeface="Georgia"/>
              </a:rPr>
              <a:t> </a:t>
            </a:r>
            <a:r>
              <a:rPr sz="2200" b="1" kern="0" spc="-10" dirty="0">
                <a:solidFill>
                  <a:srgbClr val="FFFFFF"/>
                </a:solidFill>
                <a:latin typeface="Georgia"/>
                <a:cs typeface="Georgia"/>
              </a:rPr>
              <a:t>competence)</a:t>
            </a:r>
            <a:endParaRPr sz="2200" kern="0">
              <a:solidFill>
                <a:sysClr val="windowText" lastClr="000000"/>
              </a:solidFill>
              <a:latin typeface="Georgia"/>
              <a:cs typeface="Georgia"/>
            </a:endParaRPr>
          </a:p>
        </p:txBody>
      </p:sp>
      <p:sp>
        <p:nvSpPr>
          <p:cNvPr id="5" name="object 5">
            <a:extLst>
              <a:ext uri="{FF2B5EF4-FFF2-40B4-BE49-F238E27FC236}">
                <a16:creationId xmlns:a16="http://schemas.microsoft.com/office/drawing/2014/main" id="{CD6ABB5D-1984-7E09-C88E-DD26080A390C}"/>
              </a:ext>
            </a:extLst>
          </p:cNvPr>
          <p:cNvSpPr txBox="1"/>
          <p:nvPr/>
        </p:nvSpPr>
        <p:spPr>
          <a:xfrm>
            <a:off x="1601470" y="2277109"/>
            <a:ext cx="135255" cy="360680"/>
          </a:xfrm>
          <a:prstGeom prst="rect">
            <a:avLst/>
          </a:prstGeom>
        </p:spPr>
        <p:txBody>
          <a:bodyPr vert="horz" wrap="square" lIns="0" tIns="12700" rIns="0" bIns="0" rtlCol="0">
            <a:spAutoFit/>
          </a:bodyPr>
          <a:lstStyle/>
          <a:p>
            <a:pPr marL="12700">
              <a:spcBef>
                <a:spcPts val="100"/>
              </a:spcBef>
            </a:pPr>
            <a:r>
              <a:rPr sz="2200" kern="0" spc="-50" dirty="0">
                <a:solidFill>
                  <a:srgbClr val="FFFFFF"/>
                </a:solidFill>
                <a:latin typeface="Georgia"/>
                <a:cs typeface="Georgia"/>
              </a:rPr>
              <a:t>•</a:t>
            </a:r>
            <a:endParaRPr sz="2200" kern="0">
              <a:solidFill>
                <a:sysClr val="windowText" lastClr="000000"/>
              </a:solidFill>
              <a:latin typeface="Georgia"/>
              <a:cs typeface="Georgia"/>
            </a:endParaRPr>
          </a:p>
        </p:txBody>
      </p:sp>
      <p:sp>
        <p:nvSpPr>
          <p:cNvPr id="6" name="object 6">
            <a:extLst>
              <a:ext uri="{FF2B5EF4-FFF2-40B4-BE49-F238E27FC236}">
                <a16:creationId xmlns:a16="http://schemas.microsoft.com/office/drawing/2014/main" id="{FFEBBEEE-5AF0-E04A-9E3F-042133CFE0BB}"/>
              </a:ext>
            </a:extLst>
          </p:cNvPr>
          <p:cNvSpPr txBox="1"/>
          <p:nvPr/>
        </p:nvSpPr>
        <p:spPr>
          <a:xfrm>
            <a:off x="1944369" y="2292350"/>
            <a:ext cx="8638540" cy="360680"/>
          </a:xfrm>
          <a:prstGeom prst="rect">
            <a:avLst/>
          </a:prstGeom>
        </p:spPr>
        <p:txBody>
          <a:bodyPr vert="horz" wrap="square" lIns="0" tIns="12700" rIns="0" bIns="0" rtlCol="0">
            <a:spAutoFit/>
          </a:bodyPr>
          <a:lstStyle/>
          <a:p>
            <a:pPr marL="12700">
              <a:spcBef>
                <a:spcPts val="100"/>
              </a:spcBef>
              <a:tabLst>
                <a:tab pos="441325" algn="l"/>
                <a:tab pos="1298575" algn="l"/>
                <a:tab pos="1972310" algn="l"/>
                <a:tab pos="2833370" algn="l"/>
                <a:tab pos="3665854" algn="l"/>
                <a:tab pos="5218430" algn="l"/>
                <a:tab pos="5954395" algn="l"/>
              </a:tabLst>
            </a:pPr>
            <a:r>
              <a:rPr sz="2200" b="1" kern="0" spc="-25" dirty="0">
                <a:solidFill>
                  <a:srgbClr val="FFFFFF"/>
                </a:solidFill>
                <a:latin typeface="Georgia"/>
                <a:cs typeface="Georgia"/>
              </a:rPr>
              <a:t>It</a:t>
            </a:r>
            <a:r>
              <a:rPr sz="2200" b="1" kern="0" dirty="0">
                <a:solidFill>
                  <a:srgbClr val="FFFFFF"/>
                </a:solidFill>
                <a:latin typeface="Georgia"/>
                <a:cs typeface="Georgia"/>
              </a:rPr>
              <a:t>	</a:t>
            </a:r>
            <a:r>
              <a:rPr sz="2200" b="1" kern="0" spc="-20" dirty="0">
                <a:solidFill>
                  <a:srgbClr val="FFFFFF"/>
                </a:solidFill>
                <a:latin typeface="Georgia"/>
                <a:cs typeface="Georgia"/>
              </a:rPr>
              <a:t>does</a:t>
            </a:r>
            <a:r>
              <a:rPr sz="2200" b="1" kern="0" dirty="0">
                <a:solidFill>
                  <a:srgbClr val="FFFFFF"/>
                </a:solidFill>
                <a:latin typeface="Georgia"/>
                <a:cs typeface="Georgia"/>
              </a:rPr>
              <a:t>	</a:t>
            </a:r>
            <a:r>
              <a:rPr sz="2200" b="1" kern="0" spc="-25" dirty="0">
                <a:solidFill>
                  <a:srgbClr val="FFFFFF"/>
                </a:solidFill>
                <a:latin typeface="Georgia"/>
                <a:cs typeface="Georgia"/>
              </a:rPr>
              <a:t>not</a:t>
            </a:r>
            <a:r>
              <a:rPr sz="2200" b="1" kern="0" dirty="0">
                <a:solidFill>
                  <a:srgbClr val="FFFFFF"/>
                </a:solidFill>
                <a:latin typeface="Georgia"/>
                <a:cs typeface="Georgia"/>
              </a:rPr>
              <a:t>	</a:t>
            </a:r>
            <a:r>
              <a:rPr sz="2200" b="1" kern="0" spc="-20" dirty="0">
                <a:solidFill>
                  <a:srgbClr val="FFFFFF"/>
                </a:solidFill>
                <a:latin typeface="Georgia"/>
                <a:cs typeface="Georgia"/>
              </a:rPr>
              <a:t>cope</a:t>
            </a:r>
            <a:r>
              <a:rPr sz="2200" b="1" kern="0" dirty="0">
                <a:solidFill>
                  <a:srgbClr val="FFFFFF"/>
                </a:solidFill>
                <a:latin typeface="Georgia"/>
                <a:cs typeface="Georgia"/>
              </a:rPr>
              <a:t>	</a:t>
            </a:r>
            <a:r>
              <a:rPr sz="2200" b="1" kern="0" spc="-20" dirty="0">
                <a:solidFill>
                  <a:srgbClr val="FFFFFF"/>
                </a:solidFill>
                <a:latin typeface="Georgia"/>
                <a:cs typeface="Georgia"/>
              </a:rPr>
              <a:t>with</a:t>
            </a:r>
            <a:r>
              <a:rPr sz="2200" b="1" kern="0" dirty="0">
                <a:solidFill>
                  <a:srgbClr val="FFFFFF"/>
                </a:solidFill>
                <a:latin typeface="Georgia"/>
                <a:cs typeface="Georgia"/>
              </a:rPr>
              <a:t>	</a:t>
            </a:r>
            <a:r>
              <a:rPr sz="2200" b="1" kern="0" spc="-10" dirty="0">
                <a:solidFill>
                  <a:srgbClr val="FFFFFF"/>
                </a:solidFill>
                <a:latin typeface="Georgia"/>
                <a:cs typeface="Georgia"/>
              </a:rPr>
              <a:t>synergies</a:t>
            </a:r>
            <a:r>
              <a:rPr sz="2200" b="1" kern="0" dirty="0">
                <a:solidFill>
                  <a:srgbClr val="FFFFFF"/>
                </a:solidFill>
                <a:latin typeface="Georgia"/>
                <a:cs typeface="Georgia"/>
              </a:rPr>
              <a:t>	</a:t>
            </a:r>
            <a:r>
              <a:rPr sz="2200" b="1" kern="0" spc="-25" dirty="0">
                <a:solidFill>
                  <a:srgbClr val="FFFFFF"/>
                </a:solidFill>
                <a:latin typeface="Georgia"/>
                <a:cs typeface="Georgia"/>
              </a:rPr>
              <a:t>and</a:t>
            </a:r>
            <a:r>
              <a:rPr sz="2200" b="1" kern="0" dirty="0">
                <a:solidFill>
                  <a:srgbClr val="FFFFFF"/>
                </a:solidFill>
                <a:latin typeface="Georgia"/>
                <a:cs typeface="Georgia"/>
              </a:rPr>
              <a:t>	</a:t>
            </a:r>
            <a:r>
              <a:rPr sz="2200" b="1" kern="0" spc="-10" dirty="0">
                <a:solidFill>
                  <a:srgbClr val="FFFFFF"/>
                </a:solidFill>
                <a:latin typeface="Georgia"/>
                <a:cs typeface="Georgia"/>
              </a:rPr>
              <a:t>interdependencies</a:t>
            </a:r>
            <a:endParaRPr sz="2200" kern="0">
              <a:solidFill>
                <a:sysClr val="windowText" lastClr="000000"/>
              </a:solidFill>
              <a:latin typeface="Georgia"/>
              <a:cs typeface="Georgia"/>
            </a:endParaRPr>
          </a:p>
        </p:txBody>
      </p:sp>
      <p:sp>
        <p:nvSpPr>
          <p:cNvPr id="7" name="object 7">
            <a:extLst>
              <a:ext uri="{FF2B5EF4-FFF2-40B4-BE49-F238E27FC236}">
                <a16:creationId xmlns:a16="http://schemas.microsoft.com/office/drawing/2014/main" id="{1A0E49EC-4143-739B-C789-D7E2D43245FB}"/>
              </a:ext>
            </a:extLst>
          </p:cNvPr>
          <p:cNvSpPr txBox="1"/>
          <p:nvPr/>
        </p:nvSpPr>
        <p:spPr>
          <a:xfrm>
            <a:off x="1944370" y="2627629"/>
            <a:ext cx="8640445" cy="695960"/>
          </a:xfrm>
          <a:prstGeom prst="rect">
            <a:avLst/>
          </a:prstGeom>
        </p:spPr>
        <p:txBody>
          <a:bodyPr vert="horz" wrap="square" lIns="0" tIns="12700" rIns="0" bIns="0" rtlCol="0">
            <a:spAutoFit/>
          </a:bodyPr>
          <a:lstStyle/>
          <a:p>
            <a:pPr marL="12700" marR="5080">
              <a:spcBef>
                <a:spcPts val="100"/>
              </a:spcBef>
              <a:tabLst>
                <a:tab pos="1200150" algn="l"/>
                <a:tab pos="1917064" algn="l"/>
                <a:tab pos="3448050" algn="l"/>
                <a:tab pos="3990975" algn="l"/>
                <a:tab pos="4975225" algn="l"/>
                <a:tab pos="7094220" algn="l"/>
              </a:tabLst>
            </a:pPr>
            <a:r>
              <a:rPr sz="2200" b="1" kern="0" spc="-10" dirty="0">
                <a:solidFill>
                  <a:srgbClr val="FFFFFF"/>
                </a:solidFill>
                <a:latin typeface="Georgia"/>
                <a:cs typeface="Georgia"/>
              </a:rPr>
              <a:t>within</a:t>
            </a:r>
            <a:r>
              <a:rPr sz="2200" b="1" kern="0" dirty="0">
                <a:solidFill>
                  <a:srgbClr val="FFFFFF"/>
                </a:solidFill>
                <a:latin typeface="Georgia"/>
                <a:cs typeface="Georgia"/>
              </a:rPr>
              <a:t>	</a:t>
            </a:r>
            <a:r>
              <a:rPr sz="2200" b="1" kern="0" spc="-25" dirty="0">
                <a:solidFill>
                  <a:srgbClr val="FFFFFF"/>
                </a:solidFill>
                <a:latin typeface="Georgia"/>
                <a:cs typeface="Georgia"/>
              </a:rPr>
              <a:t>the</a:t>
            </a:r>
            <a:r>
              <a:rPr sz="2200" b="1" kern="0" dirty="0">
                <a:solidFill>
                  <a:srgbClr val="FFFFFF"/>
                </a:solidFill>
                <a:latin typeface="Georgia"/>
                <a:cs typeface="Georgia"/>
              </a:rPr>
              <a:t>	</a:t>
            </a:r>
            <a:r>
              <a:rPr sz="2200" b="1" kern="0" spc="-10" dirty="0">
                <a:solidFill>
                  <a:srgbClr val="FFFFFF"/>
                </a:solidFill>
                <a:latin typeface="Georgia"/>
                <a:cs typeface="Georgia"/>
              </a:rPr>
              <a:t>portfolio</a:t>
            </a:r>
            <a:r>
              <a:rPr sz="2200" b="1" kern="0" dirty="0">
                <a:solidFill>
                  <a:srgbClr val="FFFFFF"/>
                </a:solidFill>
                <a:latin typeface="Georgia"/>
                <a:cs typeface="Georgia"/>
              </a:rPr>
              <a:t>	</a:t>
            </a:r>
            <a:r>
              <a:rPr sz="2200" b="1" kern="0" spc="-25" dirty="0">
                <a:solidFill>
                  <a:srgbClr val="FFFFFF"/>
                </a:solidFill>
                <a:latin typeface="Georgia"/>
                <a:cs typeface="Georgia"/>
              </a:rPr>
              <a:t>of</a:t>
            </a:r>
            <a:r>
              <a:rPr sz="2200" b="1" kern="0" dirty="0">
                <a:solidFill>
                  <a:srgbClr val="FFFFFF"/>
                </a:solidFill>
                <a:latin typeface="Georgia"/>
                <a:cs typeface="Georgia"/>
              </a:rPr>
              <a:t>	</a:t>
            </a:r>
            <a:r>
              <a:rPr sz="2200" b="1" kern="0" spc="-10" dirty="0">
                <a:solidFill>
                  <a:srgbClr val="FFFFFF"/>
                </a:solidFill>
                <a:latin typeface="Georgia"/>
                <a:cs typeface="Georgia"/>
              </a:rPr>
              <a:t>large</a:t>
            </a:r>
            <a:r>
              <a:rPr sz="2200" b="1" kern="0" dirty="0">
                <a:solidFill>
                  <a:srgbClr val="FFFFFF"/>
                </a:solidFill>
                <a:latin typeface="Georgia"/>
                <a:cs typeface="Georgia"/>
              </a:rPr>
              <a:t>	</a:t>
            </a:r>
            <a:r>
              <a:rPr sz="2200" b="1" kern="0" spc="-10" dirty="0">
                <a:solidFill>
                  <a:srgbClr val="FFFFFF"/>
                </a:solidFill>
                <a:latin typeface="Georgia"/>
                <a:cs typeface="Georgia"/>
              </a:rPr>
              <a:t>corporations</a:t>
            </a:r>
            <a:r>
              <a:rPr sz="2200" b="1" kern="0" dirty="0">
                <a:solidFill>
                  <a:srgbClr val="FFFFFF"/>
                </a:solidFill>
                <a:latin typeface="Georgia"/>
                <a:cs typeface="Georgia"/>
              </a:rPr>
              <a:t>	</a:t>
            </a:r>
            <a:r>
              <a:rPr sz="2200" b="1" kern="0" spc="-10" dirty="0">
                <a:solidFill>
                  <a:srgbClr val="FFFFFF"/>
                </a:solidFill>
                <a:latin typeface="Georgia"/>
                <a:cs typeface="Georgia"/>
              </a:rPr>
              <a:t>(parenting advantage)</a:t>
            </a:r>
            <a:endParaRPr sz="2200" kern="0">
              <a:solidFill>
                <a:sysClr val="windowText" lastClr="000000"/>
              </a:solidFill>
              <a:latin typeface="Georgia"/>
              <a:cs typeface="Georgia"/>
            </a:endParaRPr>
          </a:p>
        </p:txBody>
      </p:sp>
      <p:sp>
        <p:nvSpPr>
          <p:cNvPr id="8" name="object 8">
            <a:extLst>
              <a:ext uri="{FF2B5EF4-FFF2-40B4-BE49-F238E27FC236}">
                <a16:creationId xmlns:a16="http://schemas.microsoft.com/office/drawing/2014/main" id="{A6263B0A-4952-806C-EA9C-897556518F44}"/>
              </a:ext>
            </a:extLst>
          </p:cNvPr>
          <p:cNvSpPr txBox="1"/>
          <p:nvPr/>
        </p:nvSpPr>
        <p:spPr>
          <a:xfrm>
            <a:off x="1601470" y="3757929"/>
            <a:ext cx="135255" cy="360680"/>
          </a:xfrm>
          <a:prstGeom prst="rect">
            <a:avLst/>
          </a:prstGeom>
        </p:spPr>
        <p:txBody>
          <a:bodyPr vert="horz" wrap="square" lIns="0" tIns="12700" rIns="0" bIns="0" rtlCol="0">
            <a:spAutoFit/>
          </a:bodyPr>
          <a:lstStyle/>
          <a:p>
            <a:pPr marL="12700">
              <a:spcBef>
                <a:spcPts val="100"/>
              </a:spcBef>
            </a:pPr>
            <a:r>
              <a:rPr sz="2200" kern="0" spc="-50" dirty="0">
                <a:solidFill>
                  <a:srgbClr val="FFFFFF"/>
                </a:solidFill>
                <a:latin typeface="Georgia"/>
                <a:cs typeface="Georgia"/>
              </a:rPr>
              <a:t>•</a:t>
            </a:r>
            <a:endParaRPr sz="2200" kern="0">
              <a:solidFill>
                <a:sysClr val="windowText" lastClr="000000"/>
              </a:solidFill>
              <a:latin typeface="Georgia"/>
              <a:cs typeface="Georgia"/>
            </a:endParaRPr>
          </a:p>
        </p:txBody>
      </p:sp>
      <p:sp>
        <p:nvSpPr>
          <p:cNvPr id="9" name="object 9">
            <a:extLst>
              <a:ext uri="{FF2B5EF4-FFF2-40B4-BE49-F238E27FC236}">
                <a16:creationId xmlns:a16="http://schemas.microsoft.com/office/drawing/2014/main" id="{32829FFD-ECD5-4FC5-0819-BD8E6B720491}"/>
              </a:ext>
            </a:extLst>
          </p:cNvPr>
          <p:cNvSpPr txBox="1"/>
          <p:nvPr/>
        </p:nvSpPr>
        <p:spPr>
          <a:xfrm>
            <a:off x="1944369" y="3771900"/>
            <a:ext cx="8639810" cy="1366520"/>
          </a:xfrm>
          <a:prstGeom prst="rect">
            <a:avLst/>
          </a:prstGeom>
        </p:spPr>
        <p:txBody>
          <a:bodyPr vert="horz" wrap="square" lIns="0" tIns="12700" rIns="0" bIns="0" rtlCol="0">
            <a:spAutoFit/>
          </a:bodyPr>
          <a:lstStyle/>
          <a:p>
            <a:pPr marL="12700" marR="5080" algn="just">
              <a:spcBef>
                <a:spcPts val="100"/>
              </a:spcBef>
            </a:pPr>
            <a:r>
              <a:rPr sz="2200" b="1" kern="0" dirty="0">
                <a:solidFill>
                  <a:srgbClr val="FFFFFF"/>
                </a:solidFill>
                <a:latin typeface="Georgia"/>
                <a:cs typeface="Georgia"/>
              </a:rPr>
              <a:t>The</a:t>
            </a:r>
            <a:r>
              <a:rPr sz="2200" b="1" kern="0" spc="420" dirty="0">
                <a:solidFill>
                  <a:srgbClr val="FFFFFF"/>
                </a:solidFill>
                <a:latin typeface="Georgia"/>
                <a:cs typeface="Georgia"/>
              </a:rPr>
              <a:t>  </a:t>
            </a:r>
            <a:r>
              <a:rPr sz="2200" b="1" kern="0" dirty="0">
                <a:solidFill>
                  <a:srgbClr val="FFFFFF"/>
                </a:solidFill>
                <a:latin typeface="Georgia"/>
                <a:cs typeface="Georgia"/>
              </a:rPr>
              <a:t>environments</a:t>
            </a:r>
            <a:r>
              <a:rPr sz="2200" b="1" kern="0" spc="420" dirty="0">
                <a:solidFill>
                  <a:srgbClr val="FFFFFF"/>
                </a:solidFill>
                <a:latin typeface="Georgia"/>
                <a:cs typeface="Georgia"/>
              </a:rPr>
              <a:t>  </a:t>
            </a:r>
            <a:r>
              <a:rPr sz="2200" b="1" kern="0" dirty="0">
                <a:solidFill>
                  <a:srgbClr val="FFFFFF"/>
                </a:solidFill>
                <a:latin typeface="Georgia"/>
                <a:cs typeface="Georgia"/>
              </a:rPr>
              <a:t>which</a:t>
            </a:r>
            <a:r>
              <a:rPr sz="2200" b="1" kern="0" spc="415" dirty="0">
                <a:solidFill>
                  <a:srgbClr val="FFFFFF"/>
                </a:solidFill>
                <a:latin typeface="Georgia"/>
                <a:cs typeface="Georgia"/>
              </a:rPr>
              <a:t>  </a:t>
            </a:r>
            <a:r>
              <a:rPr sz="2200" b="1" kern="0" dirty="0">
                <a:solidFill>
                  <a:srgbClr val="FFFFFF"/>
                </a:solidFill>
                <a:latin typeface="Georgia"/>
                <a:cs typeface="Georgia"/>
              </a:rPr>
              <a:t>are</a:t>
            </a:r>
            <a:r>
              <a:rPr sz="2200" b="1" kern="0" spc="420" dirty="0">
                <a:solidFill>
                  <a:srgbClr val="FFFFFF"/>
                </a:solidFill>
                <a:latin typeface="Georgia"/>
                <a:cs typeface="Georgia"/>
              </a:rPr>
              <a:t>  </a:t>
            </a:r>
            <a:r>
              <a:rPr sz="2200" b="1" kern="0" dirty="0">
                <a:solidFill>
                  <a:srgbClr val="FFFFFF"/>
                </a:solidFill>
                <a:latin typeface="Georgia"/>
                <a:cs typeface="Georgia"/>
              </a:rPr>
              <a:t>characterized</a:t>
            </a:r>
            <a:r>
              <a:rPr sz="2200" b="1" kern="0" spc="415" dirty="0">
                <a:solidFill>
                  <a:srgbClr val="FFFFFF"/>
                </a:solidFill>
                <a:latin typeface="Georgia"/>
                <a:cs typeface="Georgia"/>
              </a:rPr>
              <a:t>  </a:t>
            </a:r>
            <a:r>
              <a:rPr sz="2200" b="1" kern="0" dirty="0">
                <a:solidFill>
                  <a:srgbClr val="FFFFFF"/>
                </a:solidFill>
                <a:latin typeface="Georgia"/>
                <a:cs typeface="Georgia"/>
              </a:rPr>
              <a:t>by</a:t>
            </a:r>
            <a:r>
              <a:rPr sz="2200" b="1" kern="0" spc="420" dirty="0">
                <a:solidFill>
                  <a:srgbClr val="FFFFFF"/>
                </a:solidFill>
                <a:latin typeface="Georgia"/>
                <a:cs typeface="Georgia"/>
              </a:rPr>
              <a:t>  </a:t>
            </a:r>
            <a:r>
              <a:rPr sz="2200" b="1" kern="0" spc="-10" dirty="0">
                <a:solidFill>
                  <a:srgbClr val="FFFFFF"/>
                </a:solidFill>
                <a:latin typeface="Georgia"/>
                <a:cs typeface="Georgia"/>
              </a:rPr>
              <a:t>rapid, </a:t>
            </a:r>
            <a:r>
              <a:rPr sz="2200" b="1" kern="0" dirty="0">
                <a:solidFill>
                  <a:srgbClr val="FFFFFF"/>
                </a:solidFill>
                <a:latin typeface="Georgia"/>
                <a:cs typeface="Georgia"/>
              </a:rPr>
              <a:t>systemic</a:t>
            </a:r>
            <a:r>
              <a:rPr sz="2200" b="1" kern="0" spc="10" dirty="0">
                <a:solidFill>
                  <a:srgbClr val="FFFFFF"/>
                </a:solidFill>
                <a:latin typeface="Georgia"/>
                <a:cs typeface="Georgia"/>
              </a:rPr>
              <a:t> </a:t>
            </a:r>
            <a:r>
              <a:rPr sz="2200" b="1" kern="0" dirty="0">
                <a:solidFill>
                  <a:srgbClr val="FFFFFF"/>
                </a:solidFill>
                <a:latin typeface="Georgia"/>
                <a:cs typeface="Georgia"/>
              </a:rPr>
              <a:t>and</a:t>
            </a:r>
            <a:r>
              <a:rPr sz="2200" b="1" kern="0" spc="15" dirty="0">
                <a:solidFill>
                  <a:srgbClr val="FFFFFF"/>
                </a:solidFill>
                <a:latin typeface="Georgia"/>
                <a:cs typeface="Georgia"/>
              </a:rPr>
              <a:t> </a:t>
            </a:r>
            <a:r>
              <a:rPr sz="2200" b="1" kern="0" dirty="0">
                <a:solidFill>
                  <a:srgbClr val="FFFFFF"/>
                </a:solidFill>
                <a:latin typeface="Georgia"/>
                <a:cs typeface="Georgia"/>
              </a:rPr>
              <a:t>radical</a:t>
            </a:r>
            <a:r>
              <a:rPr sz="2200" b="1" kern="0" spc="10" dirty="0">
                <a:solidFill>
                  <a:srgbClr val="FFFFFF"/>
                </a:solidFill>
                <a:latin typeface="Georgia"/>
                <a:cs typeface="Georgia"/>
              </a:rPr>
              <a:t> </a:t>
            </a:r>
            <a:r>
              <a:rPr sz="2200" b="1" kern="0" dirty="0">
                <a:solidFill>
                  <a:srgbClr val="FFFFFF"/>
                </a:solidFill>
                <a:latin typeface="Georgia"/>
                <a:cs typeface="Georgia"/>
              </a:rPr>
              <a:t>change</a:t>
            </a:r>
            <a:r>
              <a:rPr sz="2200" b="1" kern="0" spc="10" dirty="0">
                <a:solidFill>
                  <a:srgbClr val="FFFFFF"/>
                </a:solidFill>
                <a:latin typeface="Georgia"/>
                <a:cs typeface="Georgia"/>
              </a:rPr>
              <a:t> </a:t>
            </a:r>
            <a:r>
              <a:rPr sz="2200" b="1" kern="0" dirty="0">
                <a:solidFill>
                  <a:srgbClr val="FFFFFF"/>
                </a:solidFill>
                <a:latin typeface="Georgia"/>
                <a:cs typeface="Georgia"/>
              </a:rPr>
              <a:t>require</a:t>
            </a:r>
            <a:r>
              <a:rPr sz="2200" b="1" kern="0" spc="10" dirty="0">
                <a:solidFill>
                  <a:srgbClr val="FFFFFF"/>
                </a:solidFill>
                <a:latin typeface="Georgia"/>
                <a:cs typeface="Georgia"/>
              </a:rPr>
              <a:t> </a:t>
            </a:r>
            <a:r>
              <a:rPr sz="2200" b="1" kern="0" dirty="0">
                <a:solidFill>
                  <a:srgbClr val="FFFFFF"/>
                </a:solidFill>
                <a:latin typeface="Georgia"/>
                <a:cs typeface="Georgia"/>
              </a:rPr>
              <a:t>more</a:t>
            </a:r>
            <a:r>
              <a:rPr sz="2200" b="1" kern="0" spc="15" dirty="0">
                <a:solidFill>
                  <a:srgbClr val="FFFFFF"/>
                </a:solidFill>
                <a:latin typeface="Georgia"/>
                <a:cs typeface="Georgia"/>
              </a:rPr>
              <a:t> </a:t>
            </a:r>
            <a:r>
              <a:rPr sz="2200" b="1" kern="0" dirty="0">
                <a:solidFill>
                  <a:srgbClr val="FFFFFF"/>
                </a:solidFill>
                <a:latin typeface="Georgia"/>
                <a:cs typeface="Georgia"/>
              </a:rPr>
              <a:t>flexible,</a:t>
            </a:r>
            <a:r>
              <a:rPr sz="2200" b="1" kern="0" spc="15" dirty="0">
                <a:solidFill>
                  <a:srgbClr val="FFFFFF"/>
                </a:solidFill>
                <a:latin typeface="Georgia"/>
                <a:cs typeface="Georgia"/>
              </a:rPr>
              <a:t> </a:t>
            </a:r>
            <a:r>
              <a:rPr sz="2200" b="1" kern="0" spc="-10" dirty="0">
                <a:solidFill>
                  <a:srgbClr val="FFFFFF"/>
                </a:solidFill>
                <a:latin typeface="Georgia"/>
                <a:cs typeface="Georgia"/>
              </a:rPr>
              <a:t>dynamic </a:t>
            </a:r>
            <a:r>
              <a:rPr sz="2200" b="1" kern="0" dirty="0">
                <a:solidFill>
                  <a:srgbClr val="FFFFFF"/>
                </a:solidFill>
                <a:latin typeface="Georgia"/>
                <a:cs typeface="Georgia"/>
              </a:rPr>
              <a:t>or</a:t>
            </a:r>
            <a:r>
              <a:rPr sz="2200" b="1" kern="0" spc="-40" dirty="0">
                <a:solidFill>
                  <a:srgbClr val="FFFFFF"/>
                </a:solidFill>
                <a:latin typeface="Georgia"/>
                <a:cs typeface="Georgia"/>
              </a:rPr>
              <a:t> </a:t>
            </a:r>
            <a:r>
              <a:rPr sz="2200" b="1" kern="0" dirty="0">
                <a:solidFill>
                  <a:srgbClr val="FFFFFF"/>
                </a:solidFill>
                <a:latin typeface="Georgia"/>
                <a:cs typeface="Georgia"/>
              </a:rPr>
              <a:t>emergent</a:t>
            </a:r>
            <a:r>
              <a:rPr sz="2200" b="1" kern="0" spc="-25" dirty="0">
                <a:solidFill>
                  <a:srgbClr val="FFFFFF"/>
                </a:solidFill>
                <a:latin typeface="Georgia"/>
                <a:cs typeface="Georgia"/>
              </a:rPr>
              <a:t> </a:t>
            </a:r>
            <a:r>
              <a:rPr sz="2200" b="1" kern="0" dirty="0">
                <a:solidFill>
                  <a:srgbClr val="FFFFFF"/>
                </a:solidFill>
                <a:latin typeface="Georgia"/>
                <a:cs typeface="Georgia"/>
              </a:rPr>
              <a:t>approaches</a:t>
            </a:r>
            <a:r>
              <a:rPr sz="2200" b="1" kern="0" spc="-30" dirty="0">
                <a:solidFill>
                  <a:srgbClr val="FFFFFF"/>
                </a:solidFill>
                <a:latin typeface="Georgia"/>
                <a:cs typeface="Georgia"/>
              </a:rPr>
              <a:t> </a:t>
            </a:r>
            <a:r>
              <a:rPr sz="2200" b="1" kern="0" dirty="0">
                <a:solidFill>
                  <a:srgbClr val="FFFFFF"/>
                </a:solidFill>
                <a:latin typeface="Georgia"/>
                <a:cs typeface="Georgia"/>
              </a:rPr>
              <a:t>to</a:t>
            </a:r>
            <a:r>
              <a:rPr sz="2200" b="1" kern="0" spc="-35" dirty="0">
                <a:solidFill>
                  <a:srgbClr val="FFFFFF"/>
                </a:solidFill>
                <a:latin typeface="Georgia"/>
                <a:cs typeface="Georgia"/>
              </a:rPr>
              <a:t> </a:t>
            </a:r>
            <a:r>
              <a:rPr sz="2200" b="1" kern="0" dirty="0">
                <a:solidFill>
                  <a:srgbClr val="FFFFFF"/>
                </a:solidFill>
                <a:latin typeface="Georgia"/>
                <a:cs typeface="Georgia"/>
              </a:rPr>
              <a:t>strategy</a:t>
            </a:r>
            <a:r>
              <a:rPr sz="2200" b="1" kern="0" spc="-30" dirty="0">
                <a:solidFill>
                  <a:srgbClr val="FFFFFF"/>
                </a:solidFill>
                <a:latin typeface="Georgia"/>
                <a:cs typeface="Georgia"/>
              </a:rPr>
              <a:t> </a:t>
            </a:r>
            <a:r>
              <a:rPr sz="2200" b="1" kern="0" dirty="0">
                <a:solidFill>
                  <a:srgbClr val="FFFFFF"/>
                </a:solidFill>
                <a:latin typeface="Georgia"/>
                <a:cs typeface="Georgia"/>
              </a:rPr>
              <a:t>formulation</a:t>
            </a:r>
            <a:r>
              <a:rPr sz="2200" b="1" kern="0" spc="-25" dirty="0">
                <a:solidFill>
                  <a:srgbClr val="FFFFFF"/>
                </a:solidFill>
                <a:latin typeface="Georgia"/>
                <a:cs typeface="Georgia"/>
              </a:rPr>
              <a:t> </a:t>
            </a:r>
            <a:r>
              <a:rPr sz="2200" b="1" kern="0" spc="-10" dirty="0">
                <a:solidFill>
                  <a:srgbClr val="FFFFFF"/>
                </a:solidFill>
                <a:latin typeface="Georgia"/>
                <a:cs typeface="Georgia"/>
              </a:rPr>
              <a:t>(disruptive innovation)</a:t>
            </a:r>
            <a:endParaRPr sz="2200" kern="0">
              <a:solidFill>
                <a:sysClr val="windowText" lastClr="000000"/>
              </a:solidFill>
              <a:latin typeface="Georgia"/>
              <a:cs typeface="Georgia"/>
            </a:endParaRPr>
          </a:p>
        </p:txBody>
      </p:sp>
      <p:sp>
        <p:nvSpPr>
          <p:cNvPr id="10" name="object 10">
            <a:extLst>
              <a:ext uri="{FF2B5EF4-FFF2-40B4-BE49-F238E27FC236}">
                <a16:creationId xmlns:a16="http://schemas.microsoft.com/office/drawing/2014/main" id="{EB72DFBE-6093-9B81-B3F4-5E27B772E369}"/>
              </a:ext>
            </a:extLst>
          </p:cNvPr>
          <p:cNvSpPr txBox="1"/>
          <p:nvPr/>
        </p:nvSpPr>
        <p:spPr>
          <a:xfrm>
            <a:off x="1601470" y="5572759"/>
            <a:ext cx="135255" cy="360680"/>
          </a:xfrm>
          <a:prstGeom prst="rect">
            <a:avLst/>
          </a:prstGeom>
        </p:spPr>
        <p:txBody>
          <a:bodyPr vert="horz" wrap="square" lIns="0" tIns="12700" rIns="0" bIns="0" rtlCol="0">
            <a:spAutoFit/>
          </a:bodyPr>
          <a:lstStyle/>
          <a:p>
            <a:pPr marL="12700">
              <a:spcBef>
                <a:spcPts val="100"/>
              </a:spcBef>
            </a:pPr>
            <a:r>
              <a:rPr sz="2200" kern="0" spc="-50" dirty="0">
                <a:solidFill>
                  <a:srgbClr val="FFFFFF"/>
                </a:solidFill>
                <a:latin typeface="Georgia"/>
                <a:cs typeface="Georgia"/>
              </a:rPr>
              <a:t>•</a:t>
            </a:r>
            <a:endParaRPr sz="2200" kern="0">
              <a:solidFill>
                <a:sysClr val="windowText" lastClr="000000"/>
              </a:solidFill>
              <a:latin typeface="Georgia"/>
              <a:cs typeface="Georgia"/>
            </a:endParaRPr>
          </a:p>
        </p:txBody>
      </p:sp>
      <p:sp>
        <p:nvSpPr>
          <p:cNvPr id="11" name="object 11">
            <a:extLst>
              <a:ext uri="{FF2B5EF4-FFF2-40B4-BE49-F238E27FC236}">
                <a16:creationId xmlns:a16="http://schemas.microsoft.com/office/drawing/2014/main" id="{D8ACA5A5-F991-C061-FD41-B22CCE78726F}"/>
              </a:ext>
            </a:extLst>
          </p:cNvPr>
          <p:cNvSpPr txBox="1"/>
          <p:nvPr/>
        </p:nvSpPr>
        <p:spPr>
          <a:xfrm>
            <a:off x="1944370" y="5588000"/>
            <a:ext cx="8640445" cy="1031240"/>
          </a:xfrm>
          <a:prstGeom prst="rect">
            <a:avLst/>
          </a:prstGeom>
        </p:spPr>
        <p:txBody>
          <a:bodyPr vert="horz" wrap="square" lIns="0" tIns="12700" rIns="0" bIns="0" rtlCol="0">
            <a:spAutoFit/>
          </a:bodyPr>
          <a:lstStyle/>
          <a:p>
            <a:pPr marL="12700" marR="5080" algn="just">
              <a:spcBef>
                <a:spcPts val="100"/>
              </a:spcBef>
            </a:pPr>
            <a:r>
              <a:rPr sz="2200" b="1" kern="0" dirty="0">
                <a:solidFill>
                  <a:srgbClr val="FFFFFF"/>
                </a:solidFill>
                <a:latin typeface="Georgia"/>
                <a:cs typeface="Georgia"/>
              </a:rPr>
              <a:t>Sometimes</a:t>
            </a:r>
            <a:r>
              <a:rPr sz="2200" b="1" kern="0" spc="60" dirty="0">
                <a:solidFill>
                  <a:srgbClr val="FFFFFF"/>
                </a:solidFill>
                <a:latin typeface="Georgia"/>
                <a:cs typeface="Georgia"/>
              </a:rPr>
              <a:t>  </a:t>
            </a:r>
            <a:r>
              <a:rPr sz="2200" b="1" kern="0" dirty="0">
                <a:solidFill>
                  <a:srgbClr val="FFFFFF"/>
                </a:solidFill>
                <a:latin typeface="Georgia"/>
                <a:cs typeface="Georgia"/>
              </a:rPr>
              <a:t>it</a:t>
            </a:r>
            <a:r>
              <a:rPr sz="2200" b="1" kern="0" spc="55" dirty="0">
                <a:solidFill>
                  <a:srgbClr val="FFFFFF"/>
                </a:solidFill>
                <a:latin typeface="Georgia"/>
                <a:cs typeface="Georgia"/>
              </a:rPr>
              <a:t>  </a:t>
            </a:r>
            <a:r>
              <a:rPr sz="2200" b="1" kern="0" dirty="0">
                <a:solidFill>
                  <a:srgbClr val="FFFFFF"/>
                </a:solidFill>
                <a:latin typeface="Georgia"/>
                <a:cs typeface="Georgia"/>
              </a:rPr>
              <a:t>may</a:t>
            </a:r>
            <a:r>
              <a:rPr sz="2200" b="1" kern="0" spc="65" dirty="0">
                <a:solidFill>
                  <a:srgbClr val="FFFFFF"/>
                </a:solidFill>
                <a:latin typeface="Georgia"/>
                <a:cs typeface="Georgia"/>
              </a:rPr>
              <a:t>  </a:t>
            </a:r>
            <a:r>
              <a:rPr sz="2200" b="1" kern="0" dirty="0">
                <a:solidFill>
                  <a:srgbClr val="FFFFFF"/>
                </a:solidFill>
                <a:latin typeface="Georgia"/>
                <a:cs typeface="Georgia"/>
              </a:rPr>
              <a:t>be</a:t>
            </a:r>
            <a:r>
              <a:rPr sz="2200" b="1" kern="0" spc="65" dirty="0">
                <a:solidFill>
                  <a:srgbClr val="FFFFFF"/>
                </a:solidFill>
                <a:latin typeface="Georgia"/>
                <a:cs typeface="Georgia"/>
              </a:rPr>
              <a:t>  </a:t>
            </a:r>
            <a:r>
              <a:rPr sz="2200" b="1" kern="0" dirty="0">
                <a:solidFill>
                  <a:srgbClr val="FFFFFF"/>
                </a:solidFill>
                <a:latin typeface="Georgia"/>
                <a:cs typeface="Georgia"/>
              </a:rPr>
              <a:t>possible</a:t>
            </a:r>
            <a:r>
              <a:rPr sz="2200" b="1" kern="0" spc="60" dirty="0">
                <a:solidFill>
                  <a:srgbClr val="FFFFFF"/>
                </a:solidFill>
                <a:latin typeface="Georgia"/>
                <a:cs typeface="Georgia"/>
              </a:rPr>
              <a:t>  </a:t>
            </a:r>
            <a:r>
              <a:rPr sz="2200" b="1" kern="0" dirty="0">
                <a:solidFill>
                  <a:srgbClr val="FFFFFF"/>
                </a:solidFill>
                <a:latin typeface="Georgia"/>
                <a:cs typeface="Georgia"/>
              </a:rPr>
              <a:t>to</a:t>
            </a:r>
            <a:r>
              <a:rPr sz="2200" b="1" kern="0" spc="60" dirty="0">
                <a:solidFill>
                  <a:srgbClr val="FFFFFF"/>
                </a:solidFill>
                <a:latin typeface="Georgia"/>
                <a:cs typeface="Georgia"/>
              </a:rPr>
              <a:t>  </a:t>
            </a:r>
            <a:r>
              <a:rPr sz="2200" b="1" kern="0" dirty="0">
                <a:solidFill>
                  <a:srgbClr val="FFFFFF"/>
                </a:solidFill>
                <a:latin typeface="Georgia"/>
                <a:cs typeface="Georgia"/>
              </a:rPr>
              <a:t>create</a:t>
            </a:r>
            <a:r>
              <a:rPr sz="2200" b="1" kern="0" spc="60" dirty="0">
                <a:solidFill>
                  <a:srgbClr val="FFFFFF"/>
                </a:solidFill>
                <a:latin typeface="Georgia"/>
                <a:cs typeface="Georgia"/>
              </a:rPr>
              <a:t>  </a:t>
            </a:r>
            <a:r>
              <a:rPr sz="2200" b="1" kern="0" dirty="0">
                <a:solidFill>
                  <a:srgbClr val="FFFFFF"/>
                </a:solidFill>
                <a:latin typeface="Georgia"/>
                <a:cs typeface="Georgia"/>
              </a:rPr>
              <a:t>completely</a:t>
            </a:r>
            <a:r>
              <a:rPr sz="2200" b="1" kern="0" spc="60" dirty="0">
                <a:solidFill>
                  <a:srgbClr val="FFFFFF"/>
                </a:solidFill>
                <a:latin typeface="Georgia"/>
                <a:cs typeface="Georgia"/>
              </a:rPr>
              <a:t>  </a:t>
            </a:r>
            <a:r>
              <a:rPr sz="2200" b="1" kern="0" spc="-25" dirty="0">
                <a:solidFill>
                  <a:srgbClr val="FFFFFF"/>
                </a:solidFill>
                <a:latin typeface="Georgia"/>
                <a:cs typeface="Georgia"/>
              </a:rPr>
              <a:t>new </a:t>
            </a:r>
            <a:r>
              <a:rPr sz="2200" b="1" kern="0" dirty="0">
                <a:solidFill>
                  <a:srgbClr val="FFFFFF"/>
                </a:solidFill>
                <a:latin typeface="Georgia"/>
                <a:cs typeface="Georgia"/>
              </a:rPr>
              <a:t>markets</a:t>
            </a:r>
            <a:r>
              <a:rPr sz="2200" b="1" kern="0" spc="70" dirty="0">
                <a:solidFill>
                  <a:srgbClr val="FFFFFF"/>
                </a:solidFill>
                <a:latin typeface="Georgia"/>
                <a:cs typeface="Georgia"/>
              </a:rPr>
              <a:t> </a:t>
            </a:r>
            <a:r>
              <a:rPr sz="2200" b="1" kern="0" dirty="0">
                <a:solidFill>
                  <a:srgbClr val="FFFFFF"/>
                </a:solidFill>
                <a:latin typeface="Georgia"/>
                <a:cs typeface="Georgia"/>
              </a:rPr>
              <a:t>instead</a:t>
            </a:r>
            <a:r>
              <a:rPr sz="2200" b="1" kern="0" spc="70" dirty="0">
                <a:solidFill>
                  <a:srgbClr val="FFFFFF"/>
                </a:solidFill>
                <a:latin typeface="Georgia"/>
                <a:cs typeface="Georgia"/>
              </a:rPr>
              <a:t> </a:t>
            </a:r>
            <a:r>
              <a:rPr sz="2200" b="1" kern="0" dirty="0">
                <a:solidFill>
                  <a:srgbClr val="FFFFFF"/>
                </a:solidFill>
                <a:latin typeface="Georgia"/>
                <a:cs typeface="Georgia"/>
              </a:rPr>
              <a:t>of</a:t>
            </a:r>
            <a:r>
              <a:rPr sz="2200" b="1" kern="0" spc="70" dirty="0">
                <a:solidFill>
                  <a:srgbClr val="FFFFFF"/>
                </a:solidFill>
                <a:latin typeface="Georgia"/>
                <a:cs typeface="Georgia"/>
              </a:rPr>
              <a:t> </a:t>
            </a:r>
            <a:r>
              <a:rPr sz="2200" b="1" kern="0" dirty="0">
                <a:solidFill>
                  <a:srgbClr val="FFFFFF"/>
                </a:solidFill>
                <a:latin typeface="Georgia"/>
                <a:cs typeface="Georgia"/>
              </a:rPr>
              <a:t>selecting</a:t>
            </a:r>
            <a:r>
              <a:rPr sz="2200" b="1" kern="0" spc="80" dirty="0">
                <a:solidFill>
                  <a:srgbClr val="FFFFFF"/>
                </a:solidFill>
                <a:latin typeface="Georgia"/>
                <a:cs typeface="Georgia"/>
              </a:rPr>
              <a:t> </a:t>
            </a:r>
            <a:r>
              <a:rPr sz="2200" b="1" kern="0" dirty="0">
                <a:solidFill>
                  <a:srgbClr val="FFFFFF"/>
                </a:solidFill>
                <a:latin typeface="Georgia"/>
                <a:cs typeface="Georgia"/>
              </a:rPr>
              <a:t>from</a:t>
            </a:r>
            <a:r>
              <a:rPr sz="2200" b="1" kern="0" spc="80" dirty="0">
                <a:solidFill>
                  <a:srgbClr val="FFFFFF"/>
                </a:solidFill>
                <a:latin typeface="Georgia"/>
                <a:cs typeface="Georgia"/>
              </a:rPr>
              <a:t> </a:t>
            </a:r>
            <a:r>
              <a:rPr sz="2200" b="1" kern="0" dirty="0">
                <a:solidFill>
                  <a:srgbClr val="FFFFFF"/>
                </a:solidFill>
                <a:latin typeface="Georgia"/>
                <a:cs typeface="Georgia"/>
              </a:rPr>
              <a:t>existing</a:t>
            </a:r>
            <a:r>
              <a:rPr sz="2200" b="1" kern="0" spc="75" dirty="0">
                <a:solidFill>
                  <a:srgbClr val="FFFFFF"/>
                </a:solidFill>
                <a:latin typeface="Georgia"/>
                <a:cs typeface="Georgia"/>
              </a:rPr>
              <a:t> </a:t>
            </a:r>
            <a:r>
              <a:rPr sz="2200" b="1" kern="0" dirty="0">
                <a:solidFill>
                  <a:srgbClr val="FFFFFF"/>
                </a:solidFill>
                <a:latin typeface="Georgia"/>
                <a:cs typeface="Georgia"/>
              </a:rPr>
              <a:t>ones</a:t>
            </a:r>
            <a:r>
              <a:rPr sz="2200" b="1" kern="0" spc="75" dirty="0">
                <a:solidFill>
                  <a:srgbClr val="FFFFFF"/>
                </a:solidFill>
                <a:latin typeface="Georgia"/>
                <a:cs typeface="Georgia"/>
              </a:rPr>
              <a:t> </a:t>
            </a:r>
            <a:r>
              <a:rPr sz="2200" b="1" kern="0" dirty="0">
                <a:solidFill>
                  <a:srgbClr val="FFFFFF"/>
                </a:solidFill>
                <a:latin typeface="Georgia"/>
                <a:cs typeface="Georgia"/>
              </a:rPr>
              <a:t>(blue</a:t>
            </a:r>
            <a:r>
              <a:rPr sz="2200" b="1" kern="0" spc="75" dirty="0">
                <a:solidFill>
                  <a:srgbClr val="FFFFFF"/>
                </a:solidFill>
                <a:latin typeface="Georgia"/>
                <a:cs typeface="Georgia"/>
              </a:rPr>
              <a:t> </a:t>
            </a:r>
            <a:r>
              <a:rPr sz="2200" b="1" kern="0" spc="-10" dirty="0">
                <a:solidFill>
                  <a:srgbClr val="FFFFFF"/>
                </a:solidFill>
                <a:latin typeface="Georgia"/>
                <a:cs typeface="Georgia"/>
              </a:rPr>
              <a:t>ocean strategy)</a:t>
            </a:r>
            <a:endParaRPr sz="2200" kern="0">
              <a:solidFill>
                <a:sysClr val="windowText" lastClr="000000"/>
              </a:solidFill>
              <a:latin typeface="Georgia"/>
              <a:cs typeface="Georgia"/>
            </a:endParaRPr>
          </a:p>
        </p:txBody>
      </p:sp>
    </p:spTree>
    <p:extLst>
      <p:ext uri="{BB962C8B-B14F-4D97-AF65-F5344CB8AC3E}">
        <p14:creationId xmlns:p14="http://schemas.microsoft.com/office/powerpoint/2010/main" val="1705490379"/>
      </p:ext>
    </p:extLst>
  </p:cSld>
  <p:clrMapOvr>
    <a:masterClrMapping/>
  </p:clrMapOvr>
</p:sld>
</file>

<file path=ppt/theme/theme1.xml><?xml version="1.0" encoding="utf-8"?>
<a:theme xmlns:a="http://schemas.openxmlformats.org/drawingml/2006/main" name="Custom">
  <a:themeElements>
    <a:clrScheme name="Custom 37">
      <a:dk1>
        <a:srgbClr val="000000"/>
      </a:dk1>
      <a:lt1>
        <a:srgbClr val="FFFFFF"/>
      </a:lt1>
      <a:dk2>
        <a:srgbClr val="4A5356"/>
      </a:dk2>
      <a:lt2>
        <a:srgbClr val="E8E3CE"/>
      </a:lt2>
      <a:accent1>
        <a:srgbClr val="9BA8B7"/>
      </a:accent1>
      <a:accent2>
        <a:srgbClr val="E6A02E"/>
      </a:accent2>
      <a:accent3>
        <a:srgbClr val="BF6A3B"/>
      </a:accent3>
      <a:accent4>
        <a:srgbClr val="92987A"/>
      </a:accent4>
      <a:accent5>
        <a:srgbClr val="857659"/>
      </a:accent5>
      <a:accent6>
        <a:srgbClr val="A0988C"/>
      </a:accent6>
      <a:hlink>
        <a:srgbClr val="00B0F0"/>
      </a:hlink>
      <a:folHlink>
        <a:srgbClr val="738F97"/>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TWO.pptx" id="{80AA9D2D-EE59-4148-A11E-A51EEE828B28}" vid="{AEAFD717-D3C8-4034-8F7E-D5220B0CCEB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7" ma:contentTypeDescription="Create a new document." ma:contentTypeScope="" ma:versionID="c6f9a84f66a9c8b9a21755b9ffafb945">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27df39e3e7036dff54f89ddd5805ce72"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19DAD249-BF80-48EF-9AFB-36A11BCDC2CE}">
  <ds:schemaRefs>
    <ds:schemaRef ds:uri="http://schemas.microsoft.com/sharepoint/v3/contenttype/forms"/>
  </ds:schemaRefs>
</ds:datastoreItem>
</file>

<file path=customXml/itemProps2.xml><?xml version="1.0" encoding="utf-8"?>
<ds:datastoreItem xmlns:ds="http://schemas.openxmlformats.org/officeDocument/2006/customXml" ds:itemID="{C5A59D56-2157-4202-9D02-F44E447A241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F4F4D41-822D-40F2-A7AC-E4E6CB36CA7A}">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Props/app.xml><?xml version="1.0" encoding="utf-8"?>
<Properties xmlns="http://schemas.openxmlformats.org/officeDocument/2006/extended-properties" xmlns:vt="http://schemas.openxmlformats.org/officeDocument/2006/docPropsVTypes">
  <Template>pptEE3B.tmp</Template>
  <TotalTime>266</TotalTime>
  <Words>7183</Words>
  <Application>Microsoft Office PowerPoint</Application>
  <PresentationFormat>Widescreen</PresentationFormat>
  <Paragraphs>762</Paragraphs>
  <Slides>95</Slides>
  <Notes>0</Notes>
  <HiddenSlides>0</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95</vt:i4>
      </vt:variant>
    </vt:vector>
  </HeadingPairs>
  <TitlesOfParts>
    <vt:vector size="108" baseType="lpstr">
      <vt:lpstr>Arial</vt:lpstr>
      <vt:lpstr>Arial MT</vt:lpstr>
      <vt:lpstr>Bookman Old Style</vt:lpstr>
      <vt:lpstr>Calibri</vt:lpstr>
      <vt:lpstr>Cambria</vt:lpstr>
      <vt:lpstr>Franklin Gothic Book</vt:lpstr>
      <vt:lpstr>Georgia</vt:lpstr>
      <vt:lpstr>Tahoma</vt:lpstr>
      <vt:lpstr>Times New Roman</vt:lpstr>
      <vt:lpstr>Trebuchet MS</vt:lpstr>
      <vt:lpstr>Wingdings</vt:lpstr>
      <vt:lpstr>Custom</vt:lpstr>
      <vt:lpstr>Office Theme</vt:lpstr>
      <vt:lpstr>Unit-2</vt:lpstr>
      <vt:lpstr>Concept of Business Environment </vt:lpstr>
      <vt:lpstr>Definition of business environment</vt:lpstr>
      <vt:lpstr>Definition of business environment</vt:lpstr>
      <vt:lpstr>Definition of business environment</vt:lpstr>
      <vt:lpstr>Definition of business environment</vt:lpstr>
      <vt:lpstr>Concept of business environment</vt:lpstr>
      <vt:lpstr>Concept of business environment</vt:lpstr>
      <vt:lpstr>Concept of business environment</vt:lpstr>
      <vt:lpstr>Features of Business Environment</vt:lpstr>
      <vt:lpstr>Features of Business Environment</vt:lpstr>
      <vt:lpstr>Features of Business Environment</vt:lpstr>
      <vt:lpstr>Importance of Business Environment</vt:lpstr>
      <vt:lpstr>Importance of Business Environment</vt:lpstr>
      <vt:lpstr>Importance of Business Environment</vt:lpstr>
      <vt:lpstr>Importance of Business Environment</vt:lpstr>
      <vt:lpstr>Factor Affecting Business Environment</vt:lpstr>
      <vt:lpstr>Demographic Factor</vt:lpstr>
      <vt:lpstr>Demographic Factor</vt:lpstr>
      <vt:lpstr>Economic Factors</vt:lpstr>
      <vt:lpstr>Economic Factors</vt:lpstr>
      <vt:lpstr>Economic Factors</vt:lpstr>
      <vt:lpstr>Geological and Ecological Factors</vt:lpstr>
      <vt:lpstr>Geological and Ecological Factors</vt:lpstr>
      <vt:lpstr>Geological and Ecological Factors</vt:lpstr>
      <vt:lpstr>Social &amp; Cultural Environment</vt:lpstr>
      <vt:lpstr>Social &amp; Cultural Environment </vt:lpstr>
      <vt:lpstr>Social &amp; Cultural Environment </vt:lpstr>
      <vt:lpstr>Legal and political Environment</vt:lpstr>
      <vt:lpstr>Legal and political Environment</vt:lpstr>
      <vt:lpstr>Legal and political Environment</vt:lpstr>
      <vt:lpstr>Technological Environment </vt:lpstr>
      <vt:lpstr>Importance of business Environment concept</vt:lpstr>
      <vt:lpstr>          Corporate Social Responsibility </vt:lpstr>
      <vt:lpstr>          Corporate Social Responsibility </vt:lpstr>
      <vt:lpstr>          Corporate Social Responsibility </vt:lpstr>
      <vt:lpstr>          Corporate Social Responsibility </vt:lpstr>
      <vt:lpstr>Describing Corporate Social Responsibility </vt:lpstr>
      <vt:lpstr>Key components of CSR </vt:lpstr>
      <vt:lpstr>Key components of CSR </vt:lpstr>
      <vt:lpstr>Key components of CSR </vt:lpstr>
      <vt:lpstr>Key components of CSR </vt:lpstr>
      <vt:lpstr>Benefits of CSR for the Organizations</vt:lpstr>
      <vt:lpstr>Benefits of CSR for the Organizations</vt:lpstr>
      <vt:lpstr>Benefits of CSR for the Organizations</vt:lpstr>
      <vt:lpstr>Benefits of CSR for the Organizations</vt:lpstr>
      <vt:lpstr>Examples of CSR Initiatives in India</vt:lpstr>
      <vt:lpstr>Examples of CSR Initiatives in India</vt:lpstr>
      <vt:lpstr>Examples of CSR Initiatives in India</vt:lpstr>
      <vt:lpstr>Corporate Governance</vt:lpstr>
      <vt:lpstr>Corporate Governance</vt:lpstr>
      <vt:lpstr>Corporate Governance</vt:lpstr>
      <vt:lpstr>Corporate governance in India</vt:lpstr>
      <vt:lpstr>Corporate governance of India has undergone a paradigm shift</vt:lpstr>
      <vt:lpstr>Securities and Exchange Board of India</vt:lpstr>
      <vt:lpstr>SEBI</vt:lpstr>
      <vt:lpstr>SEBI and Clause 49</vt:lpstr>
      <vt:lpstr>The major changes to Clause 49…</vt:lpstr>
      <vt:lpstr>Clause 49..</vt:lpstr>
      <vt:lpstr>PowerPoint Presentation</vt:lpstr>
      <vt:lpstr>Conclusion</vt:lpstr>
      <vt:lpstr>PowerPoint Presentation</vt:lpstr>
      <vt:lpstr>Bureaucracy / Contribution of Max Weber</vt:lpstr>
      <vt:lpstr>Features of Bureaucracy</vt:lpstr>
      <vt:lpstr>Features of Bureaucracy</vt:lpstr>
      <vt:lpstr>PowerPoint Presentation</vt:lpstr>
      <vt:lpstr>Advantage of Bureaucracy</vt:lpstr>
      <vt:lpstr>Disadvantage/ Criticism of Bureaucratic Model</vt:lpstr>
      <vt:lpstr>Bureaucratic organization is criticized  because of the following reasons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Porters Five Forces Farm Example</vt:lpstr>
      <vt:lpstr>The purpose of Five-Forces Analysis</vt:lpstr>
      <vt:lpstr>Threat of New Entrants</vt:lpstr>
      <vt:lpstr>Porter’s Five Forces Model of Competition</vt:lpstr>
      <vt:lpstr>Bargaining Power of Suppliers</vt:lpstr>
      <vt:lpstr>Porter’s Five Forces Model of Competition</vt:lpstr>
      <vt:lpstr>Bargaining Power of Buyers</vt:lpstr>
      <vt:lpstr>Porter’s Five Forces Model of Competition</vt:lpstr>
      <vt:lpstr>Threat of Substitute Products</vt:lpstr>
      <vt:lpstr>Porter’s Five Forces Model of Competition</vt:lpstr>
      <vt:lpstr>Rivalry Among Existing Competitors</vt:lpstr>
      <vt:lpstr>Rivalry Among Existing Competitors</vt:lpstr>
      <vt:lpstr>COCA-COLA</vt:lpstr>
      <vt:lpstr>COMPETITIVE ADVANTAGE</vt:lpstr>
      <vt:lpstr>STRENGTHS OF FIVE FORCES MODEL:</vt:lpstr>
      <vt:lpstr>LIMITATIONS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Lorem Ipsum</dc:title>
  <dc:creator>keshav bajpai</dc:creator>
  <cp:lastModifiedBy>keshav bajpai</cp:lastModifiedBy>
  <cp:revision>3</cp:revision>
  <dcterms:created xsi:type="dcterms:W3CDTF">2024-01-29T16:06:38Z</dcterms:created>
  <dcterms:modified xsi:type="dcterms:W3CDTF">2024-02-25T16:17:22Z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